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0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1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2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3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4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5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6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7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8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9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0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21.xml" ContentType="application/vnd.openxmlformats-officedocument.presentationml.notesSlide+xml"/>
  <Override PartName="/ppt/tags/tag80.xml" ContentType="application/vnd.openxmlformats-officedocument.presentationml.tags+xml"/>
  <Override PartName="/ppt/notesSlides/notesSlide22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23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24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25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26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27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28.xml" ContentType="application/vnd.openxmlformats-officedocument.presentationml.notesSlide+xml"/>
  <Override PartName="/ppt/tags/tag121.xml" ContentType="application/vnd.openxmlformats-officedocument.presentationml.tags+xml"/>
  <Override PartName="/ppt/notesSlides/notesSlide29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30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31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32.xml" ContentType="application/vnd.openxmlformats-officedocument.presentationml.notesSlide+xml"/>
  <Override PartName="/ppt/tags/tag139.xml" ContentType="application/vnd.openxmlformats-officedocument.presentationml.tags+xml"/>
  <Override PartName="/ppt/notesSlides/notesSlide33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34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35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36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37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38.xml" ContentType="application/vnd.openxmlformats-officedocument.presentationml.notesSlide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39.xml" ContentType="application/vnd.openxmlformats-officedocument.presentationml.notesSlide+xml"/>
  <Override PartName="/ppt/tags/tag166.xml" ContentType="application/vnd.openxmlformats-officedocument.presentationml.tags+xml"/>
  <Override PartName="/ppt/notesSlides/notesSlide40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41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42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43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44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45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106" r:id="rId5"/>
  </p:sldMasterIdLst>
  <p:notesMasterIdLst>
    <p:notesMasterId r:id="rId53"/>
  </p:notesMasterIdLst>
  <p:handoutMasterIdLst>
    <p:handoutMasterId r:id="rId54"/>
  </p:handoutMasterIdLst>
  <p:sldIdLst>
    <p:sldId id="371" r:id="rId6"/>
    <p:sldId id="426" r:id="rId7"/>
    <p:sldId id="372" r:id="rId8"/>
    <p:sldId id="374" r:id="rId9"/>
    <p:sldId id="392" r:id="rId10"/>
    <p:sldId id="427" r:id="rId11"/>
    <p:sldId id="428" r:id="rId12"/>
    <p:sldId id="396" r:id="rId13"/>
    <p:sldId id="375" r:id="rId14"/>
    <p:sldId id="397" r:id="rId15"/>
    <p:sldId id="431" r:id="rId16"/>
    <p:sldId id="433" r:id="rId17"/>
    <p:sldId id="432" r:id="rId18"/>
    <p:sldId id="434" r:id="rId19"/>
    <p:sldId id="403" r:id="rId20"/>
    <p:sldId id="436" r:id="rId21"/>
    <p:sldId id="438" r:id="rId22"/>
    <p:sldId id="439" r:id="rId23"/>
    <p:sldId id="402" r:id="rId24"/>
    <p:sldId id="440" r:id="rId25"/>
    <p:sldId id="441" r:id="rId26"/>
    <p:sldId id="377" r:id="rId27"/>
    <p:sldId id="378" r:id="rId28"/>
    <p:sldId id="442" r:id="rId29"/>
    <p:sldId id="443" r:id="rId30"/>
    <p:sldId id="424" r:id="rId31"/>
    <p:sldId id="445" r:id="rId32"/>
    <p:sldId id="446" r:id="rId33"/>
    <p:sldId id="447" r:id="rId34"/>
    <p:sldId id="414" r:id="rId35"/>
    <p:sldId id="415" r:id="rId36"/>
    <p:sldId id="448" r:id="rId37"/>
    <p:sldId id="449" r:id="rId38"/>
    <p:sldId id="380" r:id="rId39"/>
    <p:sldId id="381" r:id="rId40"/>
    <p:sldId id="450" r:id="rId41"/>
    <p:sldId id="451" r:id="rId42"/>
    <p:sldId id="452" r:id="rId43"/>
    <p:sldId id="419" r:id="rId44"/>
    <p:sldId id="453" r:id="rId45"/>
    <p:sldId id="384" r:id="rId46"/>
    <p:sldId id="385" r:id="rId47"/>
    <p:sldId id="422" r:id="rId48"/>
    <p:sldId id="454" r:id="rId49"/>
    <p:sldId id="387" r:id="rId50"/>
    <p:sldId id="388" r:id="rId51"/>
    <p:sldId id="390" r:id="rId52"/>
  </p:sldIdLst>
  <p:sldSz cx="9144000" cy="6858000" type="screen4x3"/>
  <p:notesSz cx="7061200" cy="9398000"/>
  <p:custDataLst>
    <p:tags r:id="rId5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0">
          <p15:clr>
            <a:srgbClr val="A4A3A4"/>
          </p15:clr>
        </p15:guide>
        <p15:guide id="2" orient="horz" pos="1988">
          <p15:clr>
            <a:srgbClr val="A4A3A4"/>
          </p15:clr>
        </p15:guide>
        <p15:guide id="3" orient="horz" pos="1193">
          <p15:clr>
            <a:srgbClr val="A4A3A4"/>
          </p15:clr>
        </p15:guide>
        <p15:guide id="4" orient="horz" pos="5606">
          <p15:clr>
            <a:srgbClr val="A4A3A4"/>
          </p15:clr>
        </p15:guide>
        <p15:guide id="5" orient="horz" pos="4052">
          <p15:clr>
            <a:srgbClr val="A4A3A4"/>
          </p15:clr>
        </p15:guide>
        <p15:guide id="6" orient="horz" pos="757">
          <p15:clr>
            <a:srgbClr val="A4A3A4"/>
          </p15:clr>
        </p15:guide>
        <p15:guide id="7" pos="2882">
          <p15:clr>
            <a:srgbClr val="A4A3A4"/>
          </p15:clr>
        </p15:guide>
        <p15:guide id="8" pos="3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76">
          <p15:clr>
            <a:srgbClr val="A4A3A4"/>
          </p15:clr>
        </p15:guide>
        <p15:guide id="2" orient="horz" pos="5616">
          <p15:clr>
            <a:srgbClr val="A4A3A4"/>
          </p15:clr>
        </p15:guide>
        <p15:guide id="3" pos="2232">
          <p15:clr>
            <a:srgbClr val="A4A3A4"/>
          </p15:clr>
        </p15:guide>
        <p15:guide id="4" pos="353">
          <p15:clr>
            <a:srgbClr val="A4A3A4"/>
          </p15:clr>
        </p15:guide>
        <p15:guide id="5" pos="419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E30008"/>
    <a:srgbClr val="CCECFF"/>
    <a:srgbClr val="99CCFF"/>
    <a:srgbClr val="75E4FF"/>
    <a:srgbClr val="300ECF"/>
    <a:srgbClr val="FF3D06"/>
    <a:srgbClr val="1E14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6" autoAdjust="0"/>
    <p:restoredTop sz="94676" autoAdjust="0"/>
  </p:normalViewPr>
  <p:slideViewPr>
    <p:cSldViewPr snapToGrid="0">
      <p:cViewPr varScale="1">
        <p:scale>
          <a:sx n="95" d="100"/>
          <a:sy n="95" d="100"/>
        </p:scale>
        <p:origin x="78" y="444"/>
      </p:cViewPr>
      <p:guideLst>
        <p:guide orient="horz" pos="1700"/>
        <p:guide orient="horz" pos="1988"/>
        <p:guide orient="horz" pos="1193"/>
        <p:guide orient="horz" pos="5606"/>
        <p:guide orient="horz" pos="4052"/>
        <p:guide orient="horz" pos="757"/>
        <p:guide pos="2882"/>
        <p:guide pos="3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-2016" y="-90"/>
      </p:cViewPr>
      <p:guideLst>
        <p:guide orient="horz" pos="376"/>
        <p:guide orient="horz" pos="5616"/>
        <p:guide pos="2232"/>
        <p:guide pos="353"/>
        <p:guide pos="419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tags" Target="tags/tag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63550" y="508000"/>
            <a:ext cx="30607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55" tIns="46978" rIns="93955" bIns="46978" numCol="1" anchor="t" anchorCtr="0" compatLnSpc="1">
            <a:prstTxWarp prst="textNoShape">
              <a:avLst/>
            </a:prstTxWarp>
          </a:bodyPr>
          <a:lstStyle>
            <a:lvl1pPr defTabSz="939800" eaLnBrk="0" hangingPunct="0">
              <a:defRPr sz="900">
                <a:solidFill>
                  <a:schemeClr val="accent1"/>
                </a:solidFill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4C90A01-8AFC-4380-AD8A-7171DA2615FE}" type="datetime8">
              <a:rPr lang="en-US"/>
              <a:pPr>
                <a:defRPr/>
              </a:pPr>
              <a:t>06/29/16 11:02</a:t>
            </a:fld>
            <a:endParaRPr lang="en-U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40325" y="8742363"/>
            <a:ext cx="1417638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55" tIns="46978" rIns="93955" bIns="46978" numCol="1" anchor="b" anchorCtr="0" compatLnSpc="1">
            <a:prstTxWarp prst="textNoShape">
              <a:avLst/>
            </a:prstTxWarp>
          </a:bodyPr>
          <a:lstStyle>
            <a:lvl1pPr algn="r" defTabSz="939800" eaLnBrk="0" hangingPunct="0">
              <a:defRPr sz="900">
                <a:solidFill>
                  <a:schemeClr val="accent1"/>
                </a:solidFill>
              </a:defRPr>
            </a:lvl1pPr>
          </a:lstStyle>
          <a:p>
            <a:fld id="{18CF157C-95CE-4910-86D3-475D11507DF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479425" y="8753475"/>
            <a:ext cx="326866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hangingPunct="0">
              <a:defRPr/>
            </a:pPr>
            <a:r>
              <a:rPr lang="en-US" sz="800" smtClean="0">
                <a:solidFill>
                  <a:schemeClr val="accent1"/>
                </a:solidFill>
              </a:rPr>
              <a:t>Copyright </a:t>
            </a:r>
            <a:r>
              <a:rPr lang="en-US" altLang="ja-JP" sz="800" smtClean="0">
                <a:solidFill>
                  <a:schemeClr val="accent1"/>
                </a:solidFill>
              </a:rPr>
              <a:t>© </a:t>
            </a:r>
            <a:r>
              <a:rPr lang="en-US" sz="800" smtClean="0">
                <a:solidFill>
                  <a:schemeClr val="accent1"/>
                </a:solidFill>
              </a:rPr>
              <a:t>2005 IHS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23903374"/>
      </p:ext>
    </p:extLst>
  </p:cSld>
  <p:clrMap bg1="dk2" tx1="lt1" bg2="dk1" tx2="lt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93713" y="339725"/>
            <a:ext cx="2757487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55" tIns="46978" rIns="93955" bIns="46978" numCol="1" anchor="t" anchorCtr="0" compatLnSpc="1">
            <a:prstTxWarp prst="textNoShape">
              <a:avLst/>
            </a:prstTxWarp>
          </a:bodyPr>
          <a:lstStyle>
            <a:lvl1pPr defTabSz="939800" eaLnBrk="0" hangingPunct="0">
              <a:defRPr sz="900">
                <a:solidFill>
                  <a:schemeClr val="accent1"/>
                </a:solidFill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1F2F13C-F478-428F-B729-6B668662F24A}" type="datetime8">
              <a:rPr lang="en-US"/>
              <a:pPr>
                <a:defRPr/>
              </a:pPr>
              <a:t>06/29/16 11:02</a:t>
            </a:fld>
            <a:endParaRPr lang="en-US"/>
          </a:p>
        </p:txBody>
      </p:sp>
      <p:sp>
        <p:nvSpPr>
          <p:cNvPr id="56323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7048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73150" y="4464050"/>
            <a:ext cx="4859338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55" tIns="46978" rIns="93955" bIns="469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03875" y="8478838"/>
            <a:ext cx="11160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55" tIns="46978" rIns="93955" bIns="46978" numCol="1" anchor="b" anchorCtr="0" compatLnSpc="1">
            <a:prstTxWarp prst="textNoShape">
              <a:avLst/>
            </a:prstTxWarp>
          </a:bodyPr>
          <a:lstStyle>
            <a:lvl1pPr algn="r" defTabSz="939800" eaLnBrk="0" hangingPunct="0">
              <a:defRPr sz="900">
                <a:solidFill>
                  <a:schemeClr val="accent1"/>
                </a:solidFill>
              </a:defRPr>
            </a:lvl1pPr>
          </a:lstStyle>
          <a:p>
            <a:fld id="{B9657FA8-1A7C-4086-A8BE-65EF5C557F1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479425" y="8764588"/>
            <a:ext cx="326866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hangingPunct="0">
              <a:defRPr/>
            </a:pPr>
            <a:r>
              <a:rPr lang="en-US" sz="800" smtClean="0">
                <a:solidFill>
                  <a:schemeClr val="accent1"/>
                </a:solidFill>
              </a:rPr>
              <a:t>Copyright </a:t>
            </a:r>
            <a:r>
              <a:rPr lang="en-US" altLang="ja-JP" sz="800" smtClean="0">
                <a:solidFill>
                  <a:schemeClr val="accent1"/>
                </a:solidFill>
              </a:rPr>
              <a:t>© </a:t>
            </a:r>
            <a:r>
              <a:rPr lang="en-US" sz="800" smtClean="0">
                <a:solidFill>
                  <a:schemeClr val="accent1"/>
                </a:solidFill>
              </a:rPr>
              <a:t>2005 IHS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202585881"/>
      </p:ext>
    </p:extLst>
  </p:cSld>
  <p:clrMap bg1="dk2" tx1="lt1" bg2="dk1" tx2="lt2" accent1="accent1" accent2="accent2" accent3="accent3" accent4="accent4" accent5="accent5" accent6="accent6" hlink="hlink" folHlink="folHlink"/>
  <p:hf hdr="0" ftr="0"/>
  <p:notesStyle>
    <a:lvl1pPr marL="58738" indent="-58738" algn="l" rtl="0" eaLnBrk="0" fontAlgn="base" hangingPunct="0">
      <a:spcBef>
        <a:spcPct val="30000"/>
      </a:spcBef>
      <a:spcAft>
        <a:spcPct val="0"/>
      </a:spcAft>
      <a:buSzPct val="90000"/>
      <a:buFont typeface="Times" pitchFamily="18" charset="0"/>
      <a:buChar char="•"/>
      <a:defRPr sz="1000" kern="1200">
        <a:solidFill>
          <a:schemeClr val="bg1"/>
        </a:solidFill>
        <a:latin typeface="Arial" charset="0"/>
        <a:ea typeface="ＭＳ Ｐゴシック" charset="0"/>
        <a:cs typeface="+mn-cs"/>
      </a:defRPr>
    </a:lvl1pPr>
    <a:lvl2pPr marL="233363" indent="-60325" algn="l" rtl="0" eaLnBrk="0" fontAlgn="base" hangingPunct="0">
      <a:spcBef>
        <a:spcPct val="30000"/>
      </a:spcBef>
      <a:spcAft>
        <a:spcPct val="0"/>
      </a:spcAft>
      <a:buSzPct val="90000"/>
      <a:buFont typeface="Times" pitchFamily="18" charset="0"/>
      <a:buChar char="•"/>
      <a:defRPr sz="900" kern="1200">
        <a:solidFill>
          <a:schemeClr val="bg1"/>
        </a:solidFill>
        <a:latin typeface="Arial" charset="0"/>
        <a:ea typeface="ＭＳ Ｐゴシック" charset="0"/>
        <a:cs typeface="+mn-cs"/>
      </a:defRPr>
    </a:lvl2pPr>
    <a:lvl3pPr marL="396875" indent="-49213" algn="l" rtl="0" eaLnBrk="0" fontAlgn="base" hangingPunct="0">
      <a:spcBef>
        <a:spcPct val="30000"/>
      </a:spcBef>
      <a:spcAft>
        <a:spcPct val="0"/>
      </a:spcAft>
      <a:buSzPct val="90000"/>
      <a:buFont typeface="Times" pitchFamily="18" charset="0"/>
      <a:buChar char="•"/>
      <a:defRPr sz="800" kern="1200">
        <a:solidFill>
          <a:schemeClr val="bg1"/>
        </a:solidFill>
        <a:latin typeface="Arial" charset="0"/>
        <a:ea typeface="ＭＳ Ｐゴシック" charset="0"/>
        <a:cs typeface="+mn-cs"/>
      </a:defRPr>
    </a:lvl3pPr>
    <a:lvl4pPr marL="571500" indent="-60325" algn="l" rtl="0" eaLnBrk="0" fontAlgn="base" hangingPunct="0">
      <a:spcBef>
        <a:spcPct val="30000"/>
      </a:spcBef>
      <a:spcAft>
        <a:spcPct val="0"/>
      </a:spcAft>
      <a:buSzPct val="90000"/>
      <a:buFont typeface="Times" pitchFamily="18" charset="0"/>
      <a:buChar char="•"/>
      <a:defRPr sz="800" kern="1200">
        <a:solidFill>
          <a:schemeClr val="bg1"/>
        </a:solidFill>
        <a:latin typeface="Arial" charset="0"/>
        <a:ea typeface="ＭＳ Ｐゴシック" charset="0"/>
        <a:cs typeface="+mn-cs"/>
      </a:defRPr>
    </a:lvl4pPr>
    <a:lvl5pPr marL="746125" indent="-58738" algn="l" rtl="0" eaLnBrk="0" fontAlgn="base" hangingPunct="0">
      <a:spcBef>
        <a:spcPct val="30000"/>
      </a:spcBef>
      <a:spcAft>
        <a:spcPct val="0"/>
      </a:spcAft>
      <a:buSzPct val="90000"/>
      <a:buFont typeface="Times" pitchFamily="18" charset="0"/>
      <a:buChar char="•"/>
      <a:defRPr sz="800" kern="1200">
        <a:solidFill>
          <a:schemeClr val="bg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8716E510-14FC-4E57-B5A3-7D433645AC7B}" type="datetime8">
              <a:rPr lang="en-US" sz="900" smtClean="0">
                <a:solidFill>
                  <a:schemeClr val="accent1"/>
                </a:solidFill>
              </a:rPr>
              <a:pPr>
                <a:defRPr/>
              </a:pPr>
              <a:t>06/29/16 11:02</a:t>
            </a:fld>
            <a:endParaRPr lang="en-US" sz="900" smtClean="0">
              <a:solidFill>
                <a:schemeClr val="accent1"/>
              </a:solidFill>
            </a:endParaRPr>
          </a:p>
        </p:txBody>
      </p:sp>
      <p:sp>
        <p:nvSpPr>
          <p:cNvPr id="5734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6456E02-73B5-4D00-BBCC-ED172846CA8B}" type="slidenum">
              <a:rPr lang="en-US" sz="900">
                <a:solidFill>
                  <a:schemeClr val="accent1"/>
                </a:solidFill>
              </a:rPr>
              <a:pPr/>
              <a:t>1</a:t>
            </a:fld>
            <a:endParaRPr lang="en-US" sz="900">
              <a:solidFill>
                <a:schemeClr val="accent1"/>
              </a:solidFill>
            </a:endParaRPr>
          </a:p>
        </p:txBody>
      </p:sp>
      <p:sp>
        <p:nvSpPr>
          <p:cNvPr id="573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706438"/>
            <a:ext cx="4697412" cy="3522662"/>
          </a:xfrm>
          <a:ln/>
        </p:spPr>
      </p:sp>
      <p:sp>
        <p:nvSpPr>
          <p:cNvPr id="573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4738" y="4462463"/>
            <a:ext cx="4856162" cy="4229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70074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14737BC-464F-48F9-9CA0-C74D4A81C4E3}" type="slidenum">
              <a:rPr lang="en-US" sz="900"/>
              <a:pPr eaLnBrk="1" hangingPunct="1"/>
              <a:t>10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878412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E10CD76-65F4-4F93-B1F2-314456BF8723}" type="slidenum">
              <a:rPr lang="en-US" sz="900"/>
              <a:pPr eaLnBrk="1" hangingPunct="1"/>
              <a:t>11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318511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8CDC01E-0F19-4B72-AD46-02B8D8900142}" type="slidenum">
              <a:rPr lang="en-US" sz="900"/>
              <a:pPr eaLnBrk="1" hangingPunct="1"/>
              <a:t>12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33655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D421A02-F34E-420A-BBA5-E8E0F22AE811}" type="slidenum">
              <a:rPr lang="en-US" sz="900"/>
              <a:pPr eaLnBrk="1" hangingPunct="1"/>
              <a:t>13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7057206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04A4340-F02B-4C2E-9FC9-528A8BE8E3DD}" type="slidenum">
              <a:rPr lang="en-US" sz="900"/>
              <a:pPr eaLnBrk="1" hangingPunct="1"/>
              <a:t>14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9631688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62C7FF9-4B3F-4A82-BFED-E65BEB80FE7C}" type="slidenum">
              <a:rPr lang="en-US" sz="900"/>
              <a:pPr eaLnBrk="1" hangingPunct="1"/>
              <a:t>15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8761062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617E9B1-78CE-4E93-9A87-30AE68B4705A}" type="slidenum">
              <a:rPr lang="en-US" sz="900"/>
              <a:pPr eaLnBrk="1" hangingPunct="1"/>
              <a:t>16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7470824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BB63125-E5FC-4D0C-A0C7-9E91456FE1F8}" type="slidenum">
              <a:rPr lang="en-US" sz="900"/>
              <a:pPr eaLnBrk="1" hangingPunct="1"/>
              <a:t>17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7035991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4E48D0B-F26F-441E-8927-2B5D2B1AF019}" type="slidenum">
              <a:rPr lang="en-US" sz="900"/>
              <a:pPr eaLnBrk="1" hangingPunct="1"/>
              <a:t>18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4518343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FBB1687-9F4B-4AAE-A0D7-DCEC0E767699}" type="slidenum">
              <a:rPr lang="en-US" sz="900"/>
              <a:pPr eaLnBrk="1" hangingPunct="1"/>
              <a:t>19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51743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EB344F0-B3D0-4234-A6D0-5B4781EB0453}" type="slidenum">
              <a:rPr lang="en-US" sz="900"/>
              <a:pPr eaLnBrk="1" hangingPunct="1"/>
              <a:t>2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42423748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11DD948-AF40-4E41-893F-2E849B429325}" type="slidenum">
              <a:rPr lang="en-US" sz="900"/>
              <a:pPr eaLnBrk="1" hangingPunct="1"/>
              <a:t>20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6118479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F2087E6-0737-4E9F-AA29-B5C3A34670C9}" type="slidenum">
              <a:rPr lang="en-US" sz="900"/>
              <a:pPr eaLnBrk="1" hangingPunct="1"/>
              <a:t>21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9544153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3"/>
          <p:cNvSpPr>
            <a:spLocks noGrp="1" noChangeArrowheads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0F413888-5088-4F6C-8938-39A63E2F673A}" type="datetime8">
              <a:rPr lang="en-US" sz="900" smtClean="0">
                <a:solidFill>
                  <a:schemeClr val="accent1"/>
                </a:solidFill>
              </a:rPr>
              <a:pPr>
                <a:defRPr/>
              </a:pPr>
              <a:t>06/29/16 11:02</a:t>
            </a:fld>
            <a:endParaRPr lang="en-US" sz="900" smtClean="0">
              <a:solidFill>
                <a:schemeClr val="accent1"/>
              </a:solidFill>
            </a:endParaRPr>
          </a:p>
        </p:txBody>
      </p:sp>
      <p:sp>
        <p:nvSpPr>
          <p:cNvPr id="80899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8E5BDA0-2ECF-4E26-BBCC-AD9C974F5E5E}" type="slidenum">
              <a:rPr lang="en-US" sz="900">
                <a:solidFill>
                  <a:schemeClr val="accent1"/>
                </a:solidFill>
              </a:rPr>
              <a:pPr/>
              <a:t>22</a:t>
            </a:fld>
            <a:endParaRPr lang="en-US" sz="900">
              <a:solidFill>
                <a:schemeClr val="accent1"/>
              </a:solidFill>
            </a:endParaRPr>
          </a:p>
        </p:txBody>
      </p:sp>
      <p:sp>
        <p:nvSpPr>
          <p:cNvPr id="809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706438"/>
            <a:ext cx="4697412" cy="3522662"/>
          </a:xfrm>
          <a:ln/>
        </p:spPr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4738" y="4462463"/>
            <a:ext cx="4856162" cy="4229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41623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B7E75E9-120B-4C13-BBE3-7A28BE236519}" type="slidenum">
              <a:rPr lang="en-US" sz="900"/>
              <a:pPr eaLnBrk="1" hangingPunct="1"/>
              <a:t>23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1689775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A028942-5EE6-4A0A-B822-61C3E5C64440}" type="slidenum">
              <a:rPr lang="en-US" sz="900"/>
              <a:pPr eaLnBrk="1" hangingPunct="1"/>
              <a:t>24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0851595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8C94083-0AC2-41CE-BE98-43E806BDC766}" type="slidenum">
              <a:rPr lang="en-US" sz="900"/>
              <a:pPr eaLnBrk="1" hangingPunct="1"/>
              <a:t>25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750465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8982404-616C-4412-9A3B-75F5BC644A4A}" type="slidenum">
              <a:rPr lang="en-US" sz="900"/>
              <a:pPr eaLnBrk="1" hangingPunct="1"/>
              <a:t>27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8868664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FAA3629-03ED-49D1-9B0C-2D140D0D7ABE}" type="slidenum">
              <a:rPr lang="en-US" sz="900"/>
              <a:pPr eaLnBrk="1" hangingPunct="1"/>
              <a:t>28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5781855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32F3C86-6717-4984-837A-AB3B3B0102BD}" type="slidenum">
              <a:rPr lang="en-US" sz="900"/>
              <a:pPr eaLnBrk="1" hangingPunct="1"/>
              <a:t>29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6210096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3"/>
          <p:cNvSpPr>
            <a:spLocks noGrp="1" noChangeArrowheads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B80FC297-84C5-42B7-8E33-73F71CBE1DEF}" type="datetime8">
              <a:rPr lang="en-US" sz="900" smtClean="0">
                <a:solidFill>
                  <a:schemeClr val="accent1"/>
                </a:solidFill>
              </a:rPr>
              <a:pPr>
                <a:defRPr/>
              </a:pPr>
              <a:t>06/29/16 11:02</a:t>
            </a:fld>
            <a:endParaRPr lang="en-US" sz="900" smtClean="0">
              <a:solidFill>
                <a:schemeClr val="accent1"/>
              </a:solidFill>
            </a:endParaRPr>
          </a:p>
        </p:txBody>
      </p:sp>
      <p:sp>
        <p:nvSpPr>
          <p:cNvPr id="89091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CA9FA32-68E6-4841-95FF-82B9C4F7B3E5}" type="slidenum">
              <a:rPr lang="en-US" sz="900">
                <a:solidFill>
                  <a:schemeClr val="accent1"/>
                </a:solidFill>
              </a:rPr>
              <a:pPr/>
              <a:t>30</a:t>
            </a:fld>
            <a:endParaRPr lang="en-US" sz="900">
              <a:solidFill>
                <a:schemeClr val="accent1"/>
              </a:solidFill>
            </a:endParaRPr>
          </a:p>
        </p:txBody>
      </p:sp>
      <p:sp>
        <p:nvSpPr>
          <p:cNvPr id="890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706438"/>
            <a:ext cx="4697412" cy="3522662"/>
          </a:xfrm>
          <a:ln/>
        </p:spPr>
      </p:sp>
      <p:sp>
        <p:nvSpPr>
          <p:cNvPr id="890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4738" y="4462463"/>
            <a:ext cx="4856162" cy="4229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4277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E56F3C5-347C-479E-B2F5-0C19D5E32677}" type="slidenum">
              <a:rPr lang="en-US" sz="900"/>
              <a:pPr eaLnBrk="1" hangingPunct="1"/>
              <a:t>3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6285133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19A219D-EB5A-4C22-8647-F512FCB27A31}" type="slidenum">
              <a:rPr lang="en-US" sz="900"/>
              <a:pPr eaLnBrk="1" hangingPunct="1"/>
              <a:t>31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52175644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823BE66-FC5D-4E19-8E14-107FED6CB900}" type="slidenum">
              <a:rPr lang="en-US" sz="900"/>
              <a:pPr eaLnBrk="1" hangingPunct="1"/>
              <a:t>32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9412573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FB5030F-3FE5-4912-822C-954F3158A624}" type="slidenum">
              <a:rPr lang="en-US" sz="900"/>
              <a:pPr eaLnBrk="1" hangingPunct="1"/>
              <a:t>33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0438372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3"/>
          <p:cNvSpPr>
            <a:spLocks noGrp="1" noChangeArrowheads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EFB8AD38-24D3-4E4D-BBD8-226351002DF0}" type="datetime8">
              <a:rPr lang="en-US" sz="900" smtClean="0">
                <a:solidFill>
                  <a:schemeClr val="accent1"/>
                </a:solidFill>
              </a:rPr>
              <a:pPr>
                <a:defRPr/>
              </a:pPr>
              <a:t>06/29/16 11:02</a:t>
            </a:fld>
            <a:endParaRPr lang="en-US" sz="900" smtClean="0">
              <a:solidFill>
                <a:schemeClr val="accent1"/>
              </a:solidFill>
            </a:endParaRPr>
          </a:p>
        </p:txBody>
      </p:sp>
      <p:sp>
        <p:nvSpPr>
          <p:cNvPr id="9318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8D03C7E-E0C4-499C-9A5A-D18965B80DA6}" type="slidenum">
              <a:rPr lang="en-US" sz="900">
                <a:solidFill>
                  <a:schemeClr val="accent1"/>
                </a:solidFill>
              </a:rPr>
              <a:pPr/>
              <a:t>34</a:t>
            </a:fld>
            <a:endParaRPr lang="en-US" sz="900">
              <a:solidFill>
                <a:schemeClr val="accent1"/>
              </a:solidFill>
            </a:endParaRPr>
          </a:p>
        </p:txBody>
      </p:sp>
      <p:sp>
        <p:nvSpPr>
          <p:cNvPr id="931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706438"/>
            <a:ext cx="4697412" cy="3522662"/>
          </a:xfrm>
          <a:ln/>
        </p:spPr>
      </p:sp>
      <p:sp>
        <p:nvSpPr>
          <p:cNvPr id="931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4738" y="4462463"/>
            <a:ext cx="4856162" cy="4229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3700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37E8C34-949A-4D46-B97E-284EEF549E3F}" type="slidenum">
              <a:rPr lang="en-US" sz="900"/>
              <a:pPr eaLnBrk="1" hangingPunct="1"/>
              <a:t>35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0736307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F229D7F-E3A0-4F51-A341-F99CD2BDE610}" type="slidenum">
              <a:rPr lang="en-US" sz="900"/>
              <a:pPr eaLnBrk="1" hangingPunct="1"/>
              <a:t>36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5136428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0FD8835-1979-466B-B92C-F376186BED37}" type="slidenum">
              <a:rPr lang="en-US" sz="900"/>
              <a:pPr eaLnBrk="1" hangingPunct="1"/>
              <a:t>37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8937030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6D92876-EC6A-4CEC-8238-D7846E649740}" type="slidenum">
              <a:rPr lang="en-US" sz="900"/>
              <a:pPr eaLnBrk="1" hangingPunct="1"/>
              <a:t>38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21193488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62999DF-07D4-48D7-91BA-44F6F83F93DB}" type="slidenum">
              <a:rPr lang="en-US" sz="900"/>
              <a:pPr eaLnBrk="1" hangingPunct="1"/>
              <a:t>39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36146987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65A1BC5-80D6-4F3B-AD43-375C7AE9FEE3}" type="slidenum">
              <a:rPr lang="en-US" sz="900"/>
              <a:pPr eaLnBrk="1" hangingPunct="1"/>
              <a:t>40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6807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ChangeArrowheads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B477B7F3-3E38-4879-913C-844DD916B2FD}" type="datetime8">
              <a:rPr lang="en-US" sz="900" smtClean="0">
                <a:solidFill>
                  <a:schemeClr val="accent1"/>
                </a:solidFill>
              </a:rPr>
              <a:pPr>
                <a:defRPr/>
              </a:pPr>
              <a:t>06/29/16 11:02</a:t>
            </a:fld>
            <a:endParaRPr lang="en-US" sz="900" smtClean="0">
              <a:solidFill>
                <a:schemeClr val="accent1"/>
              </a:solidFill>
            </a:endParaRPr>
          </a:p>
        </p:txBody>
      </p:sp>
      <p:sp>
        <p:nvSpPr>
          <p:cNvPr id="60419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FC2F837-309D-4F5B-9097-A38F28FD2C15}" type="slidenum">
              <a:rPr lang="en-US" sz="900">
                <a:solidFill>
                  <a:schemeClr val="accent1"/>
                </a:solidFill>
              </a:rPr>
              <a:pPr/>
              <a:t>4</a:t>
            </a:fld>
            <a:endParaRPr lang="en-US" sz="900">
              <a:solidFill>
                <a:schemeClr val="accent1"/>
              </a:solidFill>
            </a:endParaRPr>
          </a:p>
        </p:txBody>
      </p:sp>
      <p:sp>
        <p:nvSpPr>
          <p:cNvPr id="604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706438"/>
            <a:ext cx="4697412" cy="3522662"/>
          </a:xfrm>
          <a:ln/>
        </p:spPr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4738" y="4462463"/>
            <a:ext cx="4856162" cy="4229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12976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3"/>
          <p:cNvSpPr>
            <a:spLocks noGrp="1" noChangeArrowheads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AB013321-B05D-4423-98AC-5D275343C0BF}" type="datetime8">
              <a:rPr lang="en-US" sz="900" smtClean="0">
                <a:solidFill>
                  <a:schemeClr val="accent1"/>
                </a:solidFill>
              </a:rPr>
              <a:pPr>
                <a:defRPr/>
              </a:pPr>
              <a:t>06/29/16 11:02</a:t>
            </a:fld>
            <a:endParaRPr lang="en-US" sz="900" smtClean="0">
              <a:solidFill>
                <a:schemeClr val="accent1"/>
              </a:solidFill>
            </a:endParaRPr>
          </a:p>
        </p:txBody>
      </p:sp>
      <p:sp>
        <p:nvSpPr>
          <p:cNvPr id="100355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E541E06-9F84-4136-B743-41D91FBC2CC7}" type="slidenum">
              <a:rPr lang="en-US" sz="900">
                <a:solidFill>
                  <a:schemeClr val="accent1"/>
                </a:solidFill>
              </a:rPr>
              <a:pPr/>
              <a:t>41</a:t>
            </a:fld>
            <a:endParaRPr lang="en-US" sz="900">
              <a:solidFill>
                <a:schemeClr val="accent1"/>
              </a:solidFill>
            </a:endParaRPr>
          </a:p>
        </p:txBody>
      </p:sp>
      <p:sp>
        <p:nvSpPr>
          <p:cNvPr id="1003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706438"/>
            <a:ext cx="4697412" cy="3522662"/>
          </a:xfrm>
          <a:ln/>
        </p:spPr>
      </p:sp>
      <p:sp>
        <p:nvSpPr>
          <p:cNvPr id="1003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4738" y="4462463"/>
            <a:ext cx="4856162" cy="4229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8657802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A95C448-D7E7-4314-A38C-9A55C8709A7E}" type="slidenum">
              <a:rPr lang="en-US" sz="900"/>
              <a:pPr eaLnBrk="1" hangingPunct="1"/>
              <a:t>42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94167388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E5CD8D5-9A68-40EE-9D9D-FF6F2D46323C}" type="slidenum">
              <a:rPr lang="en-US" sz="900"/>
              <a:pPr eaLnBrk="1" hangingPunct="1"/>
              <a:t>43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85394762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BF5FD74-DF45-4214-A539-F7BD2C66F2D9}" type="slidenum">
              <a:rPr lang="en-US" sz="900"/>
              <a:pPr eaLnBrk="1" hangingPunct="1"/>
              <a:t>44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36944895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F85BC49-6D4E-4854-AAA4-0A15BD578A54}" type="slidenum">
              <a:rPr lang="en-US" sz="900"/>
              <a:pPr eaLnBrk="1" hangingPunct="1"/>
              <a:t>45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54872954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D7E12D2-6943-4EDB-A19B-660CEA898507}" type="slidenum">
              <a:rPr lang="en-US" sz="900"/>
              <a:pPr eaLnBrk="1" hangingPunct="1"/>
              <a:t>46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410035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F86BF5E-2EED-40B2-A57A-E5C2ED464040}" type="slidenum">
              <a:rPr lang="en-US" sz="900"/>
              <a:pPr eaLnBrk="1" hangingPunct="1"/>
              <a:t>5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980978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BCA4C72-D2BB-48EF-BA3B-2347A5B04442}" type="slidenum">
              <a:rPr lang="en-US" sz="900"/>
              <a:pPr eaLnBrk="1" hangingPunct="1"/>
              <a:t>6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4803683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1AC7C4D-A65C-48E0-9C91-8BCC40F2F358}" type="slidenum">
              <a:rPr lang="en-US" sz="900"/>
              <a:pPr eaLnBrk="1" hangingPunct="1"/>
              <a:t>7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452975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/>
          <p:cNvSpPr>
            <a:spLocks noGrp="1" noChangeArrowheads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CACEC30F-78B3-4785-9FFA-A0EEA796DFB4}" type="datetime8">
              <a:rPr lang="en-US" sz="900" smtClean="0">
                <a:solidFill>
                  <a:schemeClr val="accent1"/>
                </a:solidFill>
              </a:rPr>
              <a:pPr>
                <a:defRPr/>
              </a:pPr>
              <a:t>06/29/16 11:02</a:t>
            </a:fld>
            <a:endParaRPr lang="en-US" sz="900" smtClean="0">
              <a:solidFill>
                <a:schemeClr val="accent1"/>
              </a:solidFill>
            </a:endParaRPr>
          </a:p>
        </p:txBody>
      </p:sp>
      <p:sp>
        <p:nvSpPr>
          <p:cNvPr id="66563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CE98B8C-D724-4AB4-B6AD-76E4AF1A1EEB}" type="slidenum">
              <a:rPr lang="en-US" sz="900">
                <a:solidFill>
                  <a:schemeClr val="accent1"/>
                </a:solidFill>
              </a:rPr>
              <a:pPr/>
              <a:t>8</a:t>
            </a:fld>
            <a:endParaRPr lang="en-US" sz="900">
              <a:solidFill>
                <a:schemeClr val="accent1"/>
              </a:solidFill>
            </a:endParaRPr>
          </a:p>
        </p:txBody>
      </p:sp>
      <p:sp>
        <p:nvSpPr>
          <p:cNvPr id="665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706438"/>
            <a:ext cx="4697412" cy="3522662"/>
          </a:xfrm>
          <a:ln/>
        </p:spPr>
      </p:sp>
      <p:sp>
        <p:nvSpPr>
          <p:cNvPr id="665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4738" y="4462463"/>
            <a:ext cx="4856162" cy="4229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51018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9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9F44BE8-F148-4AE4-A7A4-84E5A896FB1E}" type="slidenum">
              <a:rPr lang="en-US" sz="900"/>
              <a:pPr eaLnBrk="1" hangingPunct="1"/>
              <a:t>9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52755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0" y="846"/>
            <a:ext cx="91440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085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88938" y="1449388"/>
            <a:ext cx="7643812" cy="1371600"/>
          </a:xfrm>
        </p:spPr>
        <p:txBody>
          <a:bodyPr/>
          <a:lstStyle>
            <a:lvl1pPr>
              <a:lnSpc>
                <a:spcPct val="90000"/>
              </a:lnSpc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0855" name="Rectangle 7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88938" y="2824163"/>
            <a:ext cx="7643812" cy="1063625"/>
          </a:xfrm>
          <a:ln/>
        </p:spPr>
        <p:txBody>
          <a:bodyPr/>
          <a:lstStyle>
            <a:lvl1pPr marL="0" indent="0">
              <a:buFont typeface="Times" pitchFamily="96" charset="0"/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769" y="72976"/>
            <a:ext cx="108585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0391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A3E74C-378A-4C15-A0F2-1BEC1BC753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40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3525" y="188913"/>
            <a:ext cx="2133600" cy="5881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9550" y="188913"/>
            <a:ext cx="6251575" cy="5881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82047-9685-4278-A501-FCD5A8732B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572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978D9-A63E-4DC7-83AE-9A1040DEDC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737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2D68F4-2E30-45C9-8C64-795CEBFFCA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2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9550" y="1562100"/>
            <a:ext cx="4192588" cy="4508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4538" y="1562100"/>
            <a:ext cx="4192587" cy="4508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53BD59-1CC9-418F-BC2C-9D74E42130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663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9C06A9-6973-4A08-9076-DF851CA046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928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9066A0-BECF-4915-9423-7E44D23B02D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733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8A036C-EB0A-4943-B014-739DF670B8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720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C78F68-7E86-4D04-B3EE-7B5298D439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195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8E0867-0F68-43C5-B2BA-62B6BAEE634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35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Line 9"/>
          <p:cNvSpPr>
            <a:spLocks noChangeShapeType="1"/>
          </p:cNvSpPr>
          <p:nvPr userDrawn="1"/>
        </p:nvSpPr>
        <p:spPr bwMode="auto">
          <a:xfrm>
            <a:off x="0" y="-211879"/>
            <a:ext cx="91440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98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194425"/>
            <a:ext cx="91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7A1BA602-6B1B-4B85-8BF6-C36F44C5213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7013" y="1446213"/>
            <a:ext cx="8537575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-6350"/>
            <a:ext cx="7521575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769" y="72976"/>
            <a:ext cx="108585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902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7" r:id="rId1"/>
    <p:sldLayoutId id="2147484108" r:id="rId2"/>
    <p:sldLayoutId id="2147484109" r:id="rId3"/>
    <p:sldLayoutId id="2147484110" r:id="rId4"/>
    <p:sldLayoutId id="2147484111" r:id="rId5"/>
    <p:sldLayoutId id="2147484112" r:id="rId6"/>
    <p:sldLayoutId id="2147484113" r:id="rId7"/>
    <p:sldLayoutId id="2147484114" r:id="rId8"/>
    <p:sldLayoutId id="2147484115" r:id="rId9"/>
    <p:sldLayoutId id="2147484116" r:id="rId10"/>
    <p:sldLayoutId id="214748411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hlink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hlink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hlink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hlink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hlink"/>
          </a:solidFill>
          <a:latin typeface="Arial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hlink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hlink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hlink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hlink"/>
          </a:solidFill>
          <a:latin typeface="Arial" charset="0"/>
        </a:defRPr>
      </a:lvl9pPr>
    </p:titleStyle>
    <p:bodyStyle>
      <a:lvl1pPr marL="1714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Times" pitchFamily="18" charset="0"/>
        <a:buChar char="•"/>
        <a:defRPr sz="2200">
          <a:solidFill>
            <a:schemeClr val="hlink"/>
          </a:solidFill>
          <a:latin typeface="+mn-lt"/>
          <a:ea typeface="ＭＳ Ｐゴシック" charset="0"/>
          <a:cs typeface="+mn-cs"/>
        </a:defRPr>
      </a:lvl1pPr>
      <a:lvl2pPr marL="573088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Times" pitchFamily="18" charset="0"/>
        <a:buChar char="•"/>
        <a:defRPr>
          <a:solidFill>
            <a:schemeClr val="hlink"/>
          </a:solidFill>
          <a:latin typeface="+mn-lt"/>
          <a:ea typeface="ＭＳ Ｐゴシック" charset="0"/>
        </a:defRPr>
      </a:lvl2pPr>
      <a:lvl3pPr marL="917575" indent="-1730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Times" pitchFamily="18" charset="0"/>
        <a:buChar char="•"/>
        <a:defRPr sz="1400">
          <a:solidFill>
            <a:schemeClr val="hlink"/>
          </a:solidFill>
          <a:latin typeface="+mn-lt"/>
          <a:ea typeface="ＭＳ Ｐゴシック" charset="0"/>
        </a:defRPr>
      </a:lvl3pPr>
      <a:lvl4pPr marL="1196975" indent="-1651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Times" pitchFamily="18" charset="0"/>
        <a:buChar char="•"/>
        <a:defRPr sz="1200">
          <a:solidFill>
            <a:schemeClr val="hlink"/>
          </a:solidFill>
          <a:latin typeface="+mn-lt"/>
          <a:ea typeface="ＭＳ Ｐゴシック" charset="0"/>
        </a:defRPr>
      </a:lvl4pPr>
      <a:lvl5pPr marL="1539875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Times" pitchFamily="18" charset="0"/>
        <a:buChar char="•"/>
        <a:defRPr sz="1200">
          <a:solidFill>
            <a:schemeClr val="hlink"/>
          </a:solidFill>
          <a:latin typeface="+mn-lt"/>
          <a:ea typeface="ＭＳ Ｐゴシック" charset="0"/>
        </a:defRPr>
      </a:lvl5pPr>
      <a:lvl6pPr marL="1997075" indent="-1714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Times" pitchFamily="96" charset="0"/>
        <a:buChar char="•"/>
        <a:defRPr sz="1200">
          <a:solidFill>
            <a:schemeClr val="hlink"/>
          </a:solidFill>
          <a:latin typeface="+mn-lt"/>
        </a:defRPr>
      </a:lvl6pPr>
      <a:lvl7pPr marL="2454275" indent="-1714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Times" pitchFamily="96" charset="0"/>
        <a:buChar char="•"/>
        <a:defRPr sz="1200">
          <a:solidFill>
            <a:schemeClr val="hlink"/>
          </a:solidFill>
          <a:latin typeface="+mn-lt"/>
        </a:defRPr>
      </a:lvl7pPr>
      <a:lvl8pPr marL="2911475" indent="-1714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Times" pitchFamily="96" charset="0"/>
        <a:buChar char="•"/>
        <a:defRPr sz="1200">
          <a:solidFill>
            <a:schemeClr val="hlink"/>
          </a:solidFill>
          <a:latin typeface="+mn-lt"/>
        </a:defRPr>
      </a:lvl8pPr>
      <a:lvl9pPr marL="3368675" indent="-1714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Times" pitchFamily="96" charset="0"/>
        <a:buChar char="•"/>
        <a:defRPr sz="1200">
          <a:solidFill>
            <a:schemeClr val="hlink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2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10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0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2.xml"/><Relationship Id="rId10" Type="http://schemas.openxmlformats.org/officeDocument/2006/relationships/image" Target="../media/image12.png"/><Relationship Id="rId4" Type="http://schemas.openxmlformats.org/officeDocument/2006/relationships/tags" Target="../tags/tag41.xml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5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7.xml"/><Relationship Id="rId10" Type="http://schemas.openxmlformats.org/officeDocument/2006/relationships/image" Target="../media/image14.png"/><Relationship Id="rId4" Type="http://schemas.openxmlformats.org/officeDocument/2006/relationships/tags" Target="../tags/tag46.xml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image" Target="../media/image15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54.xml"/><Relationship Id="rId7" Type="http://schemas.openxmlformats.org/officeDocument/2006/relationships/image" Target="../media/image17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7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.xml"/><Relationship Id="rId10" Type="http://schemas.openxmlformats.org/officeDocument/2006/relationships/image" Target="../media/image20.png"/><Relationship Id="rId4" Type="http://schemas.openxmlformats.org/officeDocument/2006/relationships/tags" Target="../tags/tag58.xml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7" Type="http://schemas.openxmlformats.org/officeDocument/2006/relationships/image" Target="../media/image21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image" Target="../media/image23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72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4.xml"/><Relationship Id="rId10" Type="http://schemas.openxmlformats.org/officeDocument/2006/relationships/image" Target="../media/image26.png"/><Relationship Id="rId4" Type="http://schemas.openxmlformats.org/officeDocument/2006/relationships/tags" Target="../tags/tag73.xml"/><Relationship Id="rId9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77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9.xml"/><Relationship Id="rId10" Type="http://schemas.openxmlformats.org/officeDocument/2006/relationships/image" Target="../media/image28.png"/><Relationship Id="rId4" Type="http://schemas.openxmlformats.org/officeDocument/2006/relationships/tags" Target="../tags/tag78.xml"/><Relationship Id="rId9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image" Target="../media/image30.png"/><Relationship Id="rId5" Type="http://schemas.openxmlformats.org/officeDocument/2006/relationships/tags" Target="../tags/tag90.xml"/><Relationship Id="rId10" Type="http://schemas.openxmlformats.org/officeDocument/2006/relationships/image" Target="../media/image29.png"/><Relationship Id="rId4" Type="http://schemas.openxmlformats.org/officeDocument/2006/relationships/tags" Target="../tags/tag89.xml"/><Relationship Id="rId9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95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7.xml"/><Relationship Id="rId4" Type="http://schemas.openxmlformats.org/officeDocument/2006/relationships/tags" Target="../tags/tag9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image" Target="../media/image3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image" Target="../media/image34.png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12" Type="http://schemas.openxmlformats.org/officeDocument/2006/relationships/image" Target="../media/image33.pn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notesSlide" Target="../notesSlides/notesSlide26.xml"/><Relationship Id="rId5" Type="http://schemas.openxmlformats.org/officeDocument/2006/relationships/tags" Target="../tags/tag10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05.xml"/><Relationship Id="rId9" Type="http://schemas.openxmlformats.org/officeDocument/2006/relationships/tags" Target="../tags/tag11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tags" Target="../tags/tag113.xml"/><Relationship Id="rId7" Type="http://schemas.openxmlformats.org/officeDocument/2006/relationships/notesSlide" Target="../notesSlides/notesSlide27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118.xml"/><Relationship Id="rId7" Type="http://schemas.openxmlformats.org/officeDocument/2006/relationships/notesSlide" Target="../notesSlides/notesSlide2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9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image" Target="../media/image39.png"/><Relationship Id="rId5" Type="http://schemas.openxmlformats.org/officeDocument/2006/relationships/tags" Target="../tags/tag129.xml"/><Relationship Id="rId10" Type="http://schemas.openxmlformats.org/officeDocument/2006/relationships/image" Target="../media/image38.png"/><Relationship Id="rId4" Type="http://schemas.openxmlformats.org/officeDocument/2006/relationships/tags" Target="../tags/tag128.xml"/><Relationship Id="rId9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image" Target="../media/image41.png"/><Relationship Id="rId5" Type="http://schemas.openxmlformats.org/officeDocument/2006/relationships/tags" Target="../tags/tag136.xml"/><Relationship Id="rId10" Type="http://schemas.openxmlformats.org/officeDocument/2006/relationships/image" Target="../media/image40.png"/><Relationship Id="rId4" Type="http://schemas.openxmlformats.org/officeDocument/2006/relationships/tags" Target="../tags/tag135.xml"/><Relationship Id="rId9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146.xml"/><Relationship Id="rId7" Type="http://schemas.openxmlformats.org/officeDocument/2006/relationships/notesSlide" Target="../notesSlides/notesSlide35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9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tags" Target="../tags/tag151.xml"/><Relationship Id="rId7" Type="http://schemas.openxmlformats.org/officeDocument/2006/relationships/image" Target="../media/image44.pn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tags" Target="../tags/tag155.xml"/><Relationship Id="rId7" Type="http://schemas.openxmlformats.org/officeDocument/2006/relationships/notesSlide" Target="../notesSlides/notesSlide37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9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tags" Target="../tags/tag160.xml"/><Relationship Id="rId7" Type="http://schemas.openxmlformats.org/officeDocument/2006/relationships/image" Target="../media/image48.png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tags" Target="../tags/tag164.xml"/><Relationship Id="rId7" Type="http://schemas.openxmlformats.org/officeDocument/2006/relationships/image" Target="../media/image50.png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6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tags" Target="../tags/tag169.xml"/><Relationship Id="rId7" Type="http://schemas.openxmlformats.org/officeDocument/2006/relationships/notesSlide" Target="../notesSlides/notesSlide41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9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7" Type="http://schemas.openxmlformats.org/officeDocument/2006/relationships/image" Target="../media/image54.png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notesSlide" Target="../notesSlides/notesSlide4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tags" Target="../tags/tag178.xml"/><Relationship Id="rId7" Type="http://schemas.openxmlformats.org/officeDocument/2006/relationships/notesSlide" Target="../notesSlides/notesSlide43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9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tags" Target="../tags/tag183.xml"/><Relationship Id="rId7" Type="http://schemas.openxmlformats.org/officeDocument/2006/relationships/notesSlide" Target="../notesSlides/notesSlide44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9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tags" Target="../tags/tag188.xml"/><Relationship Id="rId7" Type="http://schemas.openxmlformats.org/officeDocument/2006/relationships/notesSlide" Target="../notesSlides/notesSlide45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9" Type="http://schemas.openxmlformats.org/officeDocument/2006/relationships/image" Target="../media/image6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7" Type="http://schemas.openxmlformats.org/officeDocument/2006/relationships/image" Target="../media/image62.png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image" Target="../media/image61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2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4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2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10" Type="http://schemas.openxmlformats.org/officeDocument/2006/relationships/image" Target="../media/image6.png"/><Relationship Id="rId4" Type="http://schemas.openxmlformats.org/officeDocument/2006/relationships/tags" Target="../tags/tag23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anose="020B0600070205080204" pitchFamily="34" charset="-128"/>
              </a:rPr>
              <a:t>EViews Training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88938" y="2824163"/>
            <a:ext cx="3987800" cy="427037"/>
          </a:xfrm>
        </p:spPr>
        <p:txBody>
          <a:bodyPr/>
          <a:lstStyle/>
          <a:p>
            <a:pPr eaLnBrk="1" hangingPunct="1">
              <a:buFont typeface="Times" pitchFamily="18" charset="0"/>
              <a:buNone/>
            </a:pPr>
            <a:r>
              <a:rPr lang="en-US" b="1" smtClean="0">
                <a:ea typeface="ＭＳ Ｐゴシック" panose="020B0600070205080204" pitchFamily="34" charset="-128"/>
              </a:rPr>
              <a:t>Dummy Variables </a:t>
            </a:r>
            <a:endParaRPr lang="en-US" sz="2400" b="1" smtClean="0">
              <a:ea typeface="ＭＳ Ｐゴシック" panose="020B0600070205080204" pitchFamily="34" charset="-128"/>
            </a:endParaRPr>
          </a:p>
          <a:p>
            <a:pPr eaLnBrk="1" hangingPunct="1">
              <a:buFont typeface="Times" pitchFamily="18" charset="0"/>
              <a:buNone/>
            </a:pPr>
            <a:endParaRPr lang="en-US" smtClean="0">
              <a:ea typeface="ＭＳ Ｐゴシック" panose="020B0600070205080204" pitchFamily="34" charset="-128"/>
            </a:endParaRPr>
          </a:p>
          <a:p>
            <a:pPr eaLnBrk="1" hangingPunct="1">
              <a:buFont typeface="Times" pitchFamily="18" charset="0"/>
              <a:buNone/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076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414338" y="5341938"/>
            <a:ext cx="8488362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77900" indent="-2349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400" b="1">
                <a:solidFill>
                  <a:srgbClr val="003399"/>
                </a:solidFill>
              </a:rPr>
              <a:t>Note: </a:t>
            </a:r>
            <a:r>
              <a:rPr lang="en-US" sz="1400">
                <a:solidFill>
                  <a:srgbClr val="003399"/>
                </a:solidFill>
              </a:rPr>
              <a:t>Data and workfiles for this tutorial are provided in:</a:t>
            </a:r>
            <a:r>
              <a:rPr lang="en-US" sz="1400" b="1">
                <a:solidFill>
                  <a:srgbClr val="003399"/>
                </a:solidFill>
              </a:rPr>
              <a:t> </a:t>
            </a:r>
            <a:endParaRPr lang="en-US" sz="1400">
              <a:solidFill>
                <a:srgbClr val="003399"/>
              </a:solidFill>
            </a:endParaRPr>
          </a:p>
          <a:p>
            <a:pPr lvl="1"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Ø"/>
            </a:pPr>
            <a:r>
              <a:rPr lang="en-US" sz="1400">
                <a:solidFill>
                  <a:srgbClr val="003399"/>
                </a:solidFill>
              </a:rPr>
              <a:t>Data: </a:t>
            </a:r>
            <a:r>
              <a:rPr lang="en-US" sz="1400" b="1">
                <a:solidFill>
                  <a:srgbClr val="003399"/>
                </a:solidFill>
              </a:rPr>
              <a:t>Data.xlsx </a:t>
            </a:r>
          </a:p>
          <a:p>
            <a:pPr lvl="1"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Ø"/>
            </a:pPr>
            <a:r>
              <a:rPr lang="en-US" sz="1400">
                <a:solidFill>
                  <a:srgbClr val="003399"/>
                </a:solidFill>
              </a:rPr>
              <a:t>Results: </a:t>
            </a:r>
            <a:r>
              <a:rPr lang="en-US" sz="1400" b="1" i="1">
                <a:solidFill>
                  <a:srgbClr val="003399"/>
                </a:solidFill>
              </a:rPr>
              <a:t>Results.wf1</a:t>
            </a:r>
            <a:r>
              <a:rPr lang="en-US" sz="1400">
                <a:solidFill>
                  <a:srgbClr val="003399"/>
                </a:solidFill>
              </a:rPr>
              <a:t>	</a:t>
            </a:r>
          </a:p>
          <a:p>
            <a:pPr lvl="1"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Ø"/>
            </a:pPr>
            <a:r>
              <a:rPr lang="en-US" sz="1400">
                <a:solidFill>
                  <a:srgbClr val="003399"/>
                </a:solidFill>
              </a:rPr>
              <a:t>Practice Workfile: </a:t>
            </a:r>
            <a:r>
              <a:rPr lang="en-US" sz="1400" b="1" i="1">
                <a:solidFill>
                  <a:srgbClr val="003399"/>
                </a:solidFill>
              </a:rPr>
              <a:t>Data.wf1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@recode</a:t>
            </a:r>
            <a:r>
              <a:rPr lang="en-US" dirty="0" smtClean="0">
                <a:ea typeface="ＭＳ Ｐゴシック" panose="020B0600070205080204" pitchFamily="34" charset="-128"/>
              </a:rPr>
              <a:t>: Example 1 </a:t>
            </a:r>
          </a:p>
        </p:txBody>
      </p:sp>
      <p:sp>
        <p:nvSpPr>
          <p:cNvPr id="14338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5A98335-3268-469F-B758-133661BB0E72}" type="slidenum">
              <a:rPr lang="en-US" sz="800"/>
              <a:pPr eaLnBrk="1" hangingPunct="1"/>
              <a:t>10</a:t>
            </a:fld>
            <a:endParaRPr lang="en-US" sz="800"/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3517900"/>
            <a:ext cx="3143250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3192" y="1283930"/>
            <a:ext cx="8491537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Suppose you want to create a dummy equal to 1 if</a:t>
            </a:r>
            <a:r>
              <a:rPr lang="en-US" sz="1800" b="1" i="1" dirty="0" smtClean="0">
                <a:ea typeface="ＭＳ Ｐゴシック" pitchFamily="34" charset="-128"/>
              </a:rPr>
              <a:t> return</a:t>
            </a:r>
            <a:r>
              <a:rPr lang="en-US" sz="1800" dirty="0" smtClean="0">
                <a:ea typeface="ＭＳ Ｐゴシック" pitchFamily="34" charset="-128"/>
              </a:rPr>
              <a:t>&lt;=0.2, 0 otherwise. 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42925" y="1944688"/>
            <a:ext cx="4889500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 with </a:t>
            </a:r>
            <a:r>
              <a:rPr lang="en-US" sz="1600" b="1" i="1" u="sng" dirty="0" smtClean="0">
                <a:ea typeface="ＭＳ Ｐゴシック" pitchFamily="34" charset="-128"/>
              </a:rPr>
              <a:t>@recode: </a:t>
            </a:r>
            <a:r>
              <a:rPr lang="en-US" sz="1600" u="sng" dirty="0" smtClean="0">
                <a:ea typeface="ＭＳ Ｐゴシック" pitchFamily="34" charset="-128"/>
              </a:rPr>
              <a:t>Example 1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 smtClean="0">
                <a:ea typeface="ＭＳ Ｐゴシック" pitchFamily="34" charset="-128"/>
              </a:rPr>
              <a:t>Dated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Let’s first set the sample equal to the entire range by typing in the command window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smpl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@all</a:t>
            </a:r>
            <a:r>
              <a:rPr lang="en-US" dirty="0" smtClean="0">
                <a:ea typeface="ＭＳ Ｐゴシック" pitchFamily="34" charset="-128"/>
              </a:rPr>
              <a:t>. Now, type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dummy4=@recode(return&lt;=0.2,1,0)</a:t>
            </a:r>
            <a:endParaRPr lang="en-US" dirty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14343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17550" y="3897313"/>
            <a:ext cx="4605338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715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1"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Alternatively:</a:t>
            </a:r>
          </a:p>
          <a:p>
            <a:pPr lvl="2"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Arial" panose="020B0604020202020204" pitchFamily="34" charset="0"/>
              <a:buAutoNum type="arabicPeriod"/>
            </a:pPr>
            <a:r>
              <a:rPr lang="en-US" sz="1400">
                <a:solidFill>
                  <a:schemeClr val="hlink"/>
                </a:solidFill>
              </a:rPr>
              <a:t>Click on the top menu bar of and select </a:t>
            </a:r>
            <a:r>
              <a:rPr lang="en-US" sz="1400" b="1">
                <a:solidFill>
                  <a:schemeClr val="hlink"/>
                </a:solidFill>
              </a:rPr>
              <a:t>Quick</a:t>
            </a:r>
            <a:r>
              <a:rPr lang="en-US" sz="1600" b="1">
                <a:solidFill>
                  <a:schemeClr val="hlink"/>
                </a:solidFill>
              </a:rPr>
              <a:t> → </a:t>
            </a:r>
            <a:r>
              <a:rPr lang="en-US" sz="1400" b="1">
                <a:solidFill>
                  <a:schemeClr val="hlink"/>
                </a:solidFill>
              </a:rPr>
              <a:t>Generate Series. </a:t>
            </a:r>
          </a:p>
          <a:p>
            <a:pPr lvl="2"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Arial" panose="020B0604020202020204" pitchFamily="34" charset="0"/>
              <a:buAutoNum type="arabicPeriod"/>
            </a:pPr>
            <a:r>
              <a:rPr lang="en-US" sz="1400">
                <a:solidFill>
                  <a:schemeClr val="hlink"/>
                </a:solidFill>
              </a:rPr>
              <a:t>The </a:t>
            </a:r>
            <a:r>
              <a:rPr lang="en-US" sz="1400" b="1" i="1">
                <a:solidFill>
                  <a:schemeClr val="hlink"/>
                </a:solidFill>
              </a:rPr>
              <a:t>Generate Series by Equation </a:t>
            </a:r>
            <a:r>
              <a:rPr lang="en-US" sz="1400">
                <a:solidFill>
                  <a:schemeClr val="hlink"/>
                </a:solidFill>
              </a:rPr>
              <a:t>dialog box opens up. Specify here your dummy expression (as shown here). </a:t>
            </a:r>
          </a:p>
          <a:p>
            <a:pPr lvl="2"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Arial" panose="020B0604020202020204" pitchFamily="34" charset="0"/>
              <a:buAutoNum type="arabicPeriod"/>
            </a:pPr>
            <a:r>
              <a:rPr lang="en-US" sz="1400">
                <a:solidFill>
                  <a:schemeClr val="hlink"/>
                </a:solidFill>
              </a:rPr>
              <a:t>Click </a:t>
            </a:r>
            <a:r>
              <a:rPr lang="en-US" sz="1400" b="1">
                <a:solidFill>
                  <a:schemeClr val="hlink"/>
                </a:solidFill>
              </a:rPr>
              <a:t>OK</a:t>
            </a:r>
            <a:r>
              <a:rPr lang="en-US" sz="1400">
                <a:solidFill>
                  <a:schemeClr val="hlink"/>
                </a:solidFill>
              </a:rPr>
              <a:t>. 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>
                <a:solidFill>
                  <a:schemeClr val="hlink"/>
                </a:solidFill>
              </a:rPr>
              <a:t> </a:t>
            </a: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 u="sng">
              <a:solidFill>
                <a:schemeClr val="hlink"/>
              </a:solidFill>
            </a:endParaRPr>
          </a:p>
        </p:txBody>
      </p:sp>
      <p:pic>
        <p:nvPicPr>
          <p:cNvPr id="14344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2022475"/>
            <a:ext cx="28194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@recode</a:t>
            </a:r>
            <a:r>
              <a:rPr lang="en-US" dirty="0" smtClean="0">
                <a:ea typeface="ＭＳ Ｐゴシック" panose="020B0600070205080204" pitchFamily="34" charset="-128"/>
              </a:rPr>
              <a:t>: Example 1 </a:t>
            </a:r>
            <a:r>
              <a:rPr lang="en-US" sz="1800" dirty="0" smtClean="0">
                <a:ea typeface="ＭＳ Ｐゴシック" panose="020B0600070205080204" pitchFamily="34" charset="-128"/>
              </a:rPr>
              <a:t>(cont’d)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542925" y="1192213"/>
            <a:ext cx="8512175" cy="1782762"/>
          </a:xfrm>
        </p:spPr>
        <p:txBody>
          <a:bodyPr/>
          <a:lstStyle/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kern="1200" dirty="0" smtClean="0">
                <a:ea typeface="ＭＳ Ｐゴシック" pitchFamily="34" charset="-128"/>
              </a:rPr>
              <a:t>The original series (</a:t>
            </a:r>
            <a:r>
              <a:rPr lang="en-US" sz="1800" b="1" i="1" kern="1200" dirty="0" smtClean="0">
                <a:ea typeface="ＭＳ Ｐゴシック" pitchFamily="34" charset="-128"/>
              </a:rPr>
              <a:t>return</a:t>
            </a:r>
            <a:r>
              <a:rPr lang="en-US" sz="1800" kern="1200" dirty="0" smtClean="0">
                <a:ea typeface="ＭＳ Ｐゴシック" pitchFamily="34" charset="-128"/>
              </a:rPr>
              <a:t>) and the new dummy variable are both shown here. </a:t>
            </a:r>
          </a:p>
          <a:p>
            <a:pPr marL="231775" indent="0" eaLnBrk="1" hangingPunct="1">
              <a:spcBef>
                <a:spcPts val="600"/>
              </a:spcBef>
              <a:buFont typeface="Times" pitchFamily="18" charset="0"/>
              <a:buNone/>
              <a:tabLst>
                <a:tab pos="2797175" algn="l"/>
              </a:tabLst>
              <a:defRPr/>
            </a:pPr>
            <a:endParaRPr lang="en-US" sz="1600" u="sng" kern="1200" dirty="0" smtClean="0">
              <a:ea typeface="ＭＳ Ｐゴシック" pitchFamily="34" charset="-128"/>
            </a:endParaRPr>
          </a:p>
          <a:p>
            <a:pPr marL="231775" indent="0" eaLnBrk="1" hangingPunct="1">
              <a:spcBef>
                <a:spcPts val="600"/>
              </a:spcBef>
              <a:buFont typeface="Times" pitchFamily="18" charset="0"/>
              <a:buNone/>
              <a:tabLst>
                <a:tab pos="2797175" algn="l"/>
              </a:tabLst>
              <a:defRPr/>
            </a:pPr>
            <a:r>
              <a:rPr lang="en-US" sz="1600" kern="1200" dirty="0" smtClean="0">
                <a:ea typeface="ＭＳ Ｐゴシック" pitchFamily="34" charset="-128"/>
              </a:rPr>
              <a:t>        </a:t>
            </a:r>
            <a:r>
              <a:rPr lang="en-US" sz="1600" u="sng" kern="1200" dirty="0" smtClean="0">
                <a:ea typeface="ＭＳ Ｐゴシック" pitchFamily="34" charset="-128"/>
              </a:rPr>
              <a:t>Original series</a:t>
            </a:r>
            <a:r>
              <a:rPr lang="en-US" sz="1600" kern="1200" dirty="0" smtClean="0">
                <a:ea typeface="ＭＳ Ｐゴシック" pitchFamily="34" charset="-128"/>
              </a:rPr>
              <a:t>	   </a:t>
            </a:r>
            <a:r>
              <a:rPr lang="en-US" sz="1600" u="sng" kern="1200" dirty="0" smtClean="0">
                <a:ea typeface="ＭＳ Ｐゴシック" pitchFamily="34" charset="-128"/>
              </a:rPr>
              <a:t>Dummy Variable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kern="1200" dirty="0">
              <a:ea typeface="ＭＳ Ｐゴシック" pitchFamily="34" charset="-128"/>
            </a:endParaRPr>
          </a:p>
        </p:txBody>
      </p:sp>
      <p:sp>
        <p:nvSpPr>
          <p:cNvPr id="15362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CA11B01-D10E-4214-A22D-EDAF85350803}" type="slidenum">
              <a:rPr lang="en-US" sz="800"/>
              <a:pPr eaLnBrk="1" hangingPunct="1"/>
              <a:t>11</a:t>
            </a:fld>
            <a:endParaRPr lang="en-US" sz="800"/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2209800"/>
            <a:ext cx="2124075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588" y="2195513"/>
            <a:ext cx="2124075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@recode</a:t>
            </a:r>
            <a:r>
              <a:rPr lang="en-US" dirty="0" smtClean="0">
                <a:ea typeface="ＭＳ Ｐゴシック" panose="020B0600070205080204" pitchFamily="34" charset="-128"/>
              </a:rPr>
              <a:t>: Example 2</a:t>
            </a:r>
          </a:p>
        </p:txBody>
      </p:sp>
      <p:sp>
        <p:nvSpPr>
          <p:cNvPr id="16386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6013159-7BAA-46DA-B6C4-45094B4A801B}" type="slidenum">
              <a:rPr lang="en-US" sz="800"/>
              <a:pPr eaLnBrk="1" hangingPunct="1"/>
              <a:t>12</a:t>
            </a:fld>
            <a:endParaRPr lang="en-US" sz="800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2925" y="1150938"/>
            <a:ext cx="8372475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Create a dummy variable equal to 1 if -0.2&lt;</a:t>
            </a:r>
            <a:r>
              <a:rPr lang="en-US" sz="1800" b="1" i="1" dirty="0" smtClean="0">
                <a:ea typeface="ＭＳ Ｐゴシック" pitchFamily="34" charset="-128"/>
              </a:rPr>
              <a:t>return</a:t>
            </a:r>
            <a:r>
              <a:rPr lang="en-US" sz="1800" dirty="0" smtClean="0">
                <a:ea typeface="ＭＳ Ｐゴシック" pitchFamily="34" charset="-128"/>
              </a:rPr>
              <a:t>&lt;1, 0 otherwise. 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7700" y="1685925"/>
            <a:ext cx="6983413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 with </a:t>
            </a:r>
            <a:r>
              <a:rPr lang="en-US" sz="1600" b="1" i="1" u="sng" dirty="0" smtClean="0">
                <a:ea typeface="ＭＳ Ｐゴシック" pitchFamily="34" charset="-128"/>
              </a:rPr>
              <a:t>@recode</a:t>
            </a:r>
            <a:r>
              <a:rPr lang="en-US" sz="1600" u="sng" dirty="0" smtClean="0">
                <a:ea typeface="ＭＳ Ｐゴシック" pitchFamily="34" charset="-128"/>
              </a:rPr>
              <a:t>: Example 2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</a:t>
            </a:r>
            <a:r>
              <a:rPr lang="en-US" b="1" i="1" dirty="0" smtClean="0">
                <a:ea typeface="ＭＳ Ｐゴシック" pitchFamily="34" charset="-128"/>
              </a:rPr>
              <a:t>Dated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Type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series dummy5=@recode(return&gt;-0.2 and return&lt;1,1,0)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1639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43413" y="2917825"/>
            <a:ext cx="38481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Original Series</a:t>
            </a:r>
            <a:r>
              <a:rPr lang="en-US" sz="1600">
                <a:solidFill>
                  <a:schemeClr val="hlink"/>
                </a:solidFill>
              </a:rPr>
              <a:t>          </a:t>
            </a:r>
            <a:r>
              <a:rPr lang="en-US" sz="1600" u="sng">
                <a:solidFill>
                  <a:schemeClr val="hlink"/>
                </a:solidFill>
              </a:rPr>
              <a:t>Dummy Variable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 u="sng">
              <a:solidFill>
                <a:schemeClr val="hlink"/>
              </a:solidFill>
            </a:endParaRPr>
          </a:p>
        </p:txBody>
      </p:sp>
      <p:pic>
        <p:nvPicPr>
          <p:cNvPr id="16391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038" y="3248025"/>
            <a:ext cx="1924050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513" y="3248025"/>
            <a:ext cx="20320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3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3248025"/>
            <a:ext cx="32670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@recode</a:t>
            </a:r>
            <a:r>
              <a:rPr lang="en-US" dirty="0" smtClean="0">
                <a:ea typeface="ＭＳ Ｐゴシック" panose="020B0600070205080204" pitchFamily="34" charset="-128"/>
              </a:rPr>
              <a:t>: Example 3</a:t>
            </a:r>
          </a:p>
        </p:txBody>
      </p:sp>
      <p:sp>
        <p:nvSpPr>
          <p:cNvPr id="17410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7A7B5DB-2579-4C48-8C22-9CAE6BBE1ECA}" type="slidenum">
              <a:rPr lang="en-US" sz="800"/>
              <a:pPr eaLnBrk="1" hangingPunct="1"/>
              <a:t>13</a:t>
            </a:fld>
            <a:endParaRPr lang="en-US" sz="800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2925" y="1150938"/>
            <a:ext cx="8372475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Create a dummy variable equal to 1 if </a:t>
            </a:r>
            <a:r>
              <a:rPr lang="en-US" sz="1800" b="1" i="1" dirty="0" smtClean="0">
                <a:ea typeface="ＭＳ Ｐゴシック" pitchFamily="34" charset="-128"/>
              </a:rPr>
              <a:t>return</a:t>
            </a:r>
            <a:r>
              <a:rPr lang="en-US" sz="1800" dirty="0" smtClean="0">
                <a:ea typeface="ＭＳ Ｐゴシック" pitchFamily="34" charset="-128"/>
              </a:rPr>
              <a:t>&lt;=-1.2 or </a:t>
            </a:r>
            <a:r>
              <a:rPr lang="en-US" sz="1800" b="1" i="1" dirty="0" smtClean="0">
                <a:ea typeface="ＭＳ Ｐゴシック" pitchFamily="34" charset="-128"/>
              </a:rPr>
              <a:t>return</a:t>
            </a:r>
            <a:r>
              <a:rPr lang="en-US" sz="1800" dirty="0" smtClean="0">
                <a:ea typeface="ＭＳ Ｐゴシック" pitchFamily="34" charset="-128"/>
              </a:rPr>
              <a:t>&gt;=1, 0 otherwise. 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7700" y="1685925"/>
            <a:ext cx="6983413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 with </a:t>
            </a:r>
            <a:r>
              <a:rPr lang="en-US" sz="1600" b="1" i="1" u="sng" dirty="0" smtClean="0">
                <a:ea typeface="ＭＳ Ｐゴシック" pitchFamily="34" charset="-128"/>
              </a:rPr>
              <a:t>@recode</a:t>
            </a:r>
            <a:r>
              <a:rPr lang="en-US" sz="1600" u="sng" dirty="0" smtClean="0">
                <a:ea typeface="ＭＳ Ｐゴシック" pitchFamily="34" charset="-128"/>
              </a:rPr>
              <a:t>: Example 3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</a:t>
            </a:r>
            <a:r>
              <a:rPr lang="en-US" b="1" i="1" dirty="0" smtClean="0">
                <a:ea typeface="ＭＳ Ｐゴシック" pitchFamily="34" charset="-128"/>
              </a:rPr>
              <a:t>Dated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Type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series dummy6=@recode(return&lt;=-1.2 or return&gt;=1,1,0)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17414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37038" y="2917825"/>
            <a:ext cx="38481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Original Series</a:t>
            </a:r>
            <a:r>
              <a:rPr lang="en-US" sz="1600">
                <a:solidFill>
                  <a:schemeClr val="hlink"/>
                </a:solidFill>
              </a:rPr>
              <a:t>            </a:t>
            </a:r>
            <a:r>
              <a:rPr lang="en-US" sz="1600" u="sng">
                <a:solidFill>
                  <a:schemeClr val="hlink"/>
                </a:solidFill>
              </a:rPr>
              <a:t>Dummy Variable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 u="sng">
              <a:solidFill>
                <a:schemeClr val="hlink"/>
              </a:solidFill>
            </a:endParaRPr>
          </a:p>
        </p:txBody>
      </p:sp>
      <p:pic>
        <p:nvPicPr>
          <p:cNvPr id="17415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613" y="3248025"/>
            <a:ext cx="1924050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6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088" y="3243263"/>
            <a:ext cx="2084387" cy="323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3271838"/>
            <a:ext cx="334327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@recode</a:t>
            </a:r>
            <a:r>
              <a:rPr lang="en-US" dirty="0" smtClean="0">
                <a:ea typeface="ＭＳ Ｐゴシック" panose="020B0600070205080204" pitchFamily="34" charset="-128"/>
              </a:rPr>
              <a:t>: Example 4 </a:t>
            </a:r>
          </a:p>
        </p:txBody>
      </p:sp>
      <p:sp>
        <p:nvSpPr>
          <p:cNvPr id="18434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8DA20CB-08AB-44F1-A740-08BA0780B953}" type="slidenum">
              <a:rPr lang="en-US" sz="800"/>
              <a:pPr eaLnBrk="1" hangingPunct="1"/>
              <a:t>14</a:t>
            </a:fld>
            <a:endParaRPr lang="en-US" sz="800"/>
          </a:p>
        </p:txBody>
      </p:sp>
      <p:sp>
        <p:nvSpPr>
          <p:cNvPr id="18436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0225" y="1222375"/>
            <a:ext cx="781685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73088" indent="-1714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hlink"/>
                </a:solidFill>
              </a:rPr>
              <a:t>Suppose you would like to create two new series by separating an existing series (</a:t>
            </a:r>
            <a:r>
              <a:rPr lang="en-US" sz="1800" b="1" i="1">
                <a:solidFill>
                  <a:schemeClr val="hlink"/>
                </a:solidFill>
              </a:rPr>
              <a:t>return</a:t>
            </a:r>
            <a:r>
              <a:rPr lang="en-US" sz="1800">
                <a:solidFill>
                  <a:schemeClr val="hlink"/>
                </a:solidFill>
              </a:rPr>
              <a:t>) as follows; </a:t>
            </a:r>
          </a:p>
          <a:p>
            <a:pPr lvl="1"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ü"/>
            </a:pPr>
            <a:r>
              <a:rPr lang="en-US" sz="1600" b="1" i="1">
                <a:solidFill>
                  <a:schemeClr val="hlink"/>
                </a:solidFill>
              </a:rPr>
              <a:t>series1 </a:t>
            </a:r>
            <a:r>
              <a:rPr lang="en-US" sz="1600">
                <a:solidFill>
                  <a:schemeClr val="hlink"/>
                </a:solidFill>
              </a:rPr>
              <a:t>collects values of </a:t>
            </a:r>
            <a:r>
              <a:rPr lang="en-US" sz="1600" b="1" i="1">
                <a:solidFill>
                  <a:schemeClr val="hlink"/>
                </a:solidFill>
              </a:rPr>
              <a:t>return</a:t>
            </a:r>
            <a:r>
              <a:rPr lang="en-US" sz="1600">
                <a:solidFill>
                  <a:schemeClr val="hlink"/>
                </a:solidFill>
              </a:rPr>
              <a:t> for which -0.3&lt;</a:t>
            </a:r>
            <a:r>
              <a:rPr lang="en-US" sz="1600" b="1" i="1">
                <a:solidFill>
                  <a:schemeClr val="hlink"/>
                </a:solidFill>
              </a:rPr>
              <a:t>return</a:t>
            </a:r>
            <a:r>
              <a:rPr lang="en-US" sz="1600">
                <a:solidFill>
                  <a:schemeClr val="hlink"/>
                </a:solidFill>
              </a:rPr>
              <a:t>&lt;0.3</a:t>
            </a:r>
          </a:p>
          <a:p>
            <a:pPr lvl="1"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ü"/>
            </a:pPr>
            <a:r>
              <a:rPr lang="en-US" sz="1600" b="1" i="1">
                <a:solidFill>
                  <a:schemeClr val="hlink"/>
                </a:solidFill>
              </a:rPr>
              <a:t>series2</a:t>
            </a:r>
            <a:r>
              <a:rPr lang="en-US" sz="1600">
                <a:solidFill>
                  <a:schemeClr val="hlink"/>
                </a:solidFill>
              </a:rPr>
              <a:t> collects values of </a:t>
            </a:r>
            <a:r>
              <a:rPr lang="en-US" sz="1600" b="1" i="1">
                <a:solidFill>
                  <a:schemeClr val="hlink"/>
                </a:solidFill>
              </a:rPr>
              <a:t>return</a:t>
            </a:r>
            <a:r>
              <a:rPr lang="en-US" sz="1600">
                <a:solidFill>
                  <a:schemeClr val="hlink"/>
                </a:solidFill>
              </a:rPr>
              <a:t> for which </a:t>
            </a:r>
            <a:r>
              <a:rPr lang="en-US" sz="1600" b="1" i="1">
                <a:solidFill>
                  <a:schemeClr val="hlink"/>
                </a:solidFill>
              </a:rPr>
              <a:t>return</a:t>
            </a:r>
            <a:r>
              <a:rPr lang="en-US" sz="1600">
                <a:solidFill>
                  <a:schemeClr val="hlink"/>
                </a:solidFill>
              </a:rPr>
              <a:t>&lt;=-0.3 or </a:t>
            </a:r>
            <a:r>
              <a:rPr lang="en-US" sz="1600" b="1" i="1">
                <a:solidFill>
                  <a:schemeClr val="hlink"/>
                </a:solidFill>
              </a:rPr>
              <a:t>return</a:t>
            </a:r>
            <a:r>
              <a:rPr lang="en-US" sz="1600">
                <a:solidFill>
                  <a:schemeClr val="hlink"/>
                </a:solidFill>
              </a:rPr>
              <a:t>&gt;=0.3</a:t>
            </a:r>
          </a:p>
        </p:txBody>
      </p:sp>
      <p:sp>
        <p:nvSpPr>
          <p:cNvPr id="9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7700" y="2557463"/>
            <a:ext cx="74834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 with </a:t>
            </a:r>
            <a:r>
              <a:rPr lang="en-US" sz="1600" b="1" i="1" u="sng" dirty="0" smtClean="0">
                <a:ea typeface="ＭＳ Ｐゴシック" pitchFamily="34" charset="-128"/>
              </a:rPr>
              <a:t>@recode</a:t>
            </a:r>
            <a:r>
              <a:rPr lang="en-US" sz="1600" u="sng" dirty="0" smtClean="0">
                <a:ea typeface="ＭＳ Ｐゴシック" pitchFamily="34" charset="-128"/>
              </a:rPr>
              <a:t>: Example 4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</a:t>
            </a:r>
            <a:r>
              <a:rPr lang="en-US" b="1" i="1" dirty="0" smtClean="0">
                <a:ea typeface="ＭＳ Ｐゴシック" pitchFamily="34" charset="-128"/>
              </a:rPr>
              <a:t>Dated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Type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 </a:t>
            </a: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series1=@recode(return&gt;-0.3 and return&lt;0.3,return,0)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 series series2=@recode(return&lt;=-0.3 or return&gt;0.3,return,0)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en-US" dirty="0" smtClean="0">
                <a:ea typeface="ＭＳ Ｐゴシック" pitchFamily="34" charset="-128"/>
              </a:rPr>
              <a:t>after each command line. 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5" y="4557713"/>
            <a:ext cx="38862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@recode</a:t>
            </a:r>
            <a:r>
              <a:rPr lang="en-US" dirty="0" smtClean="0">
                <a:ea typeface="ＭＳ Ｐゴシック" panose="020B0600070205080204" pitchFamily="34" charset="-128"/>
              </a:rPr>
              <a:t>: Example 4 </a:t>
            </a:r>
            <a:r>
              <a:rPr lang="en-US" sz="1800" dirty="0" smtClean="0">
                <a:ea typeface="ＭＳ Ｐゴシック" panose="020B0600070205080204" pitchFamily="34" charset="-128"/>
              </a:rPr>
              <a:t>(cont’d)</a:t>
            </a:r>
          </a:p>
        </p:txBody>
      </p:sp>
      <p:sp>
        <p:nvSpPr>
          <p:cNvPr id="19458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269D366-2DCA-4BDF-9938-89F2A6953D40}" type="slidenum">
              <a:rPr lang="en-US" sz="800"/>
              <a:pPr eaLnBrk="1" hangingPunct="1"/>
              <a:t>15</a:t>
            </a:fld>
            <a:endParaRPr lang="en-US" sz="800"/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0" y="2247900"/>
            <a:ext cx="2057400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413" y="2266950"/>
            <a:ext cx="203835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3688" y="1198563"/>
            <a:ext cx="85121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kern="0" dirty="0" smtClean="0">
                <a:ea typeface="ＭＳ Ｐゴシック" pitchFamily="34" charset="-128"/>
              </a:rPr>
              <a:t> </a:t>
            </a:r>
            <a:r>
              <a:rPr lang="en-US" sz="1800" dirty="0" smtClean="0">
                <a:ea typeface="ＭＳ Ｐゴシック" pitchFamily="34" charset="-128"/>
              </a:rPr>
              <a:t>The original series (</a:t>
            </a:r>
            <a:r>
              <a:rPr lang="en-US" sz="1800" b="1" i="1" dirty="0" smtClean="0">
                <a:ea typeface="ＭＳ Ｐゴシック" pitchFamily="34" charset="-128"/>
              </a:rPr>
              <a:t>return</a:t>
            </a:r>
            <a:r>
              <a:rPr lang="en-US" sz="1800" dirty="0" smtClean="0">
                <a:ea typeface="ＭＳ Ｐゴシック" pitchFamily="34" charset="-128"/>
              </a:rPr>
              <a:t>) and the two new dummy variables are shown here. </a:t>
            </a:r>
          </a:p>
          <a:p>
            <a:pPr marL="231775" indent="0" eaLnBrk="1" hangingPunct="1">
              <a:spcBef>
                <a:spcPts val="600"/>
              </a:spcBef>
              <a:buFont typeface="Times" pitchFamily="18" charset="0"/>
              <a:buNone/>
              <a:tabLst>
                <a:tab pos="2797175" algn="l"/>
              </a:tabLst>
              <a:defRPr/>
            </a:pPr>
            <a:endParaRPr lang="en-US" sz="1600" u="sng" dirty="0" smtClean="0">
              <a:ea typeface="ＭＳ Ｐゴシック" pitchFamily="34" charset="-128"/>
            </a:endParaRPr>
          </a:p>
          <a:p>
            <a:pPr marL="231775" indent="0" eaLnBrk="1" hangingPunct="1">
              <a:spcBef>
                <a:spcPts val="600"/>
              </a:spcBef>
              <a:buFont typeface="Times" pitchFamily="18" charset="0"/>
              <a:buNone/>
              <a:tabLst>
                <a:tab pos="2797175" algn="l"/>
              </a:tabLst>
              <a:defRPr/>
            </a:pPr>
            <a:r>
              <a:rPr lang="en-US" sz="1600" dirty="0" smtClean="0">
                <a:ea typeface="ＭＳ Ｐゴシック" pitchFamily="34" charset="-128"/>
              </a:rPr>
              <a:t>           </a:t>
            </a:r>
            <a:r>
              <a:rPr lang="en-US" sz="1600" u="sng" dirty="0" smtClean="0">
                <a:ea typeface="ＭＳ Ｐゴシック" pitchFamily="34" charset="-128"/>
              </a:rPr>
              <a:t>Original series</a:t>
            </a:r>
            <a:r>
              <a:rPr lang="en-US" sz="1600" dirty="0" smtClean="0">
                <a:ea typeface="ＭＳ Ｐゴシック" pitchFamily="34" charset="-128"/>
              </a:rPr>
              <a:t>	            </a:t>
            </a:r>
            <a:r>
              <a:rPr lang="en-US" sz="1600" u="sng" dirty="0" smtClean="0">
                <a:ea typeface="ＭＳ Ｐゴシック" pitchFamily="34" charset="-128"/>
              </a:rPr>
              <a:t>Series 1</a:t>
            </a:r>
            <a:r>
              <a:rPr lang="en-US" sz="1600" dirty="0" smtClean="0">
                <a:ea typeface="ＭＳ Ｐゴシック" pitchFamily="34" charset="-128"/>
              </a:rPr>
              <a:t>                           </a:t>
            </a:r>
            <a:r>
              <a:rPr lang="en-US" sz="1600" u="sng" dirty="0" smtClean="0">
                <a:ea typeface="ＭＳ Ｐゴシック" pitchFamily="34" charset="-128"/>
              </a:rPr>
              <a:t>Series 2</a:t>
            </a:r>
            <a:endParaRPr lang="en-US" sz="1600" u="sng" dirty="0">
              <a:ea typeface="ＭＳ Ｐゴシック" pitchFamily="34" charset="-128"/>
            </a:endParaRPr>
          </a:p>
          <a:p>
            <a:pPr marL="231775" indent="0" eaLnBrk="1" hangingPunct="1">
              <a:spcBef>
                <a:spcPts val="600"/>
              </a:spcBef>
              <a:buFont typeface="Times" pitchFamily="18" charset="0"/>
              <a:buNone/>
              <a:tabLst>
                <a:tab pos="2797175" algn="l"/>
              </a:tabLst>
              <a:defRPr/>
            </a:pPr>
            <a:endParaRPr lang="en-US" sz="1600" u="sng" dirty="0" smtClean="0">
              <a:ea typeface="ＭＳ Ｐゴシック" pitchFamily="34" charset="-128"/>
            </a:endParaRP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pic>
        <p:nvPicPr>
          <p:cNvPr id="1946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0" y="2247900"/>
            <a:ext cx="2028825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@recode</a:t>
            </a:r>
            <a:r>
              <a:rPr lang="en-US" dirty="0" smtClean="0">
                <a:ea typeface="ＭＳ Ｐゴシック" panose="020B0600070205080204" pitchFamily="34" charset="-128"/>
              </a:rPr>
              <a:t>: Example 5</a:t>
            </a:r>
          </a:p>
        </p:txBody>
      </p:sp>
      <p:sp>
        <p:nvSpPr>
          <p:cNvPr id="20482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EDD9998-4AA5-4082-BB52-7D9ECB897040}" type="slidenum">
              <a:rPr lang="en-US" sz="800"/>
              <a:pPr eaLnBrk="1" hangingPunct="1"/>
              <a:t>16</a:t>
            </a:fld>
            <a:endParaRPr lang="en-US" sz="800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2925" y="1150938"/>
            <a:ext cx="8372475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Let’s create a total return index from daily S&amp;P500 returns. 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7700" y="1685925"/>
            <a:ext cx="7288213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 with </a:t>
            </a:r>
            <a:r>
              <a:rPr lang="en-US" sz="1600" b="1" i="1" u="sng" dirty="0" smtClean="0">
                <a:ea typeface="ＭＳ Ｐゴシック" pitchFamily="34" charset="-128"/>
              </a:rPr>
              <a:t>@recode</a:t>
            </a:r>
            <a:r>
              <a:rPr lang="en-US" sz="1600" u="sng" dirty="0" smtClean="0">
                <a:ea typeface="ＭＳ Ｐゴシック" pitchFamily="34" charset="-128"/>
              </a:rPr>
              <a:t>: Example 5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</a:t>
            </a:r>
            <a:r>
              <a:rPr lang="en-US" b="1" i="1" dirty="0" smtClean="0">
                <a:ea typeface="ＭＳ Ｐゴシック" pitchFamily="34" charset="-128"/>
              </a:rPr>
              <a:t>Dated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Type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series index=@recode(@trend=0,100, index(-1)*(1+return/100))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20486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43413" y="2917825"/>
            <a:ext cx="38481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Original Series</a:t>
            </a:r>
            <a:r>
              <a:rPr lang="en-US" sz="1600">
                <a:solidFill>
                  <a:schemeClr val="hlink"/>
                </a:solidFill>
              </a:rPr>
              <a:t>                    </a:t>
            </a:r>
            <a:r>
              <a:rPr lang="en-US" sz="1600" u="sng">
                <a:solidFill>
                  <a:schemeClr val="hlink"/>
                </a:solidFill>
              </a:rPr>
              <a:t>Index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 u="sng">
              <a:solidFill>
                <a:schemeClr val="hlink"/>
              </a:solidFill>
            </a:endParaRPr>
          </a:p>
        </p:txBody>
      </p:sp>
      <p:pic>
        <p:nvPicPr>
          <p:cNvPr id="20487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013" y="3248025"/>
            <a:ext cx="1924050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88" y="3248025"/>
            <a:ext cx="34480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463" y="3248025"/>
            <a:ext cx="193357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@recode</a:t>
            </a:r>
            <a:r>
              <a:rPr lang="en-US" dirty="0" smtClean="0">
                <a:ea typeface="ＭＳ Ｐゴシック" panose="020B0600070205080204" pitchFamily="34" charset="-128"/>
              </a:rPr>
              <a:t>: Example 6</a:t>
            </a:r>
          </a:p>
        </p:txBody>
      </p:sp>
      <p:sp>
        <p:nvSpPr>
          <p:cNvPr id="21506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D6B3DC7-ABAC-4A57-BDEE-D9B5B72C3FF1}" type="slidenum">
              <a:rPr lang="en-US" sz="800"/>
              <a:pPr eaLnBrk="1" hangingPunct="1"/>
              <a:t>17</a:t>
            </a:fld>
            <a:endParaRPr lang="en-US" sz="800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2925" y="1150938"/>
            <a:ext cx="8372475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Lastly, suppose you want to create a series that excludes outliers from the </a:t>
            </a:r>
            <a:r>
              <a:rPr lang="en-US" sz="1800" b="1" i="1" dirty="0" smtClean="0">
                <a:ea typeface="ＭＳ Ｐゴシック" pitchFamily="34" charset="-128"/>
              </a:rPr>
              <a:t>return</a:t>
            </a:r>
            <a:r>
              <a:rPr lang="en-US" sz="1800" dirty="0" smtClean="0">
                <a:ea typeface="ＭＳ Ｐゴシック" pitchFamily="34" charset="-128"/>
              </a:rPr>
              <a:t> series in the previous example.</a:t>
            </a:r>
          </a:p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Specifically, suppose that the new series excludes the highest and the lowest 2.5% values of returns.  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7700" y="2492375"/>
            <a:ext cx="7288213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 with </a:t>
            </a:r>
            <a:r>
              <a:rPr lang="en-US" sz="1600" b="1" i="1" u="sng" dirty="0" smtClean="0">
                <a:ea typeface="ＭＳ Ｐゴシック" pitchFamily="34" charset="-128"/>
              </a:rPr>
              <a:t>@recode</a:t>
            </a:r>
            <a:r>
              <a:rPr lang="en-US" sz="1600" u="sng" dirty="0" smtClean="0">
                <a:ea typeface="ＭＳ Ｐゴシック" pitchFamily="34" charset="-128"/>
              </a:rPr>
              <a:t>: Example 6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</a:t>
            </a:r>
            <a:r>
              <a:rPr lang="en-US" b="1" i="1" dirty="0" smtClean="0">
                <a:ea typeface="ＭＳ Ｐゴシック" pitchFamily="34" charset="-128"/>
              </a:rPr>
              <a:t>Dated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Type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series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no_outlier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=@recode(return&gt;@</a:t>
            </a:r>
            <a:r>
              <a:rPr lang="en-US" dirty="0" err="1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q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uantile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(return,0.025) and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 return&lt;@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quantile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(return,0.975), return,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na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) 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215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725" y="4276725"/>
            <a:ext cx="59245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@recode</a:t>
            </a:r>
            <a:r>
              <a:rPr lang="en-US" dirty="0" smtClean="0">
                <a:ea typeface="ＭＳ Ｐゴシック" panose="020B0600070205080204" pitchFamily="34" charset="-128"/>
              </a:rPr>
              <a:t>: Example 6 </a:t>
            </a:r>
            <a:r>
              <a:rPr lang="en-US" sz="1800" dirty="0" smtClean="0">
                <a:ea typeface="ＭＳ Ｐゴシック" panose="020B0600070205080204" pitchFamily="34" charset="-128"/>
              </a:rPr>
              <a:t>(cont’d)</a:t>
            </a:r>
          </a:p>
        </p:txBody>
      </p:sp>
      <p:sp>
        <p:nvSpPr>
          <p:cNvPr id="22530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49DABCF-8EFD-440B-9B60-FE6709F6830E}" type="slidenum">
              <a:rPr lang="en-US" sz="800"/>
              <a:pPr eaLnBrk="1" hangingPunct="1"/>
              <a:t>18</a:t>
            </a:fld>
            <a:endParaRPr lang="en-US" sz="800"/>
          </a:p>
        </p:txBody>
      </p:sp>
      <p:sp>
        <p:nvSpPr>
          <p:cNvPr id="9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3688" y="1198563"/>
            <a:ext cx="85121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kern="0" dirty="0" smtClean="0">
                <a:ea typeface="ＭＳ Ｐゴシック" pitchFamily="34" charset="-128"/>
              </a:rPr>
              <a:t> </a:t>
            </a:r>
            <a:r>
              <a:rPr lang="en-US" sz="1800" dirty="0" smtClean="0">
                <a:ea typeface="ＭＳ Ｐゴシック" pitchFamily="34" charset="-128"/>
              </a:rPr>
              <a:t>The original series (</a:t>
            </a:r>
            <a:r>
              <a:rPr lang="en-US" sz="1800" b="1" i="1" dirty="0" smtClean="0">
                <a:ea typeface="ＭＳ Ｐゴシック" pitchFamily="34" charset="-128"/>
              </a:rPr>
              <a:t>return</a:t>
            </a:r>
            <a:r>
              <a:rPr lang="en-US" sz="1800" dirty="0" smtClean="0">
                <a:ea typeface="ＭＳ Ｐゴシック" pitchFamily="34" charset="-128"/>
              </a:rPr>
              <a:t>) and the new series are shown here. </a:t>
            </a:r>
          </a:p>
          <a:p>
            <a:pPr marL="231775" indent="0" eaLnBrk="1" hangingPunct="1">
              <a:spcBef>
                <a:spcPts val="600"/>
              </a:spcBef>
              <a:buFont typeface="Times" pitchFamily="18" charset="0"/>
              <a:buNone/>
              <a:tabLst>
                <a:tab pos="2797175" algn="l"/>
              </a:tabLst>
              <a:defRPr/>
            </a:pPr>
            <a:endParaRPr lang="en-US" sz="1600" u="sng" dirty="0" smtClean="0">
              <a:ea typeface="ＭＳ Ｐゴシック" pitchFamily="34" charset="-128"/>
            </a:endParaRPr>
          </a:p>
          <a:p>
            <a:pPr marL="231775" indent="0" eaLnBrk="1" hangingPunct="1">
              <a:spcBef>
                <a:spcPts val="600"/>
              </a:spcBef>
              <a:buFont typeface="Times" pitchFamily="18" charset="0"/>
              <a:buNone/>
              <a:tabLst>
                <a:tab pos="2797175" algn="l"/>
              </a:tabLst>
              <a:defRPr/>
            </a:pPr>
            <a:r>
              <a:rPr lang="en-US" sz="1600" dirty="0" smtClean="0">
                <a:ea typeface="ＭＳ Ｐゴシック" pitchFamily="34" charset="-128"/>
              </a:rPr>
              <a:t>        </a:t>
            </a:r>
            <a:r>
              <a:rPr lang="en-US" sz="1600" u="sng" dirty="0" smtClean="0">
                <a:ea typeface="ＭＳ Ｐゴシック" pitchFamily="34" charset="-128"/>
              </a:rPr>
              <a:t>Original series</a:t>
            </a:r>
            <a:r>
              <a:rPr lang="en-US" sz="1600" dirty="0" smtClean="0">
                <a:ea typeface="ＭＳ Ｐゴシック" pitchFamily="34" charset="-128"/>
              </a:rPr>
              <a:t>	            </a:t>
            </a:r>
            <a:r>
              <a:rPr lang="en-US" sz="1600" u="sng" dirty="0" smtClean="0">
                <a:ea typeface="ＭＳ Ｐゴシック" pitchFamily="34" charset="-128"/>
              </a:rPr>
              <a:t>No Outlier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2247900"/>
            <a:ext cx="228600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413" y="2247900"/>
            <a:ext cx="22860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A Few Notes on Simple Dummy Variables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584200" y="1270000"/>
            <a:ext cx="8005763" cy="2498725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1800" kern="1200" dirty="0">
                <a:ea typeface="ＭＳ Ｐゴシック" pitchFamily="34" charset="-128"/>
              </a:rPr>
              <a:t>F</a:t>
            </a:r>
            <a:r>
              <a:rPr lang="en-US" sz="1800" kern="1200" dirty="0" smtClean="0">
                <a:ea typeface="ＭＳ Ｐゴシック" pitchFamily="34" charset="-128"/>
              </a:rPr>
              <a:t>or simple dummies, you don’t need to use </a:t>
            </a:r>
            <a:r>
              <a:rPr lang="en-US" sz="1800" b="1" i="1" kern="1200" dirty="0" err="1" smtClean="0">
                <a:ea typeface="ＭＳ Ｐゴシック" pitchFamily="34" charset="-128"/>
              </a:rPr>
              <a:t>smpl</a:t>
            </a:r>
            <a:r>
              <a:rPr lang="en-US" sz="1800" kern="1200" dirty="0" smtClean="0">
                <a:ea typeface="ＭＳ Ｐゴシック" pitchFamily="34" charset="-128"/>
              </a:rPr>
              <a:t> or </a:t>
            </a:r>
            <a:r>
              <a:rPr lang="en-US" sz="1800" b="1" i="1" kern="1200" dirty="0" smtClean="0">
                <a:ea typeface="ＭＳ Ｐゴシック" pitchFamily="34" charset="-128"/>
              </a:rPr>
              <a:t>@recode.</a:t>
            </a:r>
            <a:endParaRPr lang="en-US" sz="1800" kern="1200" dirty="0" smtClean="0">
              <a:ea typeface="ＭＳ Ｐゴシック" pitchFamily="34" charset="-128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You can create them simply by defining the logical expression directly in the command window, as shown in the following examples.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However, you may have to use </a:t>
            </a:r>
            <a:r>
              <a:rPr lang="en-US" sz="1800" b="1" i="1" kern="1200" dirty="0" err="1" smtClean="0">
                <a:ea typeface="ＭＳ Ｐゴシック" pitchFamily="34" charset="-128"/>
              </a:rPr>
              <a:t>smpl</a:t>
            </a:r>
            <a:r>
              <a:rPr lang="en-US" sz="1800" kern="1200" dirty="0" smtClean="0">
                <a:ea typeface="ＭＳ Ｐゴシック" pitchFamily="34" charset="-128"/>
              </a:rPr>
              <a:t> or </a:t>
            </a:r>
            <a:r>
              <a:rPr lang="en-US" sz="1800" b="1" i="1" kern="1200" dirty="0" smtClean="0">
                <a:ea typeface="ＭＳ Ｐゴシック" pitchFamily="34" charset="-128"/>
              </a:rPr>
              <a:t>@recode </a:t>
            </a:r>
            <a:r>
              <a:rPr lang="en-US" sz="1800" kern="1200" dirty="0" smtClean="0">
                <a:ea typeface="ＭＳ Ｐゴシック" pitchFamily="34" charset="-128"/>
              </a:rPr>
              <a:t>for more complex cases.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kern="1200" dirty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  </a:t>
            </a:r>
            <a:endParaRPr lang="en-US" sz="1800" u="sng" kern="1200" dirty="0">
              <a:ea typeface="ＭＳ Ｐゴシック" pitchFamily="34" charset="-128"/>
            </a:endParaRPr>
          </a:p>
        </p:txBody>
      </p:sp>
      <p:sp>
        <p:nvSpPr>
          <p:cNvPr id="23554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B3C272F-F360-4A32-AB97-6B290194A89F}" type="slidenum">
              <a:rPr lang="en-US" sz="800"/>
              <a:pPr eaLnBrk="1" hangingPunct="1"/>
              <a:t>19</a:t>
            </a:fld>
            <a:endParaRPr lang="en-US" sz="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Data and Workfile Documentation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382588" y="1157288"/>
            <a:ext cx="8335962" cy="5275262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800" b="1" i="1" dirty="0" smtClean="0"/>
              <a:t>Data.wf1</a:t>
            </a:r>
            <a:r>
              <a:rPr lang="en-US" sz="1800" dirty="0" smtClean="0"/>
              <a:t> and </a:t>
            </a:r>
            <a:r>
              <a:rPr lang="en-US" sz="1800" b="1" i="1" dirty="0" smtClean="0"/>
              <a:t>Data.xlsx</a:t>
            </a:r>
            <a:r>
              <a:rPr lang="en-US" sz="1800" dirty="0" smtClean="0"/>
              <a:t>  consist of two pages (tabs) with the following data: 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  <a:defRPr/>
            </a:pPr>
            <a:endParaRPr lang="en-US" sz="1600" dirty="0" smtClean="0"/>
          </a:p>
          <a:p>
            <a:pPr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 err="1" smtClean="0"/>
              <a:t>Workfile</a:t>
            </a:r>
            <a:r>
              <a:rPr lang="en-US" sz="1600" dirty="0" smtClean="0"/>
              <a:t> Page: </a:t>
            </a:r>
            <a:r>
              <a:rPr lang="en-US" sz="1600" b="1" i="1" dirty="0" smtClean="0"/>
              <a:t>Dated</a:t>
            </a:r>
            <a:r>
              <a:rPr lang="en-US" sz="1600" i="1" dirty="0" smtClean="0"/>
              <a:t> </a:t>
            </a:r>
            <a:r>
              <a:rPr lang="en-US" sz="1600" dirty="0" smtClean="0"/>
              <a:t>(Data.xlsx tab </a:t>
            </a:r>
            <a:r>
              <a:rPr lang="en-US" sz="1600" i="1" dirty="0" smtClean="0"/>
              <a:t>Dated</a:t>
            </a:r>
            <a:r>
              <a:rPr lang="en-US" sz="1600" dirty="0" smtClean="0"/>
              <a:t>): daily, from Jan 1, 1950 – August 2, 2012</a:t>
            </a:r>
            <a:endParaRPr lang="en-US" sz="1400" dirty="0" smtClean="0"/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en-US" sz="1400" dirty="0" smtClean="0"/>
              <a:t> </a:t>
            </a:r>
            <a:r>
              <a:rPr lang="en-US" sz="1400" b="1" i="1" dirty="0" smtClean="0"/>
              <a:t>Volume</a:t>
            </a:r>
            <a:r>
              <a:rPr lang="en-US" sz="1400" dirty="0" smtClean="0"/>
              <a:t> – S&amp;P 500 </a:t>
            </a:r>
            <a:r>
              <a:rPr lang="en-US" sz="1400" dirty="0"/>
              <a:t>volume (source: </a:t>
            </a:r>
            <a:r>
              <a:rPr lang="en-US" sz="1400" i="1" dirty="0"/>
              <a:t>St. Louis Federal Reserve Bank, FRED </a:t>
            </a:r>
            <a:r>
              <a:rPr lang="en-US" sz="1400" i="1" dirty="0" smtClean="0"/>
              <a:t>Database)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en-US" sz="1400" b="1" i="1" dirty="0" smtClean="0"/>
              <a:t> Volume1</a:t>
            </a:r>
            <a:r>
              <a:rPr lang="en-US" sz="1400" i="1" dirty="0" smtClean="0"/>
              <a:t>- percent change in S&amp;P500 Volume</a:t>
            </a:r>
            <a:endParaRPr lang="en-US" sz="1400" dirty="0" smtClean="0"/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en-US" sz="1400" dirty="0" smtClean="0"/>
              <a:t> </a:t>
            </a:r>
            <a:r>
              <a:rPr lang="en-US" sz="1400" b="1" i="1" dirty="0" smtClean="0"/>
              <a:t>Return</a:t>
            </a:r>
            <a:r>
              <a:rPr lang="en-US" sz="1400" dirty="0" smtClean="0"/>
              <a:t> – S&amp;P 500 return (source: </a:t>
            </a:r>
            <a:r>
              <a:rPr lang="en-US" sz="1400" i="1" dirty="0" smtClean="0"/>
              <a:t>St. Louis Federal Reserve Bank, FRED Database</a:t>
            </a:r>
            <a:r>
              <a:rPr lang="en-US" sz="1400" dirty="0" smtClean="0"/>
              <a:t>) </a:t>
            </a:r>
          </a:p>
          <a:p>
            <a:pPr marL="401638" lvl="1" indent="0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Times" pitchFamily="18" charset="0"/>
              <a:buNone/>
              <a:defRPr/>
            </a:pPr>
            <a:endParaRPr lang="en-US" sz="1600" dirty="0" smtClean="0"/>
          </a:p>
          <a:p>
            <a:pPr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 err="1"/>
              <a:t>Workfile</a:t>
            </a:r>
            <a:r>
              <a:rPr lang="en-US" sz="1600" dirty="0"/>
              <a:t> Page: </a:t>
            </a:r>
            <a:r>
              <a:rPr lang="en-US" sz="1600" b="1" i="1" dirty="0" err="1" smtClean="0"/>
              <a:t>Cross_Section</a:t>
            </a:r>
            <a:r>
              <a:rPr lang="en-US" sz="1600" b="1" i="1" dirty="0" smtClean="0"/>
              <a:t> </a:t>
            </a:r>
            <a:r>
              <a:rPr lang="en-US" sz="1600" dirty="0" smtClean="0"/>
              <a:t>(Data.xlsx </a:t>
            </a:r>
            <a:r>
              <a:rPr lang="en-US" sz="1600" dirty="0"/>
              <a:t>tab </a:t>
            </a:r>
            <a:r>
              <a:rPr lang="en-US" sz="1600" i="1" dirty="0" err="1" smtClean="0"/>
              <a:t>Cross_Section</a:t>
            </a:r>
            <a:r>
              <a:rPr lang="en-US" sz="1600" i="1" dirty="0" smtClean="0"/>
              <a:t>) </a:t>
            </a:r>
            <a:r>
              <a:rPr lang="en-US" sz="1600" dirty="0" smtClean="0"/>
              <a:t>data on 526 individuals</a:t>
            </a:r>
            <a:endParaRPr lang="en-US" sz="1400" dirty="0"/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en-US" sz="1400" dirty="0"/>
              <a:t> </a:t>
            </a:r>
            <a:r>
              <a:rPr lang="en-US" sz="1400" b="1" i="1" dirty="0" smtClean="0"/>
              <a:t>wage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sz="1400" dirty="0" smtClean="0"/>
              <a:t>wage per hour (in dollars)</a:t>
            </a:r>
            <a:endParaRPr lang="en-US" sz="1400" dirty="0"/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en-US" sz="1400" dirty="0"/>
              <a:t> </a:t>
            </a:r>
            <a:r>
              <a:rPr lang="en-US" sz="1400" b="1" i="1" dirty="0" err="1" smtClean="0"/>
              <a:t>educ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sz="1400" dirty="0" smtClean="0"/>
              <a:t>number of years of education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en-US" sz="1400" dirty="0"/>
              <a:t> </a:t>
            </a:r>
            <a:r>
              <a:rPr lang="en-US" sz="1400" b="1" i="1" dirty="0" err="1" smtClean="0"/>
              <a:t>exper</a:t>
            </a:r>
            <a:r>
              <a:rPr lang="en-US" sz="1400" dirty="0" smtClean="0"/>
              <a:t> – experience, number of years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en-US" sz="1400" dirty="0" smtClean="0"/>
              <a:t> </a:t>
            </a:r>
            <a:r>
              <a:rPr lang="en-US" sz="1400" b="1" i="1" dirty="0" smtClean="0"/>
              <a:t>female</a:t>
            </a:r>
            <a:r>
              <a:rPr lang="en-US" sz="1400" dirty="0" smtClean="0"/>
              <a:t> – dummy variable, equal to 1 if female, 0 otherwise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  <a:defRPr/>
            </a:pPr>
            <a:r>
              <a:rPr lang="en-US" sz="1400" b="1" i="1" dirty="0" smtClean="0"/>
              <a:t> married </a:t>
            </a:r>
            <a:r>
              <a:rPr lang="en-US" sz="1400" dirty="0" smtClean="0"/>
              <a:t>– dummy variable, equal to 1 if married, 0 otherwise</a:t>
            </a:r>
            <a:endParaRPr lang="en-US" sz="1400" dirty="0"/>
          </a:p>
          <a:p>
            <a:pPr marL="0" indent="0" eaLnBrk="1" hangingPunct="1">
              <a:buFont typeface="Times" pitchFamily="18" charset="0"/>
              <a:buNone/>
              <a:defRPr/>
            </a:pPr>
            <a:endParaRPr lang="en-US" sz="2000" dirty="0" smtClean="0"/>
          </a:p>
          <a:p>
            <a:pPr marL="0" indent="0" eaLnBrk="1" hangingPunct="1">
              <a:buFont typeface="Times" pitchFamily="18" charset="0"/>
              <a:buNone/>
              <a:defRPr/>
            </a:pPr>
            <a:endParaRPr lang="en-US" sz="2000" dirty="0"/>
          </a:p>
          <a:p>
            <a:pPr marL="0" indent="0" eaLnBrk="1" hangingPunct="1">
              <a:buFontTx/>
              <a:buNone/>
              <a:defRPr/>
            </a:pPr>
            <a:endParaRPr lang="en-US" dirty="0" smtClean="0"/>
          </a:p>
          <a:p>
            <a:pPr marL="0" indent="0" eaLnBrk="1" hangingPunct="1">
              <a:buFontTx/>
              <a:buNone/>
              <a:defRPr/>
            </a:pPr>
            <a:endParaRPr lang="en-US" dirty="0" smtClean="0"/>
          </a:p>
          <a:p>
            <a:pPr eaLnBrk="1" hangingPunct="1">
              <a:buFont typeface="Times" pitchFamily="17" charset="0"/>
              <a:buChar char="•"/>
              <a:defRPr/>
            </a:pPr>
            <a:endParaRPr lang="en-US" dirty="0" smtClean="0"/>
          </a:p>
        </p:txBody>
      </p:sp>
      <p:sp>
        <p:nvSpPr>
          <p:cNvPr id="4098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FAF8EB5-C4CF-42C5-B6A9-5B610BCDFBAB}" type="slidenum">
              <a:rPr lang="en-US" sz="800"/>
              <a:pPr eaLnBrk="1" hangingPunct="1"/>
              <a:t>2</a:t>
            </a:fld>
            <a:endParaRPr lang="en-US" sz="800"/>
          </a:p>
        </p:txBody>
      </p:sp>
      <p:sp>
        <p:nvSpPr>
          <p:cNvPr id="4101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865187" y="5104274"/>
            <a:ext cx="7288213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400" b="1" dirty="0">
                <a:solidFill>
                  <a:srgbClr val="003399"/>
                </a:solidFill>
              </a:rPr>
              <a:t>* </a:t>
            </a:r>
            <a:r>
              <a:rPr lang="en-US" sz="1400" dirty="0" smtClean="0">
                <a:solidFill>
                  <a:srgbClr val="003399"/>
                </a:solidFill>
              </a:rPr>
              <a:t>These </a:t>
            </a:r>
            <a:r>
              <a:rPr lang="en-US" sz="1400" dirty="0">
                <a:solidFill>
                  <a:srgbClr val="003399"/>
                </a:solidFill>
              </a:rPr>
              <a:t>data </a:t>
            </a:r>
            <a:r>
              <a:rPr lang="en-US" sz="1400" dirty="0" smtClean="0">
                <a:solidFill>
                  <a:srgbClr val="003399"/>
                </a:solidFill>
              </a:rPr>
              <a:t>are </a:t>
            </a:r>
            <a:r>
              <a:rPr lang="en-US" sz="1400" dirty="0">
                <a:solidFill>
                  <a:srgbClr val="003399"/>
                </a:solidFill>
              </a:rPr>
              <a:t>from Wooldridge, </a:t>
            </a:r>
            <a:r>
              <a:rPr lang="en-US" sz="1400" i="1" dirty="0">
                <a:solidFill>
                  <a:srgbClr val="003399"/>
                </a:solidFill>
              </a:rPr>
              <a:t>Introductory Econometrics</a:t>
            </a:r>
            <a:r>
              <a:rPr lang="en-US" sz="1400" dirty="0">
                <a:solidFill>
                  <a:srgbClr val="003399"/>
                </a:solidFill>
              </a:rPr>
              <a:t> (4</a:t>
            </a:r>
            <a:r>
              <a:rPr lang="en-US" sz="1400" baseline="30000" dirty="0">
                <a:solidFill>
                  <a:srgbClr val="003399"/>
                </a:solidFill>
              </a:rPr>
              <a:t>th</a:t>
            </a:r>
            <a:r>
              <a:rPr lang="en-US" sz="1400" dirty="0">
                <a:solidFill>
                  <a:srgbClr val="003399"/>
                </a:solidFill>
              </a:rPr>
              <a:t> Edition).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A few Notes on Simple Dummy Variables: Example 1</a:t>
            </a:r>
          </a:p>
        </p:txBody>
      </p:sp>
      <p:sp>
        <p:nvSpPr>
          <p:cNvPr id="24578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ED5255C-9D26-4681-BD23-8D3E84F943B8}" type="slidenum">
              <a:rPr lang="en-US" sz="800"/>
              <a:pPr eaLnBrk="1" hangingPunct="1"/>
              <a:t>20</a:t>
            </a:fld>
            <a:endParaRPr lang="en-US" sz="800"/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0213" y="1138238"/>
            <a:ext cx="795655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Create a dummy equal to 1 if </a:t>
            </a:r>
            <a:r>
              <a:rPr lang="en-US" sz="1800" b="1" i="1" dirty="0" smtClean="0">
                <a:ea typeface="ＭＳ Ｐゴシック" pitchFamily="34" charset="-128"/>
              </a:rPr>
              <a:t>return</a:t>
            </a:r>
            <a:r>
              <a:rPr lang="en-US" sz="1800" dirty="0" smtClean="0">
                <a:ea typeface="ＭＳ Ｐゴシック" pitchFamily="34" charset="-128"/>
              </a:rPr>
              <a:t>&lt;=0, and 0 otherwise.   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0213" y="1663700"/>
            <a:ext cx="4767262" cy="298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Simple Dummies: Example 1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</a:t>
            </a:r>
            <a:r>
              <a:rPr lang="en-US" b="1" i="1" dirty="0" smtClean="0">
                <a:ea typeface="ＭＳ Ｐゴシック" pitchFamily="34" charset="-128"/>
              </a:rPr>
              <a:t>Dated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Type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series d1=return&lt;=0</a:t>
            </a:r>
            <a:endParaRPr lang="en-US" dirty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24582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57713" y="1992313"/>
            <a:ext cx="384810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Original Series</a:t>
            </a:r>
            <a:r>
              <a:rPr lang="en-US" sz="1600">
                <a:solidFill>
                  <a:schemeClr val="hlink"/>
                </a:solidFill>
              </a:rPr>
              <a:t>            </a:t>
            </a:r>
            <a:r>
              <a:rPr lang="en-US" sz="1600" u="sng">
                <a:solidFill>
                  <a:schemeClr val="hlink"/>
                </a:solidFill>
              </a:rPr>
              <a:t>Dummy Variable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 u="sng">
              <a:solidFill>
                <a:schemeClr val="hlink"/>
              </a:solidFill>
            </a:endParaRPr>
          </a:p>
        </p:txBody>
      </p:sp>
      <p:pic>
        <p:nvPicPr>
          <p:cNvPr id="2458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38" y="3319463"/>
            <a:ext cx="193357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513" y="2341563"/>
            <a:ext cx="2085975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3" y="2341563"/>
            <a:ext cx="208597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A few Notes on Simple Dummy Variables: Example 2</a:t>
            </a:r>
          </a:p>
        </p:txBody>
      </p:sp>
      <p:sp>
        <p:nvSpPr>
          <p:cNvPr id="25602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1F69922-EE88-4C93-833E-4C04253D557E}" type="slidenum">
              <a:rPr lang="en-US" sz="800"/>
              <a:pPr eaLnBrk="1" hangingPunct="1"/>
              <a:t>21</a:t>
            </a:fld>
            <a:endParaRPr lang="en-US" sz="800"/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0213" y="1138238"/>
            <a:ext cx="8169275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Create a dummy equal to 1 if </a:t>
            </a:r>
            <a:r>
              <a:rPr lang="en-US" sz="1800" b="1" i="1" dirty="0" smtClean="0">
                <a:ea typeface="ＭＳ Ｐゴシック" pitchFamily="34" charset="-128"/>
              </a:rPr>
              <a:t>return</a:t>
            </a:r>
            <a:r>
              <a:rPr lang="en-US" sz="1800" dirty="0" smtClean="0">
                <a:ea typeface="ＭＳ Ｐゴシック" pitchFamily="34" charset="-128"/>
              </a:rPr>
              <a:t>&lt;=-0.5 or </a:t>
            </a:r>
            <a:r>
              <a:rPr lang="en-US" sz="1800" b="1" i="1" dirty="0" smtClean="0">
                <a:ea typeface="ＭＳ Ｐゴシック" pitchFamily="34" charset="-128"/>
              </a:rPr>
              <a:t>return</a:t>
            </a:r>
            <a:r>
              <a:rPr lang="en-US" sz="1800" dirty="0" smtClean="0">
                <a:ea typeface="ＭＳ Ｐゴシック" pitchFamily="34" charset="-128"/>
              </a:rPr>
              <a:t>&gt;=0.1, and 0 otherwise.   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2613" y="1511300"/>
            <a:ext cx="4870450" cy="298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Simple Dummies: Example 2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</a:t>
            </a:r>
            <a:r>
              <a:rPr lang="en-US" b="1" i="1" dirty="0" smtClean="0">
                <a:ea typeface="ＭＳ Ｐゴシック" pitchFamily="34" charset="-128"/>
              </a:rPr>
              <a:t>Dated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Type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d2=return&lt;=-0.5 or return&gt;=0.1</a:t>
            </a:r>
            <a:endParaRPr lang="en-US" dirty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25606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95788" y="2644775"/>
            <a:ext cx="38481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Original Series</a:t>
            </a:r>
            <a:r>
              <a:rPr lang="en-US" sz="1600">
                <a:solidFill>
                  <a:schemeClr val="hlink"/>
                </a:solidFill>
              </a:rPr>
              <a:t>            </a:t>
            </a:r>
            <a:r>
              <a:rPr lang="en-US" sz="1600" u="sng">
                <a:solidFill>
                  <a:schemeClr val="hlink"/>
                </a:solidFill>
              </a:rPr>
              <a:t>Dummy Variable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 u="sng">
              <a:solidFill>
                <a:schemeClr val="hlink"/>
              </a:solidFill>
            </a:endParaRPr>
          </a:p>
        </p:txBody>
      </p:sp>
      <p:pic>
        <p:nvPicPr>
          <p:cNvPr id="2560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275" y="2970213"/>
            <a:ext cx="208597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8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838" y="2970213"/>
            <a:ext cx="207645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9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3427413"/>
            <a:ext cx="233362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388938" y="2824163"/>
            <a:ext cx="7643812" cy="1606550"/>
          </a:xfrm>
        </p:spPr>
        <p:txBody>
          <a:bodyPr/>
          <a:lstStyle/>
          <a:p>
            <a:pPr algn="ctr" eaLnBrk="1" hangingPunct="1">
              <a:buFont typeface="Times" pitchFamily="18" charset="0"/>
              <a:buNone/>
            </a:pPr>
            <a:r>
              <a:rPr lang="en-US" sz="3200" b="1" smtClean="0">
                <a:ea typeface="ＭＳ Ｐゴシック" panose="020B0600070205080204" pitchFamily="34" charset="-128"/>
              </a:rPr>
              <a:t>Date Dummy Variables</a:t>
            </a:r>
            <a:endParaRPr lang="en-US" sz="32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Date Dummies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582613" y="1274763"/>
            <a:ext cx="8980487" cy="909637"/>
          </a:xfrm>
        </p:spPr>
        <p:txBody>
          <a:bodyPr/>
          <a:lstStyle/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Dated </a:t>
            </a:r>
            <a:r>
              <a:rPr lang="en-US" sz="1800" kern="1200" dirty="0">
                <a:ea typeface="ＭＳ Ｐゴシック" pitchFamily="34" charset="-128"/>
              </a:rPr>
              <a:t>dummies can be created by using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b="1" i="1" dirty="0" smtClean="0">
                <a:ea typeface="ＭＳ Ｐゴシック" pitchFamily="34" charset="-128"/>
              </a:rPr>
              <a:t>@recode </a:t>
            </a:r>
            <a:r>
              <a:rPr lang="en-US" sz="1800" dirty="0" smtClean="0">
                <a:ea typeface="ＭＳ Ｐゴシック" pitchFamily="34" charset="-128"/>
              </a:rPr>
              <a:t>and </a:t>
            </a:r>
            <a:r>
              <a:rPr lang="en-US" sz="1800" b="1" i="1" dirty="0" smtClean="0">
                <a:ea typeface="ＭＳ Ｐゴシック" pitchFamily="34" charset="-128"/>
              </a:rPr>
              <a:t>@date</a:t>
            </a:r>
            <a:r>
              <a:rPr lang="en-US" sz="1800" dirty="0" smtClean="0">
                <a:ea typeface="ＭＳ Ｐゴシック" pitchFamily="34" charset="-128"/>
              </a:rPr>
              <a:t> or </a:t>
            </a:r>
            <a:r>
              <a:rPr lang="en-US" sz="1800" b="1" i="1" dirty="0" smtClean="0">
                <a:ea typeface="ＭＳ Ｐゴシック" pitchFamily="34" charset="-128"/>
              </a:rPr>
              <a:t>@</a:t>
            </a:r>
            <a:r>
              <a:rPr lang="en-US" sz="1800" b="1" i="1" dirty="0" err="1" smtClean="0">
                <a:ea typeface="ＭＳ Ｐゴシック" pitchFamily="34" charset="-128"/>
              </a:rPr>
              <a:t>dateval</a:t>
            </a:r>
            <a:r>
              <a:rPr lang="en-US" sz="1800" i="1" dirty="0" smtClean="0">
                <a:ea typeface="ＭＳ Ｐゴシック" pitchFamily="34" charset="-128"/>
              </a:rPr>
              <a:t>.</a:t>
            </a:r>
          </a:p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For more details on date functions, see</a:t>
            </a:r>
            <a:r>
              <a:rPr lang="en-US" sz="1800" i="1" dirty="0" smtClean="0">
                <a:ea typeface="ＭＳ Ｐゴシック" pitchFamily="34" charset="-128"/>
              </a:rPr>
              <a:t>  </a:t>
            </a:r>
            <a:r>
              <a:rPr lang="en-US" sz="1800" dirty="0" smtClean="0">
                <a:ea typeface="ＭＳ Ｐゴシック" pitchFamily="34" charset="-128"/>
              </a:rPr>
              <a:t>tutorial on </a:t>
            </a:r>
            <a:r>
              <a:rPr lang="en-US" sz="1800" i="1" u="sng" dirty="0" smtClean="0">
                <a:ea typeface="ＭＳ Ｐゴシック" pitchFamily="34" charset="-128"/>
              </a:rPr>
              <a:t>Date Functions</a:t>
            </a:r>
            <a:r>
              <a:rPr lang="en-US" sz="1800" i="1" dirty="0" smtClean="0">
                <a:ea typeface="ＭＳ Ｐゴシック" pitchFamily="34" charset="-128"/>
              </a:rPr>
              <a:t>.</a:t>
            </a:r>
            <a:r>
              <a:rPr lang="en-US" sz="1800" dirty="0" smtClean="0">
                <a:ea typeface="ＭＳ Ｐゴシック" pitchFamily="34" charset="-128"/>
              </a:rPr>
              <a:t>	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27650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6ACDA54-A2FF-44DE-8EB8-5716205288C2}" type="slidenum">
              <a:rPr lang="en-US" sz="800"/>
              <a:pPr eaLnBrk="1" hangingPunct="1"/>
              <a:t>23</a:t>
            </a:fld>
            <a:endParaRPr lang="en-US" sz="80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744628306"/>
              </p:ext>
            </p:extLst>
          </p:nvPr>
        </p:nvGraphicFramePr>
        <p:xfrm>
          <a:off x="1522413" y="2528888"/>
          <a:ext cx="6684962" cy="298926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62751"/>
                <a:gridCol w="5322211"/>
              </a:tblGrid>
              <a:tr h="335130">
                <a:tc>
                  <a:txBody>
                    <a:bodyPr/>
                    <a:lstStyle/>
                    <a:p>
                      <a:r>
                        <a:rPr lang="en-US" sz="1600" b="1" i="1" dirty="0" smtClean="0"/>
                        <a:t>Function</a:t>
                      </a:r>
                      <a:endParaRPr lang="en-US" sz="1600" b="1" i="1" dirty="0"/>
                    </a:p>
                  </a:txBody>
                  <a:tcPr marL="91431" marR="91431" marT="45645" marB="4564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Description</a:t>
                      </a:r>
                    </a:p>
                  </a:txBody>
                  <a:tcPr marL="91431" marR="91431" marT="45645" marB="45645"/>
                </a:tc>
              </a:tr>
              <a:tr h="364317">
                <a:tc>
                  <a:txBody>
                    <a:bodyPr/>
                    <a:lstStyle/>
                    <a:p>
                      <a:r>
                        <a:rPr lang="en-US" sz="1400" b="1" i="1" dirty="0" smtClean="0">
                          <a:ea typeface="ＭＳ Ｐゴシック" pitchFamily="34" charset="-128"/>
                        </a:rPr>
                        <a:t>@date</a:t>
                      </a:r>
                      <a:endParaRPr lang="en-US" sz="1400" b="1" i="1" dirty="0"/>
                    </a:p>
                  </a:txBody>
                  <a:tcPr marL="91431" marR="91431" marT="45645" marB="4564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ea typeface="ＭＳ Ｐゴシック" pitchFamily="34" charset="-128"/>
                        </a:rPr>
                        <a:t>Returns the date associated with each observation</a:t>
                      </a:r>
                      <a:endParaRPr lang="en-US" sz="1400" b="0" dirty="0" smtClean="0"/>
                    </a:p>
                  </a:txBody>
                  <a:tcPr marL="91431" marR="91431" marT="45645" marB="45645"/>
                </a:tc>
              </a:tr>
              <a:tr h="381636">
                <a:tc>
                  <a:txBody>
                    <a:bodyPr/>
                    <a:lstStyle/>
                    <a:p>
                      <a:r>
                        <a:rPr lang="en-US" sz="1400" b="1" i="1" dirty="0" smtClean="0">
                          <a:ea typeface="ＭＳ Ｐゴシック" pitchFamily="34" charset="-128"/>
                        </a:rPr>
                        <a:t>@</a:t>
                      </a:r>
                      <a:r>
                        <a:rPr lang="en-US" sz="1400" b="1" i="1" dirty="0" err="1" smtClean="0">
                          <a:ea typeface="ＭＳ Ｐゴシック" pitchFamily="34" charset="-128"/>
                        </a:rPr>
                        <a:t>dateval</a:t>
                      </a:r>
                      <a:r>
                        <a:rPr lang="en-US" sz="1400" b="1" i="1" dirty="0" smtClean="0">
                          <a:ea typeface="ＭＳ Ｐゴシック" pitchFamily="34" charset="-128"/>
                        </a:rPr>
                        <a:t> </a:t>
                      </a:r>
                      <a:endParaRPr lang="en-US" sz="1400" b="1" i="1" dirty="0"/>
                    </a:p>
                  </a:txBody>
                  <a:tcPr marL="91431" marR="91431" marT="45645" marB="4564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ea typeface="ＭＳ Ｐゴシック" pitchFamily="34" charset="-128"/>
                        </a:rPr>
                        <a:t>Returns the date associated with a text representation of a date</a:t>
                      </a:r>
                    </a:p>
                  </a:txBody>
                  <a:tcPr marL="91431" marR="91431" marT="45645" marB="45645"/>
                </a:tc>
              </a:tr>
              <a:tr h="381636">
                <a:tc>
                  <a:txBody>
                    <a:bodyPr/>
                    <a:lstStyle/>
                    <a:p>
                      <a:r>
                        <a:rPr lang="en-US" sz="1400" b="1" i="1" dirty="0" smtClean="0"/>
                        <a:t>@year</a:t>
                      </a:r>
                      <a:endParaRPr lang="en-US" sz="1400" b="1" i="1" dirty="0"/>
                    </a:p>
                  </a:txBody>
                  <a:tcPr marL="91411" marR="91411" marT="45688" marB="4568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/>
                        <a:t>Returns the year in which each observation begins</a:t>
                      </a:r>
                    </a:p>
                  </a:txBody>
                  <a:tcPr marL="91411" marR="91411" marT="45688" marB="45688"/>
                </a:tc>
              </a:tr>
              <a:tr h="381636">
                <a:tc>
                  <a:txBody>
                    <a:bodyPr/>
                    <a:lstStyle/>
                    <a:p>
                      <a:r>
                        <a:rPr lang="en-US" sz="1400" b="1" i="1" dirty="0" smtClean="0"/>
                        <a:t>@quarter</a:t>
                      </a:r>
                      <a:endParaRPr lang="en-US" sz="1400" b="1" i="1" dirty="0"/>
                    </a:p>
                  </a:txBody>
                  <a:tcPr marL="91411" marR="91411" marT="45688" marB="4568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/>
                        <a:t>Returns the quarter of the year in which each observation begins</a:t>
                      </a:r>
                    </a:p>
                  </a:txBody>
                  <a:tcPr marL="91411" marR="91411" marT="45688" marB="45688"/>
                </a:tc>
              </a:tr>
              <a:tr h="381636">
                <a:tc>
                  <a:txBody>
                    <a:bodyPr/>
                    <a:lstStyle/>
                    <a:p>
                      <a:r>
                        <a:rPr lang="en-US" sz="1400" b="1" i="1" dirty="0" smtClean="0"/>
                        <a:t>@month</a:t>
                      </a:r>
                      <a:endParaRPr lang="en-US" sz="1400" b="1" i="1" dirty="0"/>
                    </a:p>
                  </a:txBody>
                  <a:tcPr marL="91411" marR="91411" marT="45688" marB="4568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/>
                        <a:t>Returns the month of the year in which each observation begins</a:t>
                      </a:r>
                    </a:p>
                  </a:txBody>
                  <a:tcPr marL="91411" marR="91411" marT="45688" marB="45688"/>
                </a:tc>
              </a:tr>
              <a:tr h="381636">
                <a:tc>
                  <a:txBody>
                    <a:bodyPr/>
                    <a:lstStyle/>
                    <a:p>
                      <a:r>
                        <a:rPr lang="en-US" sz="1400" b="1" i="1" dirty="0" smtClean="0"/>
                        <a:t>@day	</a:t>
                      </a:r>
                      <a:endParaRPr lang="en-US" sz="1400" b="1" i="1" dirty="0"/>
                    </a:p>
                  </a:txBody>
                  <a:tcPr marL="91411" marR="91411" marT="45688" marB="4568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/>
                        <a:t>Returns the day of the month in which each observations begins</a:t>
                      </a:r>
                    </a:p>
                  </a:txBody>
                  <a:tcPr marL="91411" marR="91411" marT="45688" marB="45688"/>
                </a:tc>
              </a:tr>
              <a:tr h="381636">
                <a:tc>
                  <a:txBody>
                    <a:bodyPr/>
                    <a:lstStyle/>
                    <a:p>
                      <a:r>
                        <a:rPr lang="en-US" sz="1400" b="1" i="1" dirty="0" smtClean="0"/>
                        <a:t>@weekday</a:t>
                      </a:r>
                      <a:endParaRPr lang="en-US" sz="1400" b="1" i="1" dirty="0"/>
                    </a:p>
                  </a:txBody>
                  <a:tcPr marL="91411" marR="91411" marT="45688" marB="4568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/>
                        <a:t>Returns the day of the week</a:t>
                      </a:r>
                    </a:p>
                  </a:txBody>
                  <a:tcPr marL="91411" marR="91411" marT="45688" marB="45688"/>
                </a:tc>
              </a:tr>
            </a:tbl>
          </a:graphicData>
        </a:graphic>
      </p:graphicFrame>
      <p:sp>
        <p:nvSpPr>
          <p:cNvPr id="6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05200" y="2157413"/>
            <a:ext cx="2373313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231775" indent="0" eaLnBrk="1" hangingPunct="1">
              <a:spcBef>
                <a:spcPts val="600"/>
              </a:spcBef>
              <a:buFont typeface="Times" pitchFamily="18" charset="0"/>
              <a:buNone/>
              <a:tabLst>
                <a:tab pos="2797175" algn="l"/>
              </a:tabLst>
              <a:defRPr/>
            </a:pPr>
            <a:r>
              <a:rPr lang="en-US" sz="1800" dirty="0" smtClean="0">
                <a:ea typeface="ＭＳ Ｐゴシック" pitchFamily="34" charset="-128"/>
              </a:rPr>
              <a:t>Main Functions</a:t>
            </a:r>
            <a:endParaRPr lang="en-US" sz="1800" u="sng" dirty="0" smtClean="0">
              <a:ea typeface="ＭＳ Ｐゴシック" pitchFamily="34" charset="-128"/>
            </a:endParaRPr>
          </a:p>
          <a:p>
            <a:pPr marL="231775" indent="0" eaLnBrk="1" hangingPunct="1">
              <a:spcBef>
                <a:spcPts val="600"/>
              </a:spcBef>
              <a:buFont typeface="Times" pitchFamily="18" charset="0"/>
              <a:buNone/>
              <a:tabLst>
                <a:tab pos="2797175" algn="l"/>
              </a:tabLst>
              <a:defRPr/>
            </a:pPr>
            <a:r>
              <a:rPr lang="en-US" sz="1600" dirty="0" smtClean="0">
                <a:ea typeface="ＭＳ Ｐゴシック" pitchFamily="34" charset="-128"/>
              </a:rPr>
              <a:t>	</a:t>
            </a:r>
            <a:endParaRPr lang="en-US" sz="1600" u="sng" dirty="0" smtClean="0">
              <a:ea typeface="ＭＳ Ｐゴシック" pitchFamily="34" charset="-128"/>
            </a:endParaRP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Date Dummies: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1 </a:t>
            </a:r>
          </a:p>
        </p:txBody>
      </p:sp>
      <p:sp>
        <p:nvSpPr>
          <p:cNvPr id="14338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8712A26-C3CE-42E4-AB31-6B20344642AE}" type="slidenum">
              <a:rPr lang="en-US" sz="800"/>
              <a:pPr eaLnBrk="1" hangingPunct="1"/>
              <a:t>24</a:t>
            </a:fld>
            <a:endParaRPr lang="en-US" sz="800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3863" y="1150938"/>
            <a:ext cx="8491537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Suppose you want to create a dummy variable equal to 1 for all dates after 1995/03/15 and 0 otherwise. 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3088" y="1819275"/>
            <a:ext cx="7142162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Date Dummies: Example 1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 smtClean="0">
                <a:ea typeface="ＭＳ Ｐゴシック" pitchFamily="34" charset="-128"/>
              </a:rPr>
              <a:t>Dated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Now, type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dumdate1=@recode(@date&gt;@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dateval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("1995/3/15"),1,0) 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2867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3236913"/>
            <a:ext cx="385762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3088" y="4405313"/>
            <a:ext cx="5359400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Alternatively, without </a:t>
            </a:r>
            <a:r>
              <a:rPr lang="en-US" sz="1600" b="1" i="1" u="sng" dirty="0" smtClean="0">
                <a:ea typeface="ＭＳ Ｐゴシック" pitchFamily="34" charset="-128"/>
              </a:rPr>
              <a:t>@recode</a:t>
            </a:r>
            <a:r>
              <a:rPr lang="en-US" sz="1600" u="sng" dirty="0" smtClean="0">
                <a:ea typeface="ＭＳ Ｐゴシック" pitchFamily="34" charset="-128"/>
              </a:rPr>
              <a:t>: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dumdate1=@date&gt;@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dateval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("1995/3/15") 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grpSp>
        <p:nvGrpSpPr>
          <p:cNvPr id="28680" name="Group 1"/>
          <p:cNvGrpSpPr>
            <a:grpSpLocks/>
          </p:cNvGrpSpPr>
          <p:nvPr/>
        </p:nvGrpSpPr>
        <p:grpSpPr bwMode="auto">
          <a:xfrm>
            <a:off x="5999163" y="3108325"/>
            <a:ext cx="2057400" cy="3362325"/>
            <a:chOff x="4572000" y="2649538"/>
            <a:chExt cx="2057400" cy="3362325"/>
          </a:xfrm>
        </p:grpSpPr>
        <p:pic>
          <p:nvPicPr>
            <p:cNvPr id="28682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649538"/>
              <a:ext cx="2057400" cy="3362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683" name="Right Brace 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6196013" y="4459288"/>
              <a:ext cx="377825" cy="1255712"/>
            </a:xfrm>
            <a:prstGeom prst="rightBrace">
              <a:avLst>
                <a:gd name="adj1" fmla="val 8293"/>
                <a:gd name="adj2" fmla="val 50000"/>
              </a:avLst>
            </a:prstGeom>
            <a:solidFill>
              <a:srgbClr val="C00000">
                <a:alpha val="0"/>
              </a:srgbClr>
            </a:solidFill>
            <a:ln w="3810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</p:grpSp>
      <p:sp>
        <p:nvSpPr>
          <p:cNvPr id="28681" name="Rectangle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149975" y="2762250"/>
            <a:ext cx="17557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Dummy Variable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 u="sng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Date Dummies: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2 </a:t>
            </a:r>
          </a:p>
        </p:txBody>
      </p:sp>
      <p:sp>
        <p:nvSpPr>
          <p:cNvPr id="14338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1B147AA-6FCF-4ED5-9287-7DB490AA0570}" type="slidenum">
              <a:rPr lang="en-US" sz="800"/>
              <a:pPr eaLnBrk="1" hangingPunct="1"/>
              <a:t>25</a:t>
            </a:fld>
            <a:endParaRPr lang="en-US" sz="800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3863" y="1150938"/>
            <a:ext cx="8491537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Create a dummy variable equal to 1 for all dates before April 1979 and after February 1994.  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3088" y="1819275"/>
            <a:ext cx="7142162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Date Dummies: Example </a:t>
            </a:r>
            <a:r>
              <a:rPr lang="en-US" sz="1600" u="sng" dirty="0">
                <a:ea typeface="ＭＳ Ｐゴシック" pitchFamily="34" charset="-128"/>
              </a:rPr>
              <a:t>2</a:t>
            </a:r>
            <a:endParaRPr lang="en-US" sz="1600" u="sng" dirty="0" smtClean="0">
              <a:ea typeface="ＭＳ Ｐゴシック" pitchFamily="34" charset="-128"/>
            </a:endParaRP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 smtClean="0">
                <a:ea typeface="ＭＳ Ｐゴシック" pitchFamily="34" charset="-128"/>
              </a:rPr>
              <a:t>Dated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Type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dumdate2=@recode(@date&lt;@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dateval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("1979m4") or </a:t>
            </a: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   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 @date&gt;@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dateval</a:t>
            </a: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("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1994m2"),1,0)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 </a:t>
            </a:r>
            <a:r>
              <a:rPr lang="en-US" dirty="0" smtClean="0">
                <a:ea typeface="ＭＳ Ｐゴシック" pitchFamily="34" charset="-128"/>
              </a:rPr>
              <a:t>(please type the command in one line).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77888" y="4479925"/>
            <a:ext cx="723265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Alternatively, without </a:t>
            </a:r>
            <a:r>
              <a:rPr lang="en-US" sz="1600" b="1" i="1" u="sng" dirty="0" smtClean="0">
                <a:ea typeface="ＭＳ Ｐゴシック" pitchFamily="34" charset="-128"/>
              </a:rPr>
              <a:t>@recode</a:t>
            </a:r>
            <a:r>
              <a:rPr lang="en-US" sz="1600" u="sng" dirty="0" smtClean="0">
                <a:ea typeface="ＭＳ Ｐゴシック" pitchFamily="34" charset="-128"/>
              </a:rPr>
              <a:t>: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dumdate2=@date&lt;@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dateval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("1979m4") or 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@</a:t>
            </a: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date&gt;@</a:t>
            </a:r>
            <a:r>
              <a:rPr lang="en-US" dirty="0" err="1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dateval</a:t>
            </a: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("1994m2")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en-US" dirty="0" smtClean="0">
                <a:ea typeface="ＭＳ Ｐゴシック" pitchFamily="34" charset="-128"/>
              </a:rPr>
              <a:t>(please type the command in one line).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2970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3" y="3478213"/>
            <a:ext cx="53149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1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4043390-9BDF-4237-A0C8-A69BDEFFE3C2}" type="slidenum">
              <a:rPr lang="en-US" sz="800">
                <a:solidFill>
                  <a:schemeClr val="accent1"/>
                </a:solidFill>
              </a:rPr>
              <a:pPr/>
              <a:t>26</a:t>
            </a:fld>
            <a:endParaRPr lang="en-US" sz="800">
              <a:solidFill>
                <a:schemeClr val="accent1"/>
              </a:solidFill>
            </a:endParaRPr>
          </a:p>
        </p:txBody>
      </p:sp>
      <p:pic>
        <p:nvPicPr>
          <p:cNvPr id="3072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544763"/>
            <a:ext cx="353377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4" name="Rectangle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2588" y="-6350"/>
            <a:ext cx="7521575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2800" dirty="0">
                <a:solidFill>
                  <a:schemeClr val="hlink"/>
                </a:solidFill>
              </a:rPr>
              <a:t>Creating Date Dummies: </a:t>
            </a:r>
          </a:p>
          <a:p>
            <a:pPr eaLnBrk="1" hangingPunct="1"/>
            <a:r>
              <a:rPr lang="en-US" sz="2800" dirty="0">
                <a:solidFill>
                  <a:schemeClr val="hlink"/>
                </a:solidFill>
              </a:rPr>
              <a:t>Example 2 </a:t>
            </a:r>
            <a:r>
              <a:rPr lang="en-US" sz="1800" dirty="0">
                <a:solidFill>
                  <a:schemeClr val="hlink"/>
                </a:solidFill>
              </a:rPr>
              <a:t>(cont’d) </a:t>
            </a:r>
          </a:p>
        </p:txBody>
      </p:sp>
      <p:sp>
        <p:nvSpPr>
          <p:cNvPr id="30725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33800" y="2214563"/>
            <a:ext cx="1728788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Dummy Variable</a:t>
            </a:r>
          </a:p>
        </p:txBody>
      </p:sp>
      <p:sp>
        <p:nvSpPr>
          <p:cNvPr id="6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6113" y="1189038"/>
            <a:ext cx="795655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A graph of the new dummy variable is shown here. </a:t>
            </a:r>
          </a:p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As you can see, it assumes a value of 1 prior to April 1979 and post February 1994.   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Date Dummies: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4 </a:t>
            </a:r>
          </a:p>
        </p:txBody>
      </p:sp>
      <p:sp>
        <p:nvSpPr>
          <p:cNvPr id="14338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EB02710-5FC0-485D-987E-E624FFF539CF}" type="slidenum">
              <a:rPr lang="en-US" sz="800"/>
              <a:pPr eaLnBrk="1" hangingPunct="1"/>
              <a:t>27</a:t>
            </a:fld>
            <a:endParaRPr lang="en-US" sz="800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6043" y="1150144"/>
            <a:ext cx="8847957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>
              <a:buSzPct val="100000"/>
              <a:buFont typeface="Times" pitchFamily="17" charset="0"/>
              <a:buChar char="•"/>
              <a:defRPr/>
            </a:pPr>
            <a:r>
              <a:rPr lang="en-US" sz="1800" kern="0" dirty="0"/>
              <a:t>Dated dummies can also be created using </a:t>
            </a:r>
            <a:r>
              <a:rPr lang="en-US" sz="1800" b="1" i="1" kern="0" dirty="0"/>
              <a:t>@year</a:t>
            </a:r>
            <a:r>
              <a:rPr lang="en-US" sz="1800" kern="0" dirty="0"/>
              <a:t>, </a:t>
            </a:r>
            <a:r>
              <a:rPr lang="en-US" sz="1800" b="1" i="1" kern="0" dirty="0"/>
              <a:t>@month</a:t>
            </a:r>
            <a:r>
              <a:rPr lang="en-US" sz="1800" kern="0" dirty="0"/>
              <a:t>, </a:t>
            </a:r>
            <a:r>
              <a:rPr lang="en-US" sz="1800" b="1" i="1" kern="0" dirty="0"/>
              <a:t>@day </a:t>
            </a:r>
            <a:r>
              <a:rPr lang="en-US" sz="1800" kern="0" dirty="0"/>
              <a:t>date functions</a:t>
            </a:r>
            <a:r>
              <a:rPr lang="en-US" sz="1800" kern="0" dirty="0" smtClean="0"/>
              <a:t>.</a:t>
            </a:r>
          </a:p>
          <a:p>
            <a:pPr>
              <a:buSzPct val="100000"/>
              <a:buFont typeface="Times" pitchFamily="17" charset="0"/>
              <a:buChar char="•"/>
              <a:defRPr/>
            </a:pPr>
            <a:r>
              <a:rPr lang="en-US" sz="1800" kern="0" dirty="0" smtClean="0"/>
              <a:t>Create a dummy equal to 1 if the month is January or the day of the week is Friday.</a:t>
            </a:r>
            <a:endParaRPr lang="en-US" sz="1800" kern="0" dirty="0"/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9438" y="1928813"/>
            <a:ext cx="714057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Date Dummies: Example </a:t>
            </a:r>
            <a:r>
              <a:rPr lang="en-US" sz="1600" u="sng" dirty="0">
                <a:ea typeface="ＭＳ Ｐゴシック" pitchFamily="34" charset="-128"/>
              </a:rPr>
              <a:t>4</a:t>
            </a:r>
            <a:endParaRPr lang="en-US" sz="1600" u="sng" dirty="0" smtClean="0">
              <a:ea typeface="ＭＳ Ｐゴシック" pitchFamily="34" charset="-128"/>
            </a:endParaRP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 smtClean="0">
                <a:ea typeface="ＭＳ Ｐゴシック" pitchFamily="34" charset="-128"/>
              </a:rPr>
              <a:t>Dated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Now, type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dumdate4=@recode(@month=1 or @weekday=5,1,0) 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4063" y="4341813"/>
            <a:ext cx="5359400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Alternatively, without </a:t>
            </a:r>
            <a:r>
              <a:rPr lang="en-US" sz="1600" b="1" i="1" u="sng" dirty="0" smtClean="0">
                <a:ea typeface="ＭＳ Ｐゴシック" pitchFamily="34" charset="-128"/>
              </a:rPr>
              <a:t>@recode</a:t>
            </a:r>
            <a:r>
              <a:rPr lang="en-US" sz="1600" u="sng" dirty="0" smtClean="0">
                <a:ea typeface="ＭＳ Ｐゴシック" pitchFamily="34" charset="-128"/>
              </a:rPr>
              <a:t>: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dumdate4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=@</a:t>
            </a: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month=1 or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@weekday=5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33799" name="Rectangle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149975" y="2851150"/>
            <a:ext cx="17557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Dummy Variable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 u="sng">
              <a:solidFill>
                <a:schemeClr val="hlink"/>
              </a:solidFill>
            </a:endParaRPr>
          </a:p>
        </p:txBody>
      </p:sp>
      <p:pic>
        <p:nvPicPr>
          <p:cNvPr id="3380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88" y="3314700"/>
            <a:ext cx="34099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801" name="Group 1"/>
          <p:cNvGrpSpPr>
            <a:grpSpLocks/>
          </p:cNvGrpSpPr>
          <p:nvPr/>
        </p:nvGrpSpPr>
        <p:grpSpPr bwMode="auto">
          <a:xfrm>
            <a:off x="6113463" y="3217863"/>
            <a:ext cx="1858962" cy="2922587"/>
            <a:chOff x="5678488" y="3254375"/>
            <a:chExt cx="2047875" cy="3362325"/>
          </a:xfrm>
        </p:grpSpPr>
        <p:pic>
          <p:nvPicPr>
            <p:cNvPr id="33802" name="Picture 4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488" y="3254375"/>
              <a:ext cx="2047875" cy="3362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803" name="Right Brace 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7348538" y="4130675"/>
              <a:ext cx="377825" cy="628650"/>
            </a:xfrm>
            <a:prstGeom prst="rightBrace">
              <a:avLst>
                <a:gd name="adj1" fmla="val 8304"/>
                <a:gd name="adj2" fmla="val 50000"/>
              </a:avLst>
            </a:prstGeom>
            <a:solidFill>
              <a:srgbClr val="C00000">
                <a:alpha val="0"/>
              </a:srgbClr>
            </a:solidFill>
            <a:ln w="3810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33804" name="Oval 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727700" y="5410200"/>
              <a:ext cx="1608138" cy="209550"/>
            </a:xfrm>
            <a:prstGeom prst="ellipse">
              <a:avLst/>
            </a:prstGeom>
            <a:solidFill>
              <a:srgbClr val="C00000">
                <a:alpha val="0"/>
              </a:srgbClr>
            </a:solidFill>
            <a:ln w="2540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33805" name="Oval 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727700" y="6202363"/>
              <a:ext cx="1725613" cy="187325"/>
            </a:xfrm>
            <a:prstGeom prst="ellipse">
              <a:avLst/>
            </a:prstGeom>
            <a:solidFill>
              <a:srgbClr val="C00000">
                <a:alpha val="0"/>
              </a:srgbClr>
            </a:solidFill>
            <a:ln w="2540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Date Dummies: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5</a:t>
            </a:r>
          </a:p>
        </p:txBody>
      </p:sp>
      <p:sp>
        <p:nvSpPr>
          <p:cNvPr id="14338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8E4B606-3832-4D50-913E-652F2B4B5E81}" type="slidenum">
              <a:rPr lang="en-US" sz="800"/>
              <a:pPr eaLnBrk="1" hangingPunct="1"/>
              <a:t>28</a:t>
            </a:fld>
            <a:endParaRPr lang="en-US" sz="800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3863" y="1150938"/>
            <a:ext cx="8720137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>
              <a:buSzPct val="100000"/>
              <a:buFont typeface="Arial" pitchFamily="34" charset="0"/>
              <a:buChar char="•"/>
              <a:defRPr/>
            </a:pPr>
            <a:r>
              <a:rPr lang="en-US" sz="1800" kern="0" dirty="0" smtClean="0"/>
              <a:t>Create a dummy equal to 1 for all years after 1994 if the month is January or the day of the week is Friday.</a:t>
            </a:r>
            <a:endParaRPr lang="en-US" sz="1800" kern="0" dirty="0"/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9438" y="1928813"/>
            <a:ext cx="8118475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Date Dummies: Example 5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 smtClean="0">
                <a:ea typeface="ＭＳ Ｐゴシック" pitchFamily="34" charset="-128"/>
              </a:rPr>
              <a:t>Dated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Now, type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dumdate5=@recode(@year&gt;1994 and (@month=1 or @weekday=5),1,0) 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6275" y="4313238"/>
            <a:ext cx="7053263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Alternatively, without </a:t>
            </a:r>
            <a:r>
              <a:rPr lang="en-US" sz="1600" b="1" i="1" u="sng" dirty="0" smtClean="0">
                <a:ea typeface="ＭＳ Ｐゴシック" pitchFamily="34" charset="-128"/>
              </a:rPr>
              <a:t>@recode</a:t>
            </a:r>
            <a:r>
              <a:rPr lang="en-US" sz="1600" u="sng" dirty="0" smtClean="0">
                <a:ea typeface="ＭＳ Ｐゴシック" pitchFamily="34" charset="-128"/>
              </a:rPr>
              <a:t>: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dumdate5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=@year&gt;1994 and (@month=1 </a:t>
            </a: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or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@weekday=5)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3482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50" y="3319463"/>
            <a:ext cx="436245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Date Dummies: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6</a:t>
            </a:r>
          </a:p>
        </p:txBody>
      </p:sp>
      <p:sp>
        <p:nvSpPr>
          <p:cNvPr id="14338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E694886-3C26-440F-A054-B768F5459CFB}" type="slidenum">
              <a:rPr lang="en-US" sz="800"/>
              <a:pPr eaLnBrk="1" hangingPunct="1"/>
              <a:t>29</a:t>
            </a:fld>
            <a:endParaRPr lang="en-US" sz="800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3863" y="1150938"/>
            <a:ext cx="8720137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>
              <a:buSzPct val="100000"/>
              <a:buFont typeface="Times" pitchFamily="17" charset="0"/>
              <a:buChar char="•"/>
              <a:defRPr/>
            </a:pPr>
            <a:r>
              <a:rPr lang="en-US" sz="1800" kern="0" dirty="0" smtClean="0"/>
              <a:t>Create a dummy variable equal to 1 for all months when there is a presidential election. </a:t>
            </a:r>
            <a:endParaRPr lang="en-US" sz="1800" kern="0" dirty="0"/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9438" y="1847850"/>
            <a:ext cx="71405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Date Dummies: Example 6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 smtClean="0">
                <a:ea typeface="ＭＳ Ｐゴシック" pitchFamily="34" charset="-128"/>
              </a:rPr>
              <a:t>Dated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Now, type in the command window: 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smpl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@all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series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dumpres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=0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smpl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if @mod(@year,4)=0 and @month=11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series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dumpres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=1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smpl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@all 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 </a:t>
            </a:r>
            <a:r>
              <a:rPr lang="en-US" dirty="0" smtClean="0">
                <a:ea typeface="ＭＳ Ｐゴシック" pitchFamily="34" charset="-128"/>
              </a:rPr>
              <a:t>after each command line.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35846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999163" y="2459038"/>
            <a:ext cx="1754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Dummy Variable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 u="sng">
              <a:solidFill>
                <a:schemeClr val="hlink"/>
              </a:solidFill>
            </a:endParaRPr>
          </a:p>
        </p:txBody>
      </p:sp>
      <p:pic>
        <p:nvPicPr>
          <p:cNvPr id="3584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8" y="4192588"/>
            <a:ext cx="28289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788" y="2819400"/>
            <a:ext cx="3419475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Data Series Objects: Series and Groups 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587375" y="1276350"/>
            <a:ext cx="7967663" cy="4702175"/>
          </a:xfrm>
        </p:spPr>
        <p:txBody>
          <a:bodyPr/>
          <a:lstStyle/>
          <a:p>
            <a:pPr eaLnBrk="1" hangingPunct="1">
              <a:buSzPct val="100000"/>
              <a:buFont typeface="Times" pitchFamily="17" charset="0"/>
              <a:buChar char="•"/>
              <a:defRPr/>
            </a:pPr>
            <a:r>
              <a:rPr lang="en-US" sz="1800" kern="1200" dirty="0">
                <a:ea typeface="ＭＳ Ｐゴシック" pitchFamily="34" charset="-128"/>
              </a:rPr>
              <a:t>It is fairly easy to create dummy variables in EViews by using </a:t>
            </a:r>
            <a:r>
              <a:rPr lang="en-US" sz="1800" b="1" kern="1200" dirty="0" smtClean="0">
                <a:ea typeface="ＭＳ Ｐゴシック" pitchFamily="34" charset="-128"/>
              </a:rPr>
              <a:t>sample commands</a:t>
            </a:r>
            <a:r>
              <a:rPr lang="en-US" sz="1800" kern="1200" dirty="0">
                <a:ea typeface="ＭＳ Ｐゴシック" pitchFamily="34" charset="-128"/>
              </a:rPr>
              <a:t> </a:t>
            </a:r>
            <a:r>
              <a:rPr lang="en-US" sz="1800" kern="1200" dirty="0" smtClean="0">
                <a:ea typeface="ＭＳ Ｐゴシック" pitchFamily="34" charset="-128"/>
              </a:rPr>
              <a:t>or a number of EViews </a:t>
            </a:r>
            <a:r>
              <a:rPr lang="en-US" sz="1800" b="1" kern="1200" dirty="0" smtClean="0">
                <a:ea typeface="ＭＳ Ｐゴシック" pitchFamily="34" charset="-128"/>
              </a:rPr>
              <a:t>functions</a:t>
            </a:r>
            <a:r>
              <a:rPr lang="en-US" sz="1800" kern="1200" dirty="0" smtClean="0">
                <a:ea typeface="ＭＳ Ｐゴシック" pitchFamily="34" charset="-128"/>
              </a:rPr>
              <a:t>:</a:t>
            </a:r>
          </a:p>
          <a:p>
            <a:pPr lvl="1" eaLnBrk="1" hangingPunct="1">
              <a:buSzPct val="100000"/>
              <a:buFont typeface="Wingdings" pitchFamily="2" charset="2"/>
              <a:buChar char="ü"/>
              <a:defRPr/>
            </a:pPr>
            <a:r>
              <a:rPr lang="en-US" sz="1600" b="1" i="1" dirty="0" err="1" smtClean="0"/>
              <a:t>smpl</a:t>
            </a:r>
            <a:endParaRPr lang="en-US" sz="1600" b="1" i="1" dirty="0"/>
          </a:p>
          <a:p>
            <a:pPr lvl="1" eaLnBrk="1" hangingPunct="1">
              <a:buSzPct val="100000"/>
              <a:buFont typeface="Wingdings" pitchFamily="2" charset="2"/>
              <a:buChar char="ü"/>
              <a:defRPr/>
            </a:pPr>
            <a:r>
              <a:rPr lang="en-US" sz="1600" b="1" i="1" dirty="0" smtClean="0"/>
              <a:t>@recode</a:t>
            </a:r>
            <a:endParaRPr lang="en-US" sz="1600" b="1" i="1" dirty="0"/>
          </a:p>
          <a:p>
            <a:pPr lvl="1" eaLnBrk="1" hangingPunct="1">
              <a:buSzPct val="100000"/>
              <a:buFont typeface="Wingdings" pitchFamily="2" charset="2"/>
              <a:buChar char="ü"/>
              <a:defRPr/>
            </a:pPr>
            <a:r>
              <a:rPr lang="en-US" sz="1600" b="1" i="1" dirty="0" smtClean="0"/>
              <a:t>@date</a:t>
            </a:r>
          </a:p>
          <a:p>
            <a:pPr lvl="1" eaLnBrk="1" hangingPunct="1">
              <a:buSzPct val="100000"/>
              <a:buFont typeface="Wingdings" pitchFamily="2" charset="2"/>
              <a:buChar char="ü"/>
              <a:defRPr/>
            </a:pPr>
            <a:r>
              <a:rPr lang="en-US" sz="1600" b="1" i="1" dirty="0" smtClean="0"/>
              <a:t>@expand</a:t>
            </a:r>
          </a:p>
          <a:p>
            <a:pPr eaLnBrk="1" hangingPunct="1">
              <a:lnSpc>
                <a:spcPct val="150000"/>
              </a:lnSpc>
              <a:buSzPct val="100000"/>
              <a:buFont typeface="Arial" pitchFamily="34" charset="0"/>
              <a:buChar char="•"/>
              <a:defRPr/>
            </a:pPr>
            <a:r>
              <a:rPr lang="en-US" sz="1800" kern="1200" dirty="0">
                <a:ea typeface="ＭＳ Ｐゴシック" pitchFamily="34" charset="-128"/>
              </a:rPr>
              <a:t>This tutorial demonstrates how to create</a:t>
            </a:r>
            <a:r>
              <a:rPr lang="en-US" sz="1800" kern="1200" dirty="0" smtClean="0">
                <a:ea typeface="ＭＳ Ｐゴシック" pitchFamily="34" charset="-128"/>
              </a:rPr>
              <a:t>:</a:t>
            </a:r>
          </a:p>
          <a:p>
            <a:pPr lvl="1" eaLnBrk="1" hangingPunct="1">
              <a:buSzPct val="100000"/>
              <a:buFont typeface="Wingdings" pitchFamily="2" charset="2"/>
              <a:buChar char="ü"/>
              <a:defRPr/>
            </a:pPr>
            <a:r>
              <a:rPr lang="en-US" sz="1600" dirty="0" smtClean="0"/>
              <a:t> Dummy </a:t>
            </a:r>
            <a:r>
              <a:rPr lang="en-US" sz="1600" dirty="0"/>
              <a:t>Variables </a:t>
            </a:r>
            <a:r>
              <a:rPr lang="en-US" sz="1600" dirty="0" smtClean="0"/>
              <a:t>using samples</a:t>
            </a:r>
          </a:p>
          <a:p>
            <a:pPr lvl="1" eaLnBrk="1" hangingPunct="1">
              <a:buSzPct val="100000"/>
              <a:buFont typeface="Wingdings" pitchFamily="2" charset="2"/>
              <a:buChar char="ü"/>
              <a:defRPr/>
            </a:pPr>
            <a:r>
              <a:rPr lang="en-US" sz="1600" dirty="0" smtClean="0"/>
              <a:t> Dummy Variables using the </a:t>
            </a:r>
            <a:r>
              <a:rPr lang="en-US" sz="1600" b="1" i="1" dirty="0" smtClean="0"/>
              <a:t>@recode</a:t>
            </a:r>
            <a:r>
              <a:rPr lang="en-US" sz="1600" dirty="0"/>
              <a:t> </a:t>
            </a:r>
            <a:r>
              <a:rPr lang="en-US" sz="1600" dirty="0" smtClean="0"/>
              <a:t>function</a:t>
            </a:r>
          </a:p>
          <a:p>
            <a:pPr lvl="1" eaLnBrk="1" hangingPunct="1">
              <a:buSzPct val="100000"/>
              <a:buFont typeface="Wingdings" pitchFamily="2" charset="2"/>
              <a:buChar char="ü"/>
              <a:defRPr/>
            </a:pPr>
            <a:r>
              <a:rPr lang="en-US" sz="1600" dirty="0" smtClean="0"/>
              <a:t> </a:t>
            </a:r>
            <a:r>
              <a:rPr lang="en-US" sz="1600" dirty="0"/>
              <a:t>Date Dummy Variables </a:t>
            </a:r>
            <a:r>
              <a:rPr lang="en-US" sz="1600" dirty="0" smtClean="0"/>
              <a:t>using the </a:t>
            </a:r>
            <a:r>
              <a:rPr lang="en-US" sz="1600" b="1" i="1" dirty="0"/>
              <a:t>@</a:t>
            </a:r>
            <a:r>
              <a:rPr lang="en-US" sz="1600" b="1" i="1" dirty="0" smtClean="0"/>
              <a:t>date</a:t>
            </a:r>
            <a:r>
              <a:rPr lang="en-US" sz="1600" dirty="0"/>
              <a:t> </a:t>
            </a:r>
            <a:r>
              <a:rPr lang="en-US" sz="1600" dirty="0" smtClean="0"/>
              <a:t>function</a:t>
            </a:r>
          </a:p>
          <a:p>
            <a:pPr lvl="1" eaLnBrk="1" hangingPunct="1">
              <a:buSzPct val="100000"/>
              <a:buFont typeface="Wingdings" pitchFamily="2" charset="2"/>
              <a:buChar char="ü"/>
              <a:defRPr/>
            </a:pPr>
            <a:r>
              <a:rPr lang="en-US" sz="1600" dirty="0" smtClean="0"/>
              <a:t> </a:t>
            </a:r>
            <a:r>
              <a:rPr lang="en-US" sz="1600" dirty="0"/>
              <a:t>Categorical Dummy Variables </a:t>
            </a:r>
            <a:r>
              <a:rPr lang="en-US" sz="1600" dirty="0" smtClean="0"/>
              <a:t>using the </a:t>
            </a:r>
            <a:r>
              <a:rPr lang="en-US" sz="1600" b="1" i="1" dirty="0"/>
              <a:t>@</a:t>
            </a:r>
            <a:r>
              <a:rPr lang="en-US" sz="1600" b="1" i="1" dirty="0" smtClean="0"/>
              <a:t>expand</a:t>
            </a:r>
            <a:r>
              <a:rPr lang="en-US" sz="1600" dirty="0"/>
              <a:t> </a:t>
            </a:r>
            <a:r>
              <a:rPr lang="en-US" sz="1600" dirty="0" smtClean="0"/>
              <a:t>function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endParaRPr lang="en-US" sz="2000" dirty="0"/>
          </a:p>
          <a:p>
            <a:pPr marL="0" indent="0" eaLnBrk="1" hangingPunct="1">
              <a:buFontTx/>
              <a:buNone/>
              <a:defRPr/>
            </a:pPr>
            <a:endParaRPr lang="en-US" dirty="0" smtClean="0"/>
          </a:p>
          <a:p>
            <a:pPr marL="0" indent="0" eaLnBrk="1" hangingPunct="1">
              <a:buFontTx/>
              <a:buNone/>
              <a:defRPr/>
            </a:pPr>
            <a:endParaRPr lang="en-US" dirty="0" smtClean="0"/>
          </a:p>
          <a:p>
            <a:pPr eaLnBrk="1" hangingPunct="1">
              <a:buFont typeface="Times" pitchFamily="17" charset="0"/>
              <a:buChar char="•"/>
              <a:defRPr/>
            </a:pPr>
            <a:endParaRPr lang="en-US" dirty="0" smtClean="0"/>
          </a:p>
        </p:txBody>
      </p:sp>
      <p:sp>
        <p:nvSpPr>
          <p:cNvPr id="5122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5481DA0-BB6A-45EE-A612-2AAC95E6943E}" type="slidenum">
              <a:rPr lang="en-US" sz="800"/>
              <a:pPr eaLnBrk="1" hangingPunct="1"/>
              <a:t>3</a:t>
            </a:fld>
            <a:endParaRPr lang="en-US" sz="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388938" y="2824163"/>
            <a:ext cx="7643812" cy="1606550"/>
          </a:xfrm>
        </p:spPr>
        <p:txBody>
          <a:bodyPr/>
          <a:lstStyle/>
          <a:p>
            <a:pPr algn="ctr" eaLnBrk="1" hangingPunct="1">
              <a:buFont typeface="Times" pitchFamily="18" charset="0"/>
              <a:buNone/>
            </a:pPr>
            <a:r>
              <a:rPr lang="en-US" sz="3200" b="1" smtClean="0">
                <a:ea typeface="ＭＳ Ｐゴシック" panose="020B0600070205080204" pitchFamily="34" charset="-128"/>
              </a:rPr>
              <a:t>Dummy Variables in Non-Dated Workfiles</a:t>
            </a:r>
            <a:endParaRPr lang="en-US" sz="32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Dummies in Non-dated Workfiles 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577850" y="1282700"/>
            <a:ext cx="8388350" cy="2498725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You can follow the methodology used in “Dated Dummies” to create dummies in non-dated </a:t>
            </a:r>
            <a:r>
              <a:rPr lang="en-US" sz="1800" kern="1200" dirty="0" err="1" smtClean="0">
                <a:ea typeface="ＭＳ Ｐゴシック" pitchFamily="34" charset="-128"/>
              </a:rPr>
              <a:t>workfiles</a:t>
            </a:r>
            <a:r>
              <a:rPr lang="en-US" sz="1800" kern="1200" dirty="0">
                <a:ea typeface="ＭＳ Ｐゴシック" pitchFamily="34" charset="-128"/>
              </a:rPr>
              <a:t>.</a:t>
            </a:r>
            <a:endParaRPr lang="en-US" sz="1800" kern="1200" dirty="0" smtClean="0">
              <a:ea typeface="ＭＳ Ｐゴシック" pitchFamily="34" charset="-128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Simply use </a:t>
            </a:r>
            <a:r>
              <a:rPr lang="en-US" sz="1800" b="1" i="1" kern="1200" dirty="0" smtClean="0">
                <a:ea typeface="ＭＳ Ｐゴシック" pitchFamily="34" charset="-128"/>
              </a:rPr>
              <a:t>@</a:t>
            </a:r>
            <a:r>
              <a:rPr lang="en-US" sz="1800" b="1" i="1" kern="1200" dirty="0" err="1" smtClean="0">
                <a:ea typeface="ＭＳ Ｐゴシック" pitchFamily="34" charset="-128"/>
              </a:rPr>
              <a:t>obsnum</a:t>
            </a:r>
            <a:r>
              <a:rPr lang="en-US" sz="1800" b="1" i="1" kern="1200" dirty="0" smtClean="0">
                <a:ea typeface="ＭＳ Ｐゴシック" pitchFamily="34" charset="-128"/>
              </a:rPr>
              <a:t> </a:t>
            </a:r>
            <a:r>
              <a:rPr lang="en-US" sz="1800" kern="1200" dirty="0" smtClean="0">
                <a:ea typeface="ＭＳ Ｐゴシック" pitchFamily="34" charset="-128"/>
              </a:rPr>
              <a:t>(instead of </a:t>
            </a:r>
            <a:r>
              <a:rPr lang="en-US" sz="1800" b="1" i="1" kern="1200" dirty="0" smtClean="0">
                <a:ea typeface="ＭＳ Ｐゴシック" pitchFamily="34" charset="-128"/>
              </a:rPr>
              <a:t>@date</a:t>
            </a:r>
            <a:r>
              <a:rPr lang="en-US" sz="1800" kern="1200" dirty="0" smtClean="0">
                <a:ea typeface="ＭＳ Ｐゴシック" pitchFamily="34" charset="-128"/>
              </a:rPr>
              <a:t>) to create the dummy variables.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kern="1200" dirty="0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kern="1200" dirty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  </a:t>
            </a:r>
            <a:endParaRPr lang="en-US" sz="1800" u="sng" kern="1200" dirty="0">
              <a:ea typeface="ＭＳ Ｐゴシック" pitchFamily="34" charset="-128"/>
            </a:endParaRPr>
          </a:p>
        </p:txBody>
      </p:sp>
      <p:sp>
        <p:nvSpPr>
          <p:cNvPr id="37890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9CCDB68-4A70-4228-8373-2BC52897DC00}" type="slidenum">
              <a:rPr lang="en-US" sz="800"/>
              <a:pPr eaLnBrk="1" hangingPunct="1"/>
              <a:t>31</a:t>
            </a:fld>
            <a:endParaRPr lang="en-US" sz="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Dummies in Non-Dated Workfiles: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1</a:t>
            </a:r>
          </a:p>
        </p:txBody>
      </p:sp>
      <p:sp>
        <p:nvSpPr>
          <p:cNvPr id="14338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7EECA8C-B0A5-462F-A5B9-2716B5DDE02F}" type="slidenum">
              <a:rPr lang="en-US" sz="800"/>
              <a:pPr eaLnBrk="1" hangingPunct="1"/>
              <a:t>32</a:t>
            </a:fld>
            <a:endParaRPr lang="en-US" sz="800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3863" y="1150938"/>
            <a:ext cx="8720137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>
              <a:buSzPct val="100000"/>
              <a:buFont typeface="Times" pitchFamily="17" charset="0"/>
              <a:buChar char="•"/>
              <a:defRPr/>
            </a:pPr>
            <a:r>
              <a:rPr lang="en-US" sz="1800" kern="0" dirty="0" smtClean="0"/>
              <a:t>In the </a:t>
            </a:r>
            <a:r>
              <a:rPr lang="en-US" sz="1800" b="1" i="1" kern="0" dirty="0" smtClean="0"/>
              <a:t>Cross-Section</a:t>
            </a:r>
            <a:r>
              <a:rPr lang="en-US" sz="1800" kern="0" dirty="0" smtClean="0"/>
              <a:t> page, create a dummy variable equal to 1 after the 5</a:t>
            </a:r>
            <a:r>
              <a:rPr lang="en-US" sz="1800" kern="0" baseline="30000" dirty="0" smtClean="0"/>
              <a:t>th</a:t>
            </a:r>
            <a:r>
              <a:rPr lang="en-US" sz="1800" kern="0" dirty="0" smtClean="0"/>
              <a:t> observation, and 0 otherwise. </a:t>
            </a:r>
            <a:endParaRPr lang="en-US" sz="1800" kern="0" dirty="0"/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9438" y="1847850"/>
            <a:ext cx="71405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in non-Dated </a:t>
            </a:r>
            <a:r>
              <a:rPr lang="en-US" sz="1600" u="sng" dirty="0" err="1" smtClean="0">
                <a:ea typeface="ＭＳ Ｐゴシック" pitchFamily="34" charset="-128"/>
              </a:rPr>
              <a:t>Workfiles</a:t>
            </a:r>
            <a:r>
              <a:rPr lang="en-US" sz="1600" u="sng" dirty="0" smtClean="0">
                <a:ea typeface="ＭＳ Ｐゴシック" pitchFamily="34" charset="-128"/>
              </a:rPr>
              <a:t>: Example </a:t>
            </a:r>
            <a:r>
              <a:rPr lang="en-US" sz="1600" u="sng" dirty="0">
                <a:ea typeface="ＭＳ Ｐゴシック" pitchFamily="34" charset="-128"/>
              </a:rPr>
              <a:t>1</a:t>
            </a:r>
            <a:endParaRPr lang="en-US" sz="1600" u="sng" dirty="0" smtClean="0">
              <a:ea typeface="ＭＳ Ｐゴシック" pitchFamily="34" charset="-128"/>
            </a:endParaRPr>
          </a:p>
          <a:p>
            <a:pPr marL="573087" lvl="2" indent="-2286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>
                <a:ea typeface="ＭＳ Ｐゴシック" pitchFamily="34" charset="-128"/>
              </a:rPr>
              <a:t>C</a:t>
            </a:r>
            <a:r>
              <a:rPr lang="en-US" b="1" i="1" dirty="0" smtClean="0">
                <a:ea typeface="ＭＳ Ｐゴシック" pitchFamily="34" charset="-128"/>
              </a:rPr>
              <a:t>ross-Section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Now, type in the command window: </a:t>
            </a:r>
          </a:p>
          <a:p>
            <a:pPr marL="344487" lvl="2" indent="0" eaLnBrk="1" hangingPunct="1">
              <a:spcBef>
                <a:spcPts val="600"/>
              </a:spcBef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 series dum1=@recode(@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obsnum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&gt;5,1,0)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38918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54663" y="2501900"/>
            <a:ext cx="175418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Dummy Variable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 u="sng">
              <a:solidFill>
                <a:schemeClr val="hlink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88988" y="4349750"/>
            <a:ext cx="3630612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Alternatively, without </a:t>
            </a:r>
            <a:r>
              <a:rPr lang="en-US" sz="1600" b="1" i="1" u="sng" dirty="0" smtClean="0">
                <a:ea typeface="ＭＳ Ｐゴシック" pitchFamily="34" charset="-128"/>
              </a:rPr>
              <a:t>@recode</a:t>
            </a:r>
            <a:r>
              <a:rPr lang="en-US" sz="1600" u="sng" dirty="0" smtClean="0">
                <a:ea typeface="ＭＳ Ｐゴシック" pitchFamily="34" charset="-128"/>
              </a:rPr>
              <a:t>: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dum1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=@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obsnum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&gt;5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3892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63" y="3173413"/>
            <a:ext cx="24288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21" name="Group 1"/>
          <p:cNvGrpSpPr>
            <a:grpSpLocks/>
          </p:cNvGrpSpPr>
          <p:nvPr/>
        </p:nvGrpSpPr>
        <p:grpSpPr bwMode="auto">
          <a:xfrm>
            <a:off x="5554663" y="2867025"/>
            <a:ext cx="2047875" cy="3305175"/>
            <a:chOff x="5438775" y="2576513"/>
            <a:chExt cx="2047875" cy="3305175"/>
          </a:xfrm>
        </p:grpSpPr>
        <p:pic>
          <p:nvPicPr>
            <p:cNvPr id="38922" name="Picture 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8775" y="2576513"/>
              <a:ext cx="2047875" cy="3305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923" name="Right Brace 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6891338" y="4684713"/>
              <a:ext cx="377825" cy="914400"/>
            </a:xfrm>
            <a:prstGeom prst="rightBrace">
              <a:avLst>
                <a:gd name="adj1" fmla="val 8291"/>
                <a:gd name="adj2" fmla="val 50000"/>
              </a:avLst>
            </a:prstGeom>
            <a:solidFill>
              <a:srgbClr val="C00000">
                <a:alpha val="0"/>
              </a:srgbClr>
            </a:solidFill>
            <a:ln w="3810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Dummies in Non-Dated Workfiles: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2</a:t>
            </a:r>
          </a:p>
        </p:txBody>
      </p:sp>
      <p:sp>
        <p:nvSpPr>
          <p:cNvPr id="14338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6A8520B-190B-426A-BA49-0B2E8245ADD1}" type="slidenum">
              <a:rPr lang="en-US" sz="800"/>
              <a:pPr eaLnBrk="1" hangingPunct="1"/>
              <a:t>33</a:t>
            </a:fld>
            <a:endParaRPr lang="en-US" sz="800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3863" y="1150938"/>
            <a:ext cx="8720137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>
              <a:buSzPct val="100000"/>
              <a:buFont typeface="Times" pitchFamily="17" charset="0"/>
              <a:buChar char="•"/>
              <a:defRPr/>
            </a:pPr>
            <a:r>
              <a:rPr lang="en-US" sz="1800" kern="0" dirty="0" smtClean="0"/>
              <a:t>In the </a:t>
            </a:r>
            <a:r>
              <a:rPr lang="en-US" sz="1800" b="1" i="1" kern="0" dirty="0" smtClean="0"/>
              <a:t>Cross-Section</a:t>
            </a:r>
            <a:r>
              <a:rPr lang="en-US" sz="1800" kern="0" dirty="0" smtClean="0"/>
              <a:t> page, create a dummy variable equal to 1 for all the observations between the 7</a:t>
            </a:r>
            <a:r>
              <a:rPr lang="en-US" sz="1800" kern="0" baseline="30000" dirty="0" smtClean="0"/>
              <a:t>th</a:t>
            </a:r>
            <a:r>
              <a:rPr lang="en-US" sz="1800" kern="0" dirty="0" smtClean="0"/>
              <a:t> and 12</a:t>
            </a:r>
            <a:r>
              <a:rPr lang="en-US" sz="1800" kern="0" baseline="30000" dirty="0" smtClean="0"/>
              <a:t>th</a:t>
            </a:r>
            <a:r>
              <a:rPr lang="en-US" sz="1800" kern="0" dirty="0" smtClean="0"/>
              <a:t> observation</a:t>
            </a:r>
            <a:endParaRPr lang="en-US" sz="1800" kern="0" dirty="0"/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9438" y="1847850"/>
            <a:ext cx="71405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in non-Dated </a:t>
            </a:r>
            <a:r>
              <a:rPr lang="en-US" sz="1600" u="sng" dirty="0" err="1" smtClean="0">
                <a:ea typeface="ＭＳ Ｐゴシック" pitchFamily="34" charset="-128"/>
              </a:rPr>
              <a:t>Workfiles</a:t>
            </a:r>
            <a:r>
              <a:rPr lang="en-US" sz="1600" u="sng" dirty="0" smtClean="0">
                <a:ea typeface="ＭＳ Ｐゴシック" pitchFamily="34" charset="-128"/>
              </a:rPr>
              <a:t>: Example 2</a:t>
            </a:r>
          </a:p>
          <a:p>
            <a:pPr marL="573087" lvl="2" indent="-2286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>
                <a:ea typeface="ＭＳ Ｐゴシック" pitchFamily="34" charset="-128"/>
              </a:rPr>
              <a:t>C</a:t>
            </a:r>
            <a:r>
              <a:rPr lang="en-US" b="1" i="1" dirty="0" smtClean="0">
                <a:ea typeface="ＭＳ Ｐゴシック" pitchFamily="34" charset="-128"/>
              </a:rPr>
              <a:t>ross-Section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Now, type in the command window: </a:t>
            </a:r>
          </a:p>
          <a:p>
            <a:pPr marL="344487" lvl="2" indent="0" eaLnBrk="1" hangingPunct="1">
              <a:spcBef>
                <a:spcPts val="600"/>
              </a:spcBef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 series dum2=@recode((@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obsnum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&gt;=7 and 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obsnum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&lt;=12),1,0)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39942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29338" y="2782888"/>
            <a:ext cx="175418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Dummy Variable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 u="sng">
              <a:solidFill>
                <a:schemeClr val="hlink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41388" y="4344988"/>
            <a:ext cx="4937125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Alternatively, without </a:t>
            </a:r>
            <a:r>
              <a:rPr lang="en-US" sz="1600" b="1" i="1" u="sng" dirty="0" smtClean="0">
                <a:ea typeface="ＭＳ Ｐゴシック" pitchFamily="34" charset="-128"/>
              </a:rPr>
              <a:t>@recode</a:t>
            </a:r>
            <a:r>
              <a:rPr lang="en-US" sz="1600" u="sng" dirty="0" smtClean="0">
                <a:ea typeface="ＭＳ Ｐゴシック" pitchFamily="34" charset="-128"/>
              </a:rPr>
              <a:t>: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series dum2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=@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obsnum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&gt;=7 and @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obsnum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  <a:cs typeface="Arial" charset="0"/>
              </a:rPr>
              <a:t>&lt;=12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3994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950" y="3198813"/>
            <a:ext cx="38766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63" y="3101975"/>
            <a:ext cx="1684337" cy="307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46" name="Right Brace 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7342188" y="4721225"/>
            <a:ext cx="377825" cy="776288"/>
          </a:xfrm>
          <a:prstGeom prst="rightBrace">
            <a:avLst>
              <a:gd name="adj1" fmla="val 8285"/>
              <a:gd name="adj2" fmla="val 50000"/>
            </a:avLst>
          </a:prstGeom>
          <a:solidFill>
            <a:srgbClr val="C00000">
              <a:alpha val="0"/>
            </a:srgbClr>
          </a:solidFill>
          <a:ln w="38100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388938" y="2824163"/>
            <a:ext cx="7643812" cy="1606550"/>
          </a:xfrm>
        </p:spPr>
        <p:txBody>
          <a:bodyPr/>
          <a:lstStyle/>
          <a:p>
            <a:pPr algn="ctr" eaLnBrk="1" hangingPunct="1">
              <a:buFont typeface="Times" pitchFamily="18" charset="0"/>
              <a:buNone/>
            </a:pPr>
            <a:r>
              <a:rPr lang="en-US" sz="3200" b="1" smtClean="0">
                <a:ea typeface="ＭＳ Ｐゴシック" panose="020B0600070205080204" pitchFamily="34" charset="-128"/>
              </a:rPr>
              <a:t>Creating Dummy Variables </a:t>
            </a:r>
          </a:p>
          <a:p>
            <a:pPr algn="ctr" eaLnBrk="1" hangingPunct="1">
              <a:buFont typeface="Times" pitchFamily="18" charset="0"/>
              <a:buNone/>
            </a:pPr>
            <a:r>
              <a:rPr lang="en-US" sz="3200" b="1" smtClean="0">
                <a:ea typeface="ＭＳ Ｐゴシック" panose="020B0600070205080204" pitchFamily="34" charset="-128"/>
              </a:rPr>
              <a:t>Using</a:t>
            </a:r>
            <a:r>
              <a:rPr lang="en-US" sz="3200" b="1" i="1" smtClean="0">
                <a:ea typeface="ＭＳ Ｐゴシック" panose="020B0600070205080204" pitchFamily="34" charset="-128"/>
              </a:rPr>
              <a:t> @expand </a:t>
            </a:r>
            <a:r>
              <a:rPr lang="en-US" sz="3200" b="1" smtClean="0">
                <a:ea typeface="ＭＳ Ｐゴシック" panose="020B0600070205080204" pitchFamily="34" charset="-128"/>
              </a:rPr>
              <a:t>function</a:t>
            </a:r>
            <a:endParaRPr lang="en-US" sz="32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Categorical Dummies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579438" y="1266825"/>
            <a:ext cx="7891462" cy="457200"/>
          </a:xfrm>
        </p:spPr>
        <p:txBody>
          <a:bodyPr/>
          <a:lstStyle/>
          <a:p>
            <a:pPr eaLnBrk="1" hangingPunct="1">
              <a:buFont typeface="Times" pitchFamily="17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Categorical </a:t>
            </a:r>
            <a:r>
              <a:rPr lang="en-US" sz="1800" kern="1200" dirty="0">
                <a:ea typeface="ＭＳ Ｐゴシック" pitchFamily="34" charset="-128"/>
              </a:rPr>
              <a:t>dummies can be easily created by using </a:t>
            </a:r>
            <a:r>
              <a:rPr lang="en-US" sz="1800" b="1" i="1" kern="1200" dirty="0">
                <a:ea typeface="ＭＳ Ｐゴシック" pitchFamily="34" charset="-128"/>
              </a:rPr>
              <a:t>@expand </a:t>
            </a:r>
            <a:r>
              <a:rPr lang="en-US" sz="1800" kern="1200" dirty="0" smtClean="0">
                <a:ea typeface="ＭＳ Ｐゴシック" pitchFamily="34" charset="-128"/>
              </a:rPr>
              <a:t>function.</a:t>
            </a:r>
            <a:r>
              <a:rPr lang="en-US" sz="1800" b="1" dirty="0" smtClean="0">
                <a:ea typeface="ＭＳ Ｐゴシック" pitchFamily="34" charset="-128"/>
              </a:rPr>
              <a:t>	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1986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136C045-C056-4A5A-B0AC-8957DEF20E1B}" type="slidenum">
              <a:rPr lang="en-US" sz="800"/>
              <a:pPr eaLnBrk="1" hangingPunct="1"/>
              <a:t>35</a:t>
            </a:fld>
            <a:endParaRPr lang="en-US" sz="80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804863" y="1847850"/>
          <a:ext cx="7754937" cy="852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10400"/>
                <a:gridCol w="5344537"/>
              </a:tblGrid>
              <a:tr h="334808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Function</a:t>
                      </a:r>
                      <a:endParaRPr lang="en-US" sz="1600" b="0" dirty="0"/>
                    </a:p>
                  </a:txBody>
                  <a:tcPr marL="91435" marR="91435" marT="45490" marB="454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Description</a:t>
                      </a:r>
                    </a:p>
                  </a:txBody>
                  <a:tcPr marL="91435" marR="91435" marT="45490" marB="45490"/>
                </a:tc>
              </a:tr>
              <a:tr h="517680">
                <a:tc>
                  <a:txBody>
                    <a:bodyPr/>
                    <a:lstStyle/>
                    <a:p>
                      <a:r>
                        <a:rPr lang="en-US" sz="1400" b="1" i="1" dirty="0" smtClean="0">
                          <a:ea typeface="ＭＳ Ｐゴシック" pitchFamily="34" charset="-128"/>
                        </a:rPr>
                        <a:t>@expand</a:t>
                      </a:r>
                      <a:endParaRPr lang="en-US" sz="1400" b="1" dirty="0"/>
                    </a:p>
                  </a:txBody>
                  <a:tcPr marL="91435" marR="91435" marT="45490" marB="454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a typeface="ＭＳ Ｐゴシック" pitchFamily="34" charset="-128"/>
                        </a:rPr>
                        <a:t>Allows you to create a group of dummy variables by expanding out one or more series into individual categories</a:t>
                      </a:r>
                    </a:p>
                  </a:txBody>
                  <a:tcPr marL="91435" marR="91435" marT="45490" marB="454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@expand</a:t>
            </a:r>
            <a:r>
              <a:rPr lang="en-US" dirty="0" smtClean="0">
                <a:ea typeface="ＭＳ Ｐゴシック" panose="020B0600070205080204" pitchFamily="34" charset="-128"/>
              </a:rPr>
              <a:t>: 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1: Categorical Dummies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601663" y="1201738"/>
            <a:ext cx="7891462" cy="1008062"/>
          </a:xfrm>
        </p:spPr>
        <p:txBody>
          <a:bodyPr/>
          <a:lstStyle/>
          <a:p>
            <a:pPr eaLnBrk="1" hangingPunct="1">
              <a:buFont typeface="Times" pitchFamily="17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Let’s create a group of series as follows:</a:t>
            </a:r>
          </a:p>
          <a:p>
            <a:pPr lvl="1" eaLnBrk="1" hangingPunct="1">
              <a:buFont typeface="Wingdings" pitchFamily="2" charset="2"/>
              <a:buChar char="ü"/>
              <a:defRPr/>
            </a:pPr>
            <a:r>
              <a:rPr lang="en-US" sz="1600" kern="1200" dirty="0" smtClean="0">
                <a:ea typeface="ＭＳ Ｐゴシック" pitchFamily="34" charset="-128"/>
              </a:rPr>
              <a:t>One series with 1 if female and 0 if male</a:t>
            </a:r>
          </a:p>
          <a:p>
            <a:pPr lvl="1" eaLnBrk="1" hangingPunct="1">
              <a:buFont typeface="Wingdings" pitchFamily="2" charset="2"/>
              <a:buChar char="ü"/>
              <a:defRPr/>
            </a:pPr>
            <a:r>
              <a:rPr lang="en-US" sz="1600" kern="1200" dirty="0" smtClean="0">
                <a:ea typeface="ＭＳ Ｐゴシック" pitchFamily="34" charset="-128"/>
              </a:rPr>
              <a:t>One series with 1 if male and 0 if female</a:t>
            </a:r>
            <a:r>
              <a:rPr lang="en-US" sz="1600" b="1" dirty="0" smtClean="0">
                <a:ea typeface="ＭＳ Ｐゴシック" pitchFamily="34" charset="-128"/>
              </a:rPr>
              <a:t>	</a:t>
            </a:r>
            <a:endParaRPr lang="en-US" sz="1600" dirty="0" smtClean="0">
              <a:ea typeface="ＭＳ Ｐゴシック" pitchFamily="34" charset="-128"/>
            </a:endParaRPr>
          </a:p>
        </p:txBody>
      </p:sp>
      <p:sp>
        <p:nvSpPr>
          <p:cNvPr id="41986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F9841EB-54CD-4643-BB04-7A18DEA7BC8E}" type="slidenum">
              <a:rPr lang="en-US" sz="800"/>
              <a:pPr eaLnBrk="1" hangingPunct="1"/>
              <a:t>36</a:t>
            </a:fld>
            <a:endParaRPr lang="en-US" sz="800"/>
          </a:p>
        </p:txBody>
      </p:sp>
      <p:pic>
        <p:nvPicPr>
          <p:cNvPr id="4301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288" y="3313113"/>
            <a:ext cx="2667000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1000" y="2298700"/>
            <a:ext cx="7142163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using </a:t>
            </a:r>
            <a:r>
              <a:rPr lang="en-US" sz="1600" i="1" u="sng" dirty="0" smtClean="0">
                <a:ea typeface="ＭＳ Ｐゴシック" pitchFamily="34" charset="-128"/>
              </a:rPr>
              <a:t>@expand</a:t>
            </a:r>
            <a:r>
              <a:rPr lang="en-US" sz="1600" u="sng" dirty="0" smtClean="0">
                <a:ea typeface="ＭＳ Ｐゴシック" pitchFamily="34" charset="-128"/>
              </a:rPr>
              <a:t>: Example 1</a:t>
            </a:r>
          </a:p>
          <a:p>
            <a:pPr marL="573087" lvl="2" indent="-2286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>
                <a:ea typeface="ＭＳ Ｐゴシック" pitchFamily="34" charset="-128"/>
              </a:rPr>
              <a:t>C</a:t>
            </a:r>
            <a:r>
              <a:rPr lang="en-US" b="1" i="1" dirty="0" smtClean="0">
                <a:ea typeface="ＭＳ Ｐゴシック" pitchFamily="34" charset="-128"/>
              </a:rPr>
              <a:t>ross-Section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</a:t>
            </a: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spcBef>
                <a:spcPts val="600"/>
              </a:spcBef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 group g1 @expand(female)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4301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3717925"/>
            <a:ext cx="18478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8500" y="4713288"/>
            <a:ext cx="3078163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Font typeface="Times" pitchFamily="17" charset="0"/>
              <a:buChar char="•"/>
              <a:defRPr/>
            </a:pPr>
            <a:r>
              <a:rPr lang="en-US" sz="1600" dirty="0" smtClean="0">
                <a:ea typeface="ＭＳ Ｐゴシック" pitchFamily="34" charset="-128"/>
              </a:rPr>
              <a:t>The group is shown here with the two series separating males from females. </a:t>
            </a:r>
            <a:r>
              <a:rPr lang="en-US" sz="1600" b="1" kern="0" dirty="0" smtClean="0">
                <a:ea typeface="ＭＳ Ｐゴシック" pitchFamily="34" charset="-128"/>
              </a:rPr>
              <a:t>	</a:t>
            </a:r>
            <a:endParaRPr lang="en-US" sz="1600" kern="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@expand</a:t>
            </a:r>
            <a:r>
              <a:rPr lang="en-US" dirty="0" smtClean="0">
                <a:ea typeface="ＭＳ Ｐゴシック" panose="020B0600070205080204" pitchFamily="34" charset="-128"/>
              </a:rPr>
              <a:t>: 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2: Categorical Dummies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576263" y="1179513"/>
            <a:ext cx="7891462" cy="457200"/>
          </a:xfrm>
        </p:spPr>
        <p:txBody>
          <a:bodyPr/>
          <a:lstStyle/>
          <a:p>
            <a:pPr eaLnBrk="1" hangingPunct="1">
              <a:buFont typeface="Times" pitchFamily="17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Now let’s create a new group of series as follows:</a:t>
            </a:r>
          </a:p>
          <a:p>
            <a:pPr marL="463550" indent="-246063" eaLnBrk="1" hangingPunct="1">
              <a:buFont typeface="Wingdings" pitchFamily="2" charset="2"/>
              <a:buChar char="ü"/>
              <a:defRPr/>
            </a:pPr>
            <a:r>
              <a:rPr lang="en-US" sz="1600" dirty="0">
                <a:cs typeface="Arial" pitchFamily="34" charset="0"/>
              </a:rPr>
              <a:t>One series </a:t>
            </a:r>
            <a:r>
              <a:rPr lang="en-US" sz="1600" dirty="0" smtClean="0">
                <a:cs typeface="Arial" pitchFamily="34" charset="0"/>
              </a:rPr>
              <a:t>containing 1 </a:t>
            </a:r>
            <a:r>
              <a:rPr lang="en-US" sz="1600" dirty="0">
                <a:cs typeface="Arial" pitchFamily="34" charset="0"/>
              </a:rPr>
              <a:t>if “male” and “single”.</a:t>
            </a:r>
          </a:p>
          <a:p>
            <a:pPr marL="463550" indent="-246063" eaLnBrk="1" hangingPunct="1">
              <a:buFont typeface="Wingdings" pitchFamily="2" charset="2"/>
              <a:buChar char="ü"/>
              <a:defRPr/>
            </a:pPr>
            <a:r>
              <a:rPr lang="en-US" sz="1600" dirty="0" smtClean="0">
                <a:cs typeface="Arial" pitchFamily="34" charset="0"/>
              </a:rPr>
              <a:t>One series containing </a:t>
            </a:r>
            <a:r>
              <a:rPr lang="en-US" sz="1600" dirty="0">
                <a:cs typeface="Arial" pitchFamily="34" charset="0"/>
              </a:rPr>
              <a:t>1 if “male” and “married”.</a:t>
            </a:r>
          </a:p>
          <a:p>
            <a:pPr marL="463550" indent="-246063" eaLnBrk="1" hangingPunct="1">
              <a:buFont typeface="Wingdings" pitchFamily="2" charset="2"/>
              <a:buChar char="ü"/>
              <a:defRPr/>
            </a:pPr>
            <a:r>
              <a:rPr lang="en-US" sz="1600" dirty="0" smtClean="0">
                <a:cs typeface="Arial" pitchFamily="34" charset="0"/>
              </a:rPr>
              <a:t>One series containing </a:t>
            </a:r>
            <a:r>
              <a:rPr lang="en-US" sz="1600" dirty="0">
                <a:cs typeface="Arial" pitchFamily="34" charset="0"/>
              </a:rPr>
              <a:t>1 if “female” and “single”.</a:t>
            </a:r>
          </a:p>
          <a:p>
            <a:pPr marL="463550" indent="-246063" eaLnBrk="1" hangingPunct="1">
              <a:buFont typeface="Wingdings" pitchFamily="2" charset="2"/>
              <a:buChar char="ü"/>
              <a:defRPr/>
            </a:pPr>
            <a:r>
              <a:rPr lang="en-US" sz="1600" dirty="0">
                <a:cs typeface="Arial" pitchFamily="34" charset="0"/>
              </a:rPr>
              <a:t>One series containing 1</a:t>
            </a:r>
            <a:r>
              <a:rPr lang="en-US" sz="1600" dirty="0" smtClean="0">
                <a:cs typeface="Arial" pitchFamily="34" charset="0"/>
              </a:rPr>
              <a:t> </a:t>
            </a:r>
            <a:r>
              <a:rPr lang="en-US" sz="1600" dirty="0">
                <a:cs typeface="Arial" pitchFamily="34" charset="0"/>
              </a:rPr>
              <a:t>if “female” and  “married</a:t>
            </a:r>
            <a:r>
              <a:rPr lang="en-US" sz="1600" dirty="0" smtClean="0">
                <a:cs typeface="Arial" pitchFamily="34" charset="0"/>
              </a:rPr>
              <a:t>”.</a:t>
            </a:r>
            <a:endParaRPr lang="en-US" sz="1600" dirty="0">
              <a:cs typeface="Arial" pitchFamily="34" charset="0"/>
            </a:endParaRPr>
          </a:p>
        </p:txBody>
      </p:sp>
      <p:sp>
        <p:nvSpPr>
          <p:cNvPr id="41986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6FBDE1E-9041-423A-A63C-F913C03ECD2E}" type="slidenum">
              <a:rPr lang="en-US" sz="800"/>
              <a:pPr eaLnBrk="1" hangingPunct="1"/>
              <a:t>37</a:t>
            </a:fld>
            <a:endParaRPr lang="en-US" sz="800"/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2776538"/>
            <a:ext cx="7142163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using </a:t>
            </a:r>
            <a:r>
              <a:rPr lang="en-US" sz="1600" i="1" u="sng" dirty="0" smtClean="0">
                <a:ea typeface="ＭＳ Ｐゴシック" pitchFamily="34" charset="-128"/>
              </a:rPr>
              <a:t>@expand</a:t>
            </a:r>
            <a:r>
              <a:rPr lang="en-US" sz="1600" u="sng" dirty="0" smtClean="0">
                <a:ea typeface="ＭＳ Ｐゴシック" pitchFamily="34" charset="-128"/>
              </a:rPr>
              <a:t>: Example 2</a:t>
            </a:r>
          </a:p>
          <a:p>
            <a:pPr marL="573087" lvl="2" indent="-2286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>
                <a:ea typeface="ＭＳ Ｐゴシック" pitchFamily="34" charset="-128"/>
              </a:rPr>
              <a:t>C</a:t>
            </a:r>
            <a:r>
              <a:rPr lang="en-US" b="1" i="1" dirty="0" smtClean="0">
                <a:ea typeface="ＭＳ Ｐゴシック" pitchFamily="34" charset="-128"/>
              </a:rPr>
              <a:t>ross-Section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</a:t>
            </a: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spcBef>
                <a:spcPts val="600"/>
              </a:spcBef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 group g2 @expand(female, married)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4403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4341813"/>
            <a:ext cx="7958137" cy="179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988" y="3413125"/>
            <a:ext cx="23050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@expand</a:t>
            </a:r>
            <a:r>
              <a:rPr lang="en-US" dirty="0" smtClean="0">
                <a:ea typeface="ＭＳ Ｐゴシック" panose="020B0600070205080204" pitchFamily="34" charset="-128"/>
              </a:rPr>
              <a:t>: 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3: Categorical Dummies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576263" y="1179513"/>
            <a:ext cx="7891462" cy="942975"/>
          </a:xfrm>
        </p:spPr>
        <p:txBody>
          <a:bodyPr/>
          <a:lstStyle/>
          <a:p>
            <a:pPr eaLnBrk="1" hangingPunct="1">
              <a:buFont typeface="Times" pitchFamily="17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Now let’s create a new group of series as follows:</a:t>
            </a:r>
          </a:p>
          <a:p>
            <a:pPr marL="463550" indent="-231775" eaLnBrk="1" hangingPunct="1">
              <a:buFont typeface="Wingdings" pitchFamily="2" charset="2"/>
              <a:buChar char="ü"/>
              <a:defRPr/>
            </a:pPr>
            <a:r>
              <a:rPr lang="en-US" sz="1600" dirty="0" smtClean="0">
                <a:cs typeface="Arial" pitchFamily="34" charset="0"/>
              </a:rPr>
              <a:t>One series </a:t>
            </a:r>
            <a:r>
              <a:rPr lang="en-US" sz="1600" dirty="0">
                <a:cs typeface="Arial" pitchFamily="34" charset="0"/>
              </a:rPr>
              <a:t>equal to </a:t>
            </a:r>
            <a:r>
              <a:rPr lang="en-US" sz="1600" b="1" i="1" dirty="0" err="1" smtClean="0">
                <a:cs typeface="Arial" pitchFamily="34" charset="0"/>
              </a:rPr>
              <a:t>educ</a:t>
            </a:r>
            <a:r>
              <a:rPr lang="en-US" sz="1600" i="1" dirty="0" smtClean="0">
                <a:cs typeface="Arial" pitchFamily="34" charset="0"/>
              </a:rPr>
              <a:t> </a:t>
            </a:r>
            <a:r>
              <a:rPr lang="en-US" sz="1600" dirty="0">
                <a:cs typeface="Arial" pitchFamily="34" charset="0"/>
              </a:rPr>
              <a:t>(years of education) if male (female=0).</a:t>
            </a:r>
          </a:p>
          <a:p>
            <a:pPr marL="463550" indent="-231775" eaLnBrk="1" hangingPunct="1">
              <a:buFont typeface="Wingdings" pitchFamily="2" charset="2"/>
              <a:buChar char="ü"/>
              <a:defRPr/>
            </a:pPr>
            <a:r>
              <a:rPr lang="en-US" sz="1600" dirty="0" smtClean="0">
                <a:cs typeface="Arial" pitchFamily="34" charset="0"/>
              </a:rPr>
              <a:t>One series </a:t>
            </a:r>
            <a:r>
              <a:rPr lang="en-US" sz="1600" dirty="0">
                <a:cs typeface="Arial" pitchFamily="34" charset="0"/>
              </a:rPr>
              <a:t>equal to </a:t>
            </a:r>
            <a:r>
              <a:rPr lang="en-US" sz="1600" b="1" i="1" dirty="0" err="1">
                <a:cs typeface="Arial" pitchFamily="34" charset="0"/>
              </a:rPr>
              <a:t>educ</a:t>
            </a:r>
            <a:r>
              <a:rPr lang="en-US" sz="1600" dirty="0">
                <a:cs typeface="Arial" pitchFamily="34" charset="0"/>
              </a:rPr>
              <a:t> if </a:t>
            </a:r>
            <a:r>
              <a:rPr lang="en-US" sz="1600" dirty="0" smtClean="0">
                <a:cs typeface="Arial" pitchFamily="34" charset="0"/>
              </a:rPr>
              <a:t>female (female =1).</a:t>
            </a:r>
            <a:endParaRPr lang="en-US" sz="1600" dirty="0">
              <a:cs typeface="Arial" pitchFamily="34" charset="0"/>
            </a:endParaRPr>
          </a:p>
        </p:txBody>
      </p:sp>
      <p:sp>
        <p:nvSpPr>
          <p:cNvPr id="41986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B99F252-48D2-4016-B5B7-BC81782F0830}" type="slidenum">
              <a:rPr lang="en-US" sz="800"/>
              <a:pPr eaLnBrk="1" hangingPunct="1"/>
              <a:t>38</a:t>
            </a:fld>
            <a:endParaRPr lang="en-US" sz="800"/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2298700"/>
            <a:ext cx="7142163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using </a:t>
            </a:r>
            <a:r>
              <a:rPr lang="en-US" sz="1600" i="1" u="sng" dirty="0" smtClean="0">
                <a:ea typeface="ＭＳ Ｐゴシック" pitchFamily="34" charset="-128"/>
              </a:rPr>
              <a:t>@expand</a:t>
            </a:r>
            <a:r>
              <a:rPr lang="en-US" sz="1600" u="sng" dirty="0" smtClean="0">
                <a:ea typeface="ＭＳ Ｐゴシック" pitchFamily="34" charset="-128"/>
              </a:rPr>
              <a:t>: Example 3</a:t>
            </a:r>
          </a:p>
          <a:p>
            <a:pPr marL="573087" lvl="2" indent="-2286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>
                <a:ea typeface="ＭＳ Ｐゴシック" pitchFamily="34" charset="-128"/>
              </a:rPr>
              <a:t>C</a:t>
            </a:r>
            <a:r>
              <a:rPr lang="en-US" b="1" i="1" dirty="0" smtClean="0">
                <a:ea typeface="ＭＳ Ｐゴシック" pitchFamily="34" charset="-128"/>
              </a:rPr>
              <a:t>ross-Section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</a:t>
            </a: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spcBef>
                <a:spcPts val="600"/>
              </a:spcBef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 group g3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educ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*@expand(female)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6925" y="4702175"/>
            <a:ext cx="375285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Font typeface="Times" pitchFamily="17" charset="0"/>
              <a:buChar char="•"/>
              <a:defRPr/>
            </a:pPr>
            <a:r>
              <a:rPr lang="en-US" sz="1600" dirty="0" smtClean="0">
                <a:ea typeface="ＭＳ Ｐゴシック" pitchFamily="34" charset="-128"/>
              </a:rPr>
              <a:t>The group is shown here with the two series showing the years of education for males separately from years of education for females. </a:t>
            </a:r>
            <a:r>
              <a:rPr lang="en-US" sz="1600" b="1" kern="0" dirty="0" smtClean="0">
                <a:ea typeface="ＭＳ Ｐゴシック" pitchFamily="34" charset="-128"/>
              </a:rPr>
              <a:t>	</a:t>
            </a:r>
            <a:endParaRPr lang="en-US" sz="1600" kern="0" dirty="0" smtClean="0">
              <a:ea typeface="ＭＳ Ｐゴシック" pitchFamily="34" charset="-128"/>
            </a:endParaRPr>
          </a:p>
        </p:txBody>
      </p:sp>
      <p:pic>
        <p:nvPicPr>
          <p:cNvPr id="4506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775" y="3060700"/>
            <a:ext cx="3178175" cy="283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225" y="3689350"/>
            <a:ext cx="200025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9438" y="1257300"/>
            <a:ext cx="7942262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hlink"/>
                </a:solidFill>
              </a:rPr>
              <a:t>Dummies can also be created by using </a:t>
            </a:r>
            <a:r>
              <a:rPr lang="en-US" sz="1800" b="1" i="1">
                <a:solidFill>
                  <a:schemeClr val="hlink"/>
                </a:solidFill>
              </a:rPr>
              <a:t>@expand </a:t>
            </a:r>
            <a:r>
              <a:rPr lang="en-US" sz="1800">
                <a:solidFill>
                  <a:schemeClr val="hlink"/>
                </a:solidFill>
              </a:rPr>
              <a:t>in conjunction with other date functions (</a:t>
            </a:r>
            <a:r>
              <a:rPr lang="en-US" sz="1800" b="1" i="1">
                <a:solidFill>
                  <a:schemeClr val="hlink"/>
                </a:solidFill>
              </a:rPr>
              <a:t>@year</a:t>
            </a:r>
            <a:r>
              <a:rPr lang="en-US" sz="1800">
                <a:solidFill>
                  <a:schemeClr val="hlink"/>
                </a:solidFill>
              </a:rPr>
              <a:t>, </a:t>
            </a:r>
            <a:r>
              <a:rPr lang="en-US" sz="1800" b="1" i="1">
                <a:solidFill>
                  <a:schemeClr val="hlink"/>
                </a:solidFill>
              </a:rPr>
              <a:t>@month</a:t>
            </a:r>
            <a:r>
              <a:rPr lang="en-US" sz="1800">
                <a:solidFill>
                  <a:schemeClr val="hlink"/>
                </a:solidFill>
              </a:rPr>
              <a:t>, </a:t>
            </a:r>
            <a:r>
              <a:rPr lang="en-US" sz="1800" b="1" i="1">
                <a:solidFill>
                  <a:schemeClr val="hlink"/>
                </a:solidFill>
              </a:rPr>
              <a:t>@day, </a:t>
            </a:r>
            <a:r>
              <a:rPr lang="en-US" sz="1800">
                <a:solidFill>
                  <a:schemeClr val="hlink"/>
                </a:solidFill>
              </a:rPr>
              <a:t>etc.).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hlink"/>
                </a:solidFill>
              </a:rPr>
              <a:t>For example, suppose you would like to create a dummy variable for each day of the week. </a:t>
            </a:r>
          </a:p>
        </p:txBody>
      </p:sp>
      <p:sp>
        <p:nvSpPr>
          <p:cNvPr id="4608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@expand</a:t>
            </a:r>
            <a:r>
              <a:rPr lang="en-US" dirty="0" smtClean="0">
                <a:ea typeface="ＭＳ Ｐゴシック" panose="020B0600070205080204" pitchFamily="34" charset="-128"/>
              </a:rPr>
              <a:t>: 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4: Date Dummies</a:t>
            </a: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083AC3F-3473-4398-9C59-EB9E9DAC12B4}" type="slidenum">
              <a:rPr lang="en-US" sz="800"/>
              <a:pPr eaLnBrk="1" hangingPunct="1"/>
              <a:t>39</a:t>
            </a:fld>
            <a:endParaRPr lang="en-US" sz="800"/>
          </a:p>
        </p:txBody>
      </p:sp>
      <p:pic>
        <p:nvPicPr>
          <p:cNvPr id="4608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163" y="4029075"/>
            <a:ext cx="5235575" cy="243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9438" y="2517775"/>
            <a:ext cx="7142162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using </a:t>
            </a:r>
            <a:r>
              <a:rPr lang="en-US" sz="1600" i="1" u="sng" dirty="0" smtClean="0">
                <a:ea typeface="ＭＳ Ｐゴシック" pitchFamily="34" charset="-128"/>
              </a:rPr>
              <a:t>@expand</a:t>
            </a:r>
            <a:r>
              <a:rPr lang="en-US" sz="1600" u="sng" dirty="0" smtClean="0">
                <a:ea typeface="ＭＳ Ｐゴシック" pitchFamily="34" charset="-128"/>
              </a:rPr>
              <a:t>: Example 4</a:t>
            </a:r>
          </a:p>
          <a:p>
            <a:pPr marL="573087" lvl="2" indent="-2286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 smtClean="0">
                <a:ea typeface="ＭＳ Ｐゴシック" pitchFamily="34" charset="-128"/>
              </a:rPr>
              <a:t>Dated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</a:t>
            </a: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spcBef>
                <a:spcPts val="600"/>
              </a:spcBef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 group g1 @expand(@weekday)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063" y="3106738"/>
            <a:ext cx="1774825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388938" y="2824163"/>
            <a:ext cx="7643812" cy="1606550"/>
          </a:xfrm>
        </p:spPr>
        <p:txBody>
          <a:bodyPr/>
          <a:lstStyle/>
          <a:p>
            <a:pPr algn="ctr" eaLnBrk="1" hangingPunct="1">
              <a:buFont typeface="Times" pitchFamily="18" charset="0"/>
              <a:buNone/>
            </a:pPr>
            <a:r>
              <a:rPr lang="en-US" sz="3200" b="1" smtClean="0">
                <a:ea typeface="ＭＳ Ｐゴシック" panose="020B0600070205080204" pitchFamily="34" charset="-128"/>
              </a:rPr>
              <a:t>Creating Dummy Variables</a:t>
            </a:r>
          </a:p>
          <a:p>
            <a:pPr algn="ctr" eaLnBrk="1" hangingPunct="1">
              <a:buFont typeface="Times" pitchFamily="18" charset="0"/>
              <a:buNone/>
            </a:pPr>
            <a:r>
              <a:rPr lang="en-US" sz="3200" b="1" smtClean="0">
                <a:ea typeface="ＭＳ Ｐゴシック" panose="020B0600070205080204" pitchFamily="34" charset="-128"/>
              </a:rPr>
              <a:t>Using Samples</a:t>
            </a:r>
            <a:endParaRPr lang="en-US" sz="32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9438" y="1257300"/>
            <a:ext cx="8118475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hlink"/>
                </a:solidFill>
              </a:rPr>
              <a:t>Suppose that now you would like to create a dummy variable for each year.</a:t>
            </a:r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</a:t>
            </a:r>
            <a:r>
              <a:rPr lang="en-US" i="1" dirty="0" smtClean="0">
                <a:ea typeface="ＭＳ Ｐゴシック" panose="020B0600070205080204" pitchFamily="34" charset="-128"/>
              </a:rPr>
              <a:t>@expand</a:t>
            </a:r>
            <a:r>
              <a:rPr lang="en-US" dirty="0" smtClean="0">
                <a:ea typeface="ＭＳ Ｐゴシック" panose="020B0600070205080204" pitchFamily="34" charset="-128"/>
              </a:rPr>
              <a:t>: 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5: Date Dummies</a:t>
            </a: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9A3C9D0-2AAD-46E3-8B1C-A3F83D554A02}" type="slidenum">
              <a:rPr lang="en-US" sz="800"/>
              <a:pPr eaLnBrk="1" hangingPunct="1"/>
              <a:t>40</a:t>
            </a:fld>
            <a:endParaRPr lang="en-US" sz="800"/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9613" y="1679575"/>
            <a:ext cx="7142162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using </a:t>
            </a:r>
            <a:r>
              <a:rPr lang="en-US" sz="1600" i="1" u="sng" dirty="0" smtClean="0">
                <a:ea typeface="ＭＳ Ｐゴシック" pitchFamily="34" charset="-128"/>
              </a:rPr>
              <a:t>@expand</a:t>
            </a:r>
            <a:r>
              <a:rPr lang="en-US" sz="1600" u="sng" dirty="0" smtClean="0">
                <a:ea typeface="ＭＳ Ｐゴシック" pitchFamily="34" charset="-128"/>
              </a:rPr>
              <a:t>: Example 5</a:t>
            </a:r>
          </a:p>
          <a:p>
            <a:pPr marL="573087" lvl="2" indent="-2286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 smtClean="0">
                <a:ea typeface="ＭＳ Ｐゴシック" pitchFamily="34" charset="-128"/>
              </a:rPr>
              <a:t>Dated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</a:t>
            </a: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spcBef>
                <a:spcPts val="600"/>
              </a:spcBef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 group g2 @expand(@year)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471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238" y="2374900"/>
            <a:ext cx="164782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163" y="3317875"/>
            <a:ext cx="5162550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388938" y="2824163"/>
            <a:ext cx="7643812" cy="1606550"/>
          </a:xfrm>
        </p:spPr>
        <p:txBody>
          <a:bodyPr/>
          <a:lstStyle/>
          <a:p>
            <a:pPr algn="ctr" eaLnBrk="1" hangingPunct="1">
              <a:buFont typeface="Times" pitchFamily="18" charset="0"/>
              <a:buNone/>
            </a:pPr>
            <a:r>
              <a:rPr lang="en-US" sz="3200" b="1" smtClean="0">
                <a:ea typeface="ＭＳ Ｐゴシック" panose="020B0600070205080204" pitchFamily="34" charset="-128"/>
              </a:rPr>
              <a:t>Dummy Variables in Regressions</a:t>
            </a:r>
            <a:endParaRPr lang="en-US" sz="32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Dummies in Regressions: 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1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12750" y="1184275"/>
            <a:ext cx="8513763" cy="1287463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In EViews you </a:t>
            </a:r>
            <a:r>
              <a:rPr lang="en-US" sz="1800" kern="1200" dirty="0">
                <a:ea typeface="ＭＳ Ｐゴシック" pitchFamily="34" charset="-128"/>
              </a:rPr>
              <a:t>can use dummy variable expressions in regressions without having to first create and save the </a:t>
            </a:r>
            <a:r>
              <a:rPr lang="en-US" sz="1800" kern="1200" dirty="0" smtClean="0">
                <a:ea typeface="ＭＳ Ｐゴシック" pitchFamily="34" charset="-128"/>
              </a:rPr>
              <a:t>dummies.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Suppose you would like to estimate a regression of </a:t>
            </a:r>
            <a:r>
              <a:rPr lang="en-US" sz="1800" b="1" i="1" dirty="0"/>
              <a:t>return</a:t>
            </a:r>
            <a:r>
              <a:rPr lang="en-US" sz="1800" dirty="0"/>
              <a:t> </a:t>
            </a:r>
            <a:r>
              <a:rPr lang="en-US" sz="1800" dirty="0" smtClean="0"/>
              <a:t>on </a:t>
            </a:r>
            <a:r>
              <a:rPr lang="en-US" sz="1800" b="1" i="1" dirty="0"/>
              <a:t>volume1</a:t>
            </a:r>
            <a:r>
              <a:rPr lang="en-US" sz="1800" dirty="0"/>
              <a:t> and a dummy variable equal to 1 </a:t>
            </a:r>
            <a:r>
              <a:rPr lang="en-US" sz="1800" dirty="0" smtClean="0"/>
              <a:t>for </a:t>
            </a:r>
            <a:r>
              <a:rPr lang="en-US" sz="1800" dirty="0"/>
              <a:t>all dates after 1994/12/2.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endParaRPr lang="en-US" sz="1800" kern="12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endParaRPr lang="en-US" sz="1800" dirty="0" smtClean="0">
              <a:solidFill>
                <a:srgbClr val="003399"/>
              </a:solidFill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dirty="0">
              <a:solidFill>
                <a:srgbClr val="003399"/>
              </a:solidFill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kern="1200" dirty="0">
              <a:ea typeface="ＭＳ Ｐゴシック" pitchFamily="34" charset="-128"/>
            </a:endParaRPr>
          </a:p>
        </p:txBody>
      </p:sp>
      <p:sp>
        <p:nvSpPr>
          <p:cNvPr id="49154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A7E4C37-8CE3-4ED7-92DA-D45264FF3C02}" type="slidenum">
              <a:rPr lang="en-US" sz="800"/>
              <a:pPr eaLnBrk="1" hangingPunct="1"/>
              <a:t>42</a:t>
            </a:fld>
            <a:endParaRPr lang="en-US" sz="800"/>
          </a:p>
        </p:txBody>
      </p:sp>
      <p:sp>
        <p:nvSpPr>
          <p:cNvPr id="5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2125" y="2397125"/>
            <a:ext cx="4613275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in Regressions: Example 1</a:t>
            </a:r>
          </a:p>
          <a:p>
            <a:pPr marL="573087" lvl="2" indent="-2286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 smtClean="0">
                <a:ea typeface="ＭＳ Ｐゴシック" pitchFamily="34" charset="-128"/>
              </a:rPr>
              <a:t>Dated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</a:t>
            </a: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spcBef>
                <a:spcPts val="600"/>
              </a:spcBef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equation eq1.ls return c volume1 @date&gt;@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dateval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("1994/12/2")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 </a:t>
            </a:r>
            <a:r>
              <a:rPr lang="en-US" dirty="0" smtClean="0">
                <a:ea typeface="ＭＳ Ｐゴシック" pitchFamily="34" charset="-128"/>
              </a:rPr>
              <a:t>(type the command in one line).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0563" y="4149725"/>
            <a:ext cx="4179887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Alternatively: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Select </a:t>
            </a:r>
            <a:r>
              <a:rPr lang="en-US" b="1" dirty="0">
                <a:ea typeface="ＭＳ Ｐゴシック" pitchFamily="34" charset="-128"/>
              </a:rPr>
              <a:t>Quick </a:t>
            </a:r>
            <a:r>
              <a:rPr lang="en-US" sz="1600" b="1" dirty="0">
                <a:ea typeface="ＭＳ Ｐゴシック" pitchFamily="34" charset="-128"/>
              </a:rPr>
              <a:t>→</a:t>
            </a:r>
            <a:r>
              <a:rPr lang="en-US" b="1" dirty="0">
                <a:ea typeface="ＭＳ Ｐゴシック" pitchFamily="34" charset="-128"/>
              </a:rPr>
              <a:t> Estimate Equation </a:t>
            </a:r>
            <a:r>
              <a:rPr lang="en-US" dirty="0">
                <a:ea typeface="ＭＳ Ｐゴシック" pitchFamily="34" charset="-128"/>
              </a:rPr>
              <a:t>from the </a:t>
            </a:r>
            <a:r>
              <a:rPr lang="en-US" dirty="0" smtClean="0">
                <a:ea typeface="ＭＳ Ｐゴシック" pitchFamily="34" charset="-128"/>
              </a:rPr>
              <a:t>top menu bar.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The Equation Estimation box opens up. Specify here your equation (as shown in the figure)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</a:t>
            </a:r>
            <a:r>
              <a:rPr lang="en-US" b="1" dirty="0" smtClean="0">
                <a:ea typeface="ＭＳ Ｐゴシック" pitchFamily="34" charset="-128"/>
              </a:rPr>
              <a:t>OK</a:t>
            </a:r>
            <a:r>
              <a:rPr lang="en-US" dirty="0" smtClean="0">
                <a:ea typeface="ＭＳ Ｐゴシック" pitchFamily="34" charset="-128"/>
              </a:rPr>
              <a:t>.  </a:t>
            </a:r>
          </a:p>
          <a:p>
            <a:pPr marL="344487" lvl="2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4915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725" y="3279775"/>
            <a:ext cx="3429000" cy="299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60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50" y="2397125"/>
            <a:ext cx="3513138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Dummies in Regressions: 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1 </a:t>
            </a:r>
            <a:r>
              <a:rPr lang="en-US" sz="1800" dirty="0" smtClean="0">
                <a:ea typeface="ＭＳ Ｐゴシック" panose="020B0600070205080204" pitchFamily="34" charset="-128"/>
              </a:rPr>
              <a:t>(cont’d)</a:t>
            </a:r>
          </a:p>
        </p:txBody>
      </p:sp>
      <p:sp>
        <p:nvSpPr>
          <p:cNvPr id="51202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9402B28-B85C-4066-B449-31B70F3BA5AC}" type="slidenum">
              <a:rPr lang="en-US" sz="800"/>
              <a:pPr eaLnBrk="1" hangingPunct="1"/>
              <a:t>43</a:t>
            </a:fld>
            <a:endParaRPr lang="en-US" sz="800"/>
          </a:p>
        </p:txBody>
      </p:sp>
      <p:sp>
        <p:nvSpPr>
          <p:cNvPr id="5018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8325" y="1273175"/>
            <a:ext cx="7986713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7800" indent="-177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hlink"/>
                </a:solidFill>
              </a:rPr>
              <a:t>The estimation output is shown here.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hlink"/>
                </a:solidFill>
              </a:rPr>
              <a:t>As you can see EViews estimates the coefficient of the dummy variable directly without us having to create and save the date dummy first. </a:t>
            </a:r>
          </a:p>
        </p:txBody>
      </p:sp>
      <p:pic>
        <p:nvPicPr>
          <p:cNvPr id="5018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550" y="2298700"/>
            <a:ext cx="4867275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9613" y="5889625"/>
            <a:ext cx="4179887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400" b="1" dirty="0" smtClean="0">
                <a:ea typeface="ＭＳ Ｐゴシック" pitchFamily="34" charset="-128"/>
              </a:rPr>
              <a:t>*Note</a:t>
            </a:r>
            <a:r>
              <a:rPr lang="en-US" sz="1400" dirty="0" smtClean="0">
                <a:ea typeface="ＭＳ Ｐゴシック" pitchFamily="34" charset="-128"/>
              </a:rPr>
              <a:t>: see tutorial on Basic Estimation for details on regression analysis in EViews.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Dummies in Regressions: 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2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293688" y="1133475"/>
            <a:ext cx="8512175" cy="1287463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Now suppose you would like to estimate a regression of </a:t>
            </a:r>
            <a:r>
              <a:rPr lang="en-US" sz="1800" b="1" i="1" dirty="0"/>
              <a:t>return</a:t>
            </a:r>
            <a:r>
              <a:rPr lang="en-US" sz="1800" dirty="0"/>
              <a:t> </a:t>
            </a:r>
            <a:r>
              <a:rPr lang="en-US" sz="1800" dirty="0" smtClean="0"/>
              <a:t>on </a:t>
            </a:r>
            <a:r>
              <a:rPr lang="en-US" sz="1800" b="1" i="1" dirty="0"/>
              <a:t>volume1</a:t>
            </a:r>
            <a:r>
              <a:rPr lang="en-US" sz="1800" dirty="0"/>
              <a:t> and a dummy variable equal to 1 </a:t>
            </a:r>
            <a:r>
              <a:rPr lang="en-US" sz="1800" dirty="0" smtClean="0"/>
              <a:t>for all Januaries since 1994/12/2.</a:t>
            </a:r>
            <a:endParaRPr lang="en-US" sz="1800" dirty="0"/>
          </a:p>
          <a:p>
            <a:pPr eaLnBrk="1" hangingPunct="1">
              <a:spcBef>
                <a:spcPts val="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endParaRPr lang="en-US" sz="1800" kern="12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endParaRPr lang="en-US" sz="1800" dirty="0" smtClean="0">
              <a:solidFill>
                <a:srgbClr val="003399"/>
              </a:solidFill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dirty="0">
              <a:solidFill>
                <a:srgbClr val="003399"/>
              </a:solidFill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kern="1200" dirty="0">
              <a:ea typeface="ＭＳ Ｐゴシック" pitchFamily="34" charset="-128"/>
            </a:endParaRPr>
          </a:p>
        </p:txBody>
      </p:sp>
      <p:sp>
        <p:nvSpPr>
          <p:cNvPr id="49154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5FC7408-83D6-47C5-B123-81763480129E}" type="slidenum">
              <a:rPr lang="en-US" sz="800"/>
              <a:pPr eaLnBrk="1" hangingPunct="1"/>
              <a:t>44</a:t>
            </a:fld>
            <a:endParaRPr lang="en-US" sz="800"/>
          </a:p>
        </p:txBody>
      </p:sp>
      <p:sp>
        <p:nvSpPr>
          <p:cNvPr id="5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1175" y="1809750"/>
            <a:ext cx="8632825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in Regressions: Example 2</a:t>
            </a:r>
          </a:p>
          <a:p>
            <a:pPr marL="573087" lvl="2" indent="-2286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 smtClean="0">
                <a:ea typeface="ＭＳ Ｐゴシック" pitchFamily="34" charset="-128"/>
              </a:rPr>
              <a:t>Dated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</a:t>
            </a: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spcBef>
                <a:spcPts val="600"/>
              </a:spcBef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equation eq2.ls return c volume1 (@date&gt;@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dateval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("1994/12/2") and @month=1)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Enter.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5120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759075"/>
            <a:ext cx="40274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3" y="3578225"/>
            <a:ext cx="4500562" cy="289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53050" y="4105275"/>
            <a:ext cx="3268663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177800" indent="-177800">
              <a:spcBef>
                <a:spcPct val="20000"/>
              </a:spcBef>
              <a:buClr>
                <a:schemeClr val="accent2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hlink"/>
                </a:solidFill>
                <a:cs typeface="Arial" pitchFamily="34" charset="0"/>
              </a:rPr>
              <a:t>Note that there </a:t>
            </a:r>
            <a:r>
              <a:rPr lang="en-US" sz="1600" dirty="0">
                <a:solidFill>
                  <a:schemeClr val="hlink"/>
                </a:solidFill>
                <a:cs typeface="Arial" pitchFamily="34" charset="0"/>
              </a:rPr>
              <a:t>are no spaces in the logical </a:t>
            </a:r>
            <a:r>
              <a:rPr lang="en-US" sz="1600" dirty="0" smtClean="0">
                <a:solidFill>
                  <a:schemeClr val="hlink"/>
                </a:solidFill>
                <a:cs typeface="Arial" pitchFamily="34" charset="0"/>
              </a:rPr>
              <a:t>expression:</a:t>
            </a:r>
            <a:endParaRPr lang="en-US" sz="1600" dirty="0">
              <a:solidFill>
                <a:schemeClr val="hlink"/>
              </a:solidFill>
              <a:cs typeface="Arial" pitchFamily="34" charset="0"/>
            </a:endParaRPr>
          </a:p>
          <a:p>
            <a:pPr marL="463550" indent="-225425">
              <a:spcBef>
                <a:spcPts val="600"/>
              </a:spcBef>
              <a:buClr>
                <a:schemeClr val="accent2"/>
              </a:buClr>
              <a:buSzPct val="90000"/>
              <a:buFont typeface="Wingdings" pitchFamily="2" charset="2"/>
              <a:buChar char="ü"/>
              <a:defRPr/>
            </a:pPr>
            <a:r>
              <a:rPr lang="en-US" sz="1600" b="1" dirty="0" smtClean="0">
                <a:solidFill>
                  <a:schemeClr val="hlink"/>
                </a:solidFill>
              </a:rPr>
              <a:t>@month=1 </a:t>
            </a:r>
            <a:r>
              <a:rPr lang="en-US" sz="1600" dirty="0">
                <a:solidFill>
                  <a:schemeClr val="hlink"/>
                </a:solidFill>
              </a:rPr>
              <a:t>is </a:t>
            </a:r>
            <a:r>
              <a:rPr lang="en-US" sz="1600" dirty="0" smtClean="0">
                <a:solidFill>
                  <a:schemeClr val="hlink"/>
                </a:solidFill>
              </a:rPr>
              <a:t>correct</a:t>
            </a:r>
            <a:endParaRPr lang="en-US" sz="1600" b="1" dirty="0" smtClean="0">
              <a:solidFill>
                <a:schemeClr val="hlink"/>
              </a:solidFill>
            </a:endParaRPr>
          </a:p>
          <a:p>
            <a:pPr marL="463550" indent="-225425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ü"/>
              <a:defRPr/>
            </a:pPr>
            <a:r>
              <a:rPr lang="en-US" sz="1600" b="1" dirty="0" smtClean="0">
                <a:solidFill>
                  <a:schemeClr val="hlink"/>
                </a:solidFill>
              </a:rPr>
              <a:t>@month = 1 </a:t>
            </a:r>
            <a:r>
              <a:rPr lang="en-US" sz="1600" dirty="0">
                <a:solidFill>
                  <a:schemeClr val="hlink"/>
                </a:solidFill>
              </a:rPr>
              <a:t>is </a:t>
            </a:r>
            <a:r>
              <a:rPr lang="en-US" sz="1600" dirty="0" smtClean="0">
                <a:solidFill>
                  <a:schemeClr val="hlink"/>
                </a:solidFill>
              </a:rPr>
              <a:t>not correct</a:t>
            </a:r>
            <a:endParaRPr lang="en-US" sz="1600" dirty="0">
              <a:solidFill>
                <a:schemeClr val="hlink"/>
              </a:solidFill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ü"/>
              <a:defRPr/>
            </a:pPr>
            <a:endParaRPr lang="en-US" sz="220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Dummies in Regressions: 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3 </a:t>
            </a:r>
          </a:p>
        </p:txBody>
      </p:sp>
      <p:sp>
        <p:nvSpPr>
          <p:cNvPr id="53250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A238DE1-8926-4856-B616-0A35D09C566D}" type="slidenum">
              <a:rPr lang="en-US" sz="800"/>
              <a:pPr eaLnBrk="1" hangingPunct="1"/>
              <a:t>45</a:t>
            </a:fld>
            <a:endParaRPr lang="en-US" sz="800"/>
          </a:p>
        </p:txBody>
      </p:sp>
      <p:sp>
        <p:nvSpPr>
          <p:cNvPr id="52228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6100" y="1274763"/>
            <a:ext cx="9040813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7800" indent="-1778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endParaRPr lang="en-US" sz="1800" b="1" i="1">
              <a:solidFill>
                <a:schemeClr val="hlink"/>
              </a:solidFill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6550" y="1133475"/>
            <a:ext cx="8512175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charset="0"/>
              <a:buChar char="•"/>
              <a:defRPr/>
            </a:pPr>
            <a:r>
              <a:rPr lang="en-US" sz="1800" dirty="0" smtClean="0"/>
              <a:t>Now let’s carry out a regression in the </a:t>
            </a:r>
            <a:r>
              <a:rPr lang="en-US" sz="1800" b="1" i="1" dirty="0" err="1" smtClean="0"/>
              <a:t>Cross_Section</a:t>
            </a:r>
            <a:r>
              <a:rPr lang="en-US" sz="1800" b="1" i="1" dirty="0" smtClean="0"/>
              <a:t> </a:t>
            </a:r>
            <a:r>
              <a:rPr lang="en-US" sz="1800" dirty="0" err="1" smtClean="0"/>
              <a:t>workfile</a:t>
            </a:r>
            <a:r>
              <a:rPr lang="en-US" sz="1800" dirty="0" smtClean="0"/>
              <a:t> page. </a:t>
            </a:r>
          </a:p>
          <a:p>
            <a:pPr eaLnBrk="1" hangingPunct="1">
              <a:buSzPct val="100000"/>
              <a:buFont typeface="Arial" charset="0"/>
              <a:buChar char="•"/>
              <a:defRPr/>
            </a:pPr>
            <a:r>
              <a:rPr lang="en-US" sz="1800" dirty="0" smtClean="0"/>
              <a:t>Suppose we want to regress </a:t>
            </a:r>
            <a:r>
              <a:rPr lang="en-US" sz="1800" b="1" i="1" dirty="0" smtClean="0"/>
              <a:t>wage</a:t>
            </a:r>
            <a:r>
              <a:rPr lang="en-US" sz="1800" dirty="0" smtClean="0"/>
              <a:t> on </a:t>
            </a:r>
            <a:r>
              <a:rPr lang="en-US" sz="1800" b="1" i="1" dirty="0" err="1" smtClean="0"/>
              <a:t>exper</a:t>
            </a:r>
            <a:r>
              <a:rPr lang="en-US" sz="1800" b="1" i="1" dirty="0" smtClean="0"/>
              <a:t>, </a:t>
            </a:r>
            <a:r>
              <a:rPr lang="en-US" sz="1800" b="1" i="1" dirty="0" err="1" smtClean="0"/>
              <a:t>educ</a:t>
            </a:r>
            <a:r>
              <a:rPr lang="en-US" sz="1800" dirty="0" smtClean="0"/>
              <a:t> and four dummy variables created by </a:t>
            </a:r>
            <a:r>
              <a:rPr lang="en-US" sz="1800" b="1" i="1" dirty="0" smtClean="0"/>
              <a:t>@expand(</a:t>
            </a:r>
            <a:r>
              <a:rPr lang="en-US" sz="1800" b="1" i="1" dirty="0" err="1" smtClean="0"/>
              <a:t>female,married</a:t>
            </a:r>
            <a:r>
              <a:rPr lang="en-US" sz="1800" b="1" i="1" dirty="0" smtClean="0"/>
              <a:t>).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endParaRPr lang="en-US" sz="1800" kern="0" dirty="0" smtClean="0">
              <a:solidFill>
                <a:srgbClr val="003399"/>
              </a:solidFill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kern="0" dirty="0" smtClean="0">
              <a:solidFill>
                <a:srgbClr val="003399"/>
              </a:solidFill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dirty="0">
              <a:ea typeface="ＭＳ Ｐゴシック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7038" y="2147888"/>
            <a:ext cx="416560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in Regressions: Example 3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the </a:t>
            </a:r>
            <a:r>
              <a:rPr lang="en-US" b="1" i="1" dirty="0" err="1" smtClean="0">
                <a:ea typeface="ＭＳ Ｐゴシック" pitchFamily="34" charset="-128"/>
              </a:rPr>
              <a:t>Cross_Section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</a:t>
            </a:r>
            <a:r>
              <a:rPr lang="en-US" dirty="0">
                <a:ea typeface="ＭＳ Ｐゴシック" pitchFamily="34" charset="-128"/>
              </a:rPr>
              <a:t>T</a:t>
            </a:r>
            <a:r>
              <a:rPr lang="en-US" dirty="0" smtClean="0">
                <a:ea typeface="ＭＳ Ｐゴシック" pitchFamily="34" charset="-128"/>
              </a:rPr>
              <a:t>ype in the command window: 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equation eq1.ls wage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exper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educ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    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@expand(female, married) 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 </a:t>
            </a:r>
            <a:r>
              <a:rPr lang="en-US" dirty="0" smtClean="0">
                <a:ea typeface="ＭＳ Ｐゴシック" pitchFamily="34" charset="-128"/>
              </a:rPr>
              <a:t>(type command in one line</a:t>
            </a:r>
            <a:r>
              <a:rPr lang="en-US" b="1" dirty="0" smtClean="0">
                <a:ea typeface="ＭＳ Ｐゴシック" pitchFamily="34" charset="-128"/>
              </a:rPr>
              <a:t>).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" y="4002088"/>
            <a:ext cx="33813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25" y="2147888"/>
            <a:ext cx="4448175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Dummies in Regressions: </a:t>
            </a:r>
            <a:br>
              <a:rPr lang="en-US" dirty="0" smtClean="0">
                <a:ea typeface="ＭＳ Ｐゴシック" panose="020B0600070205080204" pitchFamily="34" charset="-128"/>
              </a:rPr>
            </a:br>
            <a:r>
              <a:rPr lang="en-US" dirty="0" smtClean="0">
                <a:ea typeface="ＭＳ Ｐゴシック" panose="020B0600070205080204" pitchFamily="34" charset="-128"/>
              </a:rPr>
              <a:t>Example 3 </a:t>
            </a:r>
            <a:r>
              <a:rPr lang="en-US" sz="1800" dirty="0" smtClean="0">
                <a:ea typeface="ＭＳ Ｐゴシック" panose="020B0600070205080204" pitchFamily="34" charset="-128"/>
              </a:rPr>
              <a:t>(cont’d) </a:t>
            </a:r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C120840-4164-429F-931E-C15938E19B80}" type="slidenum">
              <a:rPr lang="en-US" sz="800"/>
              <a:pPr eaLnBrk="1" hangingPunct="1"/>
              <a:t>46</a:t>
            </a:fld>
            <a:endParaRPr lang="en-US" sz="800"/>
          </a:p>
        </p:txBody>
      </p:sp>
      <p:sp>
        <p:nvSpPr>
          <p:cNvPr id="11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6738" y="1257300"/>
            <a:ext cx="8031162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7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7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7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7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7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>
                <a:ea typeface="ＭＳ Ｐゴシック" pitchFamily="34" charset="-128"/>
              </a:rPr>
              <a:t>In the previous example, </a:t>
            </a:r>
            <a:r>
              <a:rPr lang="en-US" sz="1800" dirty="0" smtClean="0">
                <a:ea typeface="ＭＳ Ｐゴシック" pitchFamily="34" charset="-128"/>
              </a:rPr>
              <a:t>notice </a:t>
            </a:r>
            <a:r>
              <a:rPr lang="en-US" sz="1800" dirty="0">
                <a:ea typeface="ＭＳ Ｐゴシック" pitchFamily="34" charset="-128"/>
              </a:rPr>
              <a:t>that </a:t>
            </a:r>
            <a:r>
              <a:rPr lang="en-US" sz="1800" dirty="0" smtClean="0">
                <a:ea typeface="ＭＳ Ｐゴシック" pitchFamily="34" charset="-128"/>
              </a:rPr>
              <a:t>the </a:t>
            </a:r>
            <a:r>
              <a:rPr lang="en-US" sz="1800" dirty="0">
                <a:ea typeface="ＭＳ Ｐゴシック" pitchFamily="34" charset="-128"/>
              </a:rPr>
              <a:t>constant was not included.</a:t>
            </a:r>
          </a:p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>
                <a:ea typeface="ＭＳ Ｐゴシック" pitchFamily="34" charset="-128"/>
              </a:rPr>
              <a:t>If you include a constant, then EViews will be unable to estimate the regression and return an error message because of perfect </a:t>
            </a:r>
            <a:r>
              <a:rPr lang="en-US" sz="1800" dirty="0" err="1" smtClean="0">
                <a:ea typeface="ＭＳ Ｐゴシック" pitchFamily="34" charset="-128"/>
              </a:rPr>
              <a:t>collinearity</a:t>
            </a:r>
            <a:r>
              <a:rPr lang="en-US" sz="1800" dirty="0" smtClean="0">
                <a:ea typeface="ＭＳ Ｐゴシック" pitchFamily="34" charset="-128"/>
              </a:rPr>
              <a:t> (the dummy variable trap).  </a:t>
            </a: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19461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44550" y="4432300"/>
            <a:ext cx="3876675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168275" indent="-168275">
              <a:spcBef>
                <a:spcPct val="20000"/>
              </a:spcBef>
              <a:buClr>
                <a:schemeClr val="accent2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hlink"/>
                </a:solidFill>
                <a:latin typeface="+mn-lt"/>
              </a:rPr>
              <a:t>You will receive an error message (shown here). </a:t>
            </a:r>
          </a:p>
          <a:p>
            <a:pPr marL="168275" indent="-168275">
              <a:spcBef>
                <a:spcPct val="20000"/>
              </a:spcBef>
              <a:buClr>
                <a:schemeClr val="accent2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hlink"/>
                </a:solidFill>
                <a:latin typeface="+mn-lt"/>
              </a:rPr>
              <a:t>In </a:t>
            </a:r>
            <a:r>
              <a:rPr lang="en-US" sz="1600" dirty="0">
                <a:solidFill>
                  <a:schemeClr val="hlink"/>
                </a:solidFill>
                <a:latin typeface="+mn-lt"/>
              </a:rPr>
              <a:t>order to estimate the </a:t>
            </a:r>
            <a:r>
              <a:rPr lang="en-US" sz="1600" dirty="0" smtClean="0">
                <a:solidFill>
                  <a:schemeClr val="hlink"/>
                </a:solidFill>
                <a:latin typeface="+mn-lt"/>
              </a:rPr>
              <a:t>regression with a constant, </a:t>
            </a:r>
            <a:r>
              <a:rPr lang="en-US" sz="1600" dirty="0">
                <a:solidFill>
                  <a:schemeClr val="hlink"/>
                </a:solidFill>
                <a:latin typeface="+mn-lt"/>
              </a:rPr>
              <a:t>you should exclude one of the dummies.</a:t>
            </a:r>
          </a:p>
        </p:txBody>
      </p:sp>
      <p:pic>
        <p:nvPicPr>
          <p:cNvPr id="53254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288" y="4314825"/>
            <a:ext cx="3876675" cy="119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7038" y="2578100"/>
            <a:ext cx="416560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in Regressions: Example 3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Type in the command window: 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equation eq1.ls wage c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exper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educ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    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@expand(female, married) 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 </a:t>
            </a:r>
            <a:r>
              <a:rPr lang="en-US" dirty="0" smtClean="0">
                <a:ea typeface="ＭＳ Ｐゴシック" pitchFamily="34" charset="-128"/>
              </a:rPr>
              <a:t>(type command in one line</a:t>
            </a:r>
            <a:r>
              <a:rPr lang="en-US" b="1" dirty="0" smtClean="0">
                <a:ea typeface="ＭＳ Ｐゴシック" pitchFamily="34" charset="-128"/>
              </a:rPr>
              <a:t>).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5325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288" y="2746375"/>
            <a:ext cx="35242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1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D0E3061-6B78-40A7-92DC-97EA8D82CF64}" type="slidenum">
              <a:rPr lang="en-US" sz="800">
                <a:solidFill>
                  <a:schemeClr val="accent1"/>
                </a:solidFill>
              </a:rPr>
              <a:pPr/>
              <a:t>47</a:t>
            </a:fld>
            <a:endParaRPr lang="en-US" sz="800">
              <a:solidFill>
                <a:schemeClr val="accent1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58800" y="1233488"/>
            <a:ext cx="884237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177800" indent="-177800">
              <a:spcBef>
                <a:spcPct val="20000"/>
              </a:spcBef>
              <a:buClr>
                <a:schemeClr val="accent2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chemeClr val="hlink"/>
                </a:solidFill>
                <a:latin typeface="+mn-lt"/>
              </a:rPr>
              <a:t>Let’s exclude one of the dummies. You can use either one of the following commands:</a:t>
            </a:r>
          </a:p>
          <a:p>
            <a:pPr marL="463550" indent="-231775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ü"/>
              <a:defRPr/>
            </a:pPr>
            <a:r>
              <a:rPr lang="en-US" sz="1600" b="1" i="1" dirty="0" smtClean="0">
                <a:solidFill>
                  <a:schemeClr val="hlink"/>
                </a:solidFill>
              </a:rPr>
              <a:t>@</a:t>
            </a:r>
            <a:r>
              <a:rPr lang="en-US" sz="1600" b="1" i="1" dirty="0" err="1">
                <a:solidFill>
                  <a:schemeClr val="hlink"/>
                </a:solidFill>
              </a:rPr>
              <a:t>dropfirst</a:t>
            </a:r>
            <a:r>
              <a:rPr lang="en-US" sz="1600" b="1" i="1" dirty="0">
                <a:solidFill>
                  <a:schemeClr val="hlink"/>
                </a:solidFill>
              </a:rPr>
              <a:t> </a:t>
            </a:r>
            <a:r>
              <a:rPr lang="en-US" sz="1600" dirty="0" smtClean="0">
                <a:solidFill>
                  <a:schemeClr val="hlink"/>
                </a:solidFill>
              </a:rPr>
              <a:t>(drops the </a:t>
            </a:r>
            <a:r>
              <a:rPr lang="en-US" sz="1600" dirty="0">
                <a:solidFill>
                  <a:schemeClr val="hlink"/>
                </a:solidFill>
              </a:rPr>
              <a:t>first </a:t>
            </a:r>
            <a:r>
              <a:rPr lang="en-US" sz="1600" dirty="0" smtClean="0">
                <a:solidFill>
                  <a:schemeClr val="hlink"/>
                </a:solidFill>
              </a:rPr>
              <a:t>dummy).</a:t>
            </a:r>
          </a:p>
          <a:p>
            <a:pPr marL="463550" indent="-231775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ü"/>
              <a:defRPr/>
            </a:pPr>
            <a:r>
              <a:rPr lang="en-US" sz="1600" b="1" i="1" dirty="0" smtClean="0">
                <a:solidFill>
                  <a:schemeClr val="hlink"/>
                </a:solidFill>
              </a:rPr>
              <a:t>@</a:t>
            </a:r>
            <a:r>
              <a:rPr lang="en-US" sz="1600" b="1" i="1" dirty="0" err="1">
                <a:solidFill>
                  <a:schemeClr val="hlink"/>
                </a:solidFill>
              </a:rPr>
              <a:t>droplast</a:t>
            </a:r>
            <a:r>
              <a:rPr lang="en-US" sz="1600" b="1" i="1" dirty="0">
                <a:solidFill>
                  <a:schemeClr val="hlink"/>
                </a:solidFill>
              </a:rPr>
              <a:t> </a:t>
            </a:r>
            <a:r>
              <a:rPr lang="en-US" sz="1600" dirty="0">
                <a:solidFill>
                  <a:schemeClr val="hlink"/>
                </a:solidFill>
              </a:rPr>
              <a:t>(</a:t>
            </a:r>
            <a:r>
              <a:rPr lang="en-US" sz="1600" dirty="0" smtClean="0">
                <a:solidFill>
                  <a:schemeClr val="hlink"/>
                </a:solidFill>
              </a:rPr>
              <a:t>drops </a:t>
            </a:r>
            <a:r>
              <a:rPr lang="en-US" sz="1600" dirty="0">
                <a:solidFill>
                  <a:schemeClr val="hlink"/>
                </a:solidFill>
              </a:rPr>
              <a:t>the last dummy</a:t>
            </a:r>
            <a:r>
              <a:rPr lang="en-US" sz="1600" dirty="0" smtClean="0">
                <a:solidFill>
                  <a:schemeClr val="hlink"/>
                </a:solidFill>
              </a:rPr>
              <a:t>).</a:t>
            </a:r>
            <a:endParaRPr lang="en-US" sz="1600" dirty="0">
              <a:solidFill>
                <a:schemeClr val="hlink"/>
              </a:solidFill>
            </a:endParaRPr>
          </a:p>
        </p:txBody>
      </p:sp>
      <p:sp>
        <p:nvSpPr>
          <p:cNvPr id="54276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2588" y="-6350"/>
            <a:ext cx="7521575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2800" dirty="0">
                <a:solidFill>
                  <a:schemeClr val="hlink"/>
                </a:solidFill>
              </a:rPr>
              <a:t>Dummies in Regressions: </a:t>
            </a:r>
          </a:p>
          <a:p>
            <a:pPr eaLnBrk="1" hangingPunct="1"/>
            <a:r>
              <a:rPr lang="en-US" sz="2800" dirty="0">
                <a:solidFill>
                  <a:schemeClr val="hlink"/>
                </a:solidFill>
              </a:rPr>
              <a:t>Example 3 </a:t>
            </a:r>
            <a:r>
              <a:rPr lang="en-US" sz="1800" dirty="0">
                <a:solidFill>
                  <a:schemeClr val="hlink"/>
                </a:solidFill>
              </a:rPr>
              <a:t>(cont’d) </a:t>
            </a: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8800" y="2574925"/>
            <a:ext cx="4421188" cy="185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in Regressions: Example 3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Type in the command window: 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equation eq2.ls wage c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exper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educ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    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@expand(female, married,@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dropfirst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) </a:t>
            </a:r>
            <a:endParaRPr lang="en-US" dirty="0" smtClean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 </a:t>
            </a:r>
            <a:r>
              <a:rPr lang="en-US" dirty="0" smtClean="0">
                <a:ea typeface="ＭＳ Ｐゴシック" pitchFamily="34" charset="-128"/>
              </a:rPr>
              <a:t>(type command in one line</a:t>
            </a:r>
            <a:r>
              <a:rPr lang="en-US" b="1" dirty="0" smtClean="0">
                <a:ea typeface="ＭＳ Ｐゴシック" pitchFamily="34" charset="-128"/>
              </a:rPr>
              <a:t>).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5427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4224338"/>
            <a:ext cx="39433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9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0" y="2419350"/>
            <a:ext cx="4044950" cy="361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Samples: Example 1 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542925" y="1192213"/>
            <a:ext cx="8372475" cy="1801812"/>
          </a:xfrm>
        </p:spPr>
        <p:txBody>
          <a:bodyPr/>
          <a:lstStyle/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The </a:t>
            </a:r>
            <a:r>
              <a:rPr lang="en-US" sz="1800" kern="1200" dirty="0">
                <a:ea typeface="ＭＳ Ｐゴシック" pitchFamily="34" charset="-128"/>
              </a:rPr>
              <a:t>easiest way to create dummy variables in EViews is by using </a:t>
            </a:r>
            <a:r>
              <a:rPr lang="en-US" sz="1800" kern="1200" dirty="0" smtClean="0">
                <a:ea typeface="ＭＳ Ｐゴシック" pitchFamily="34" charset="-128"/>
              </a:rPr>
              <a:t>samples (</a:t>
            </a:r>
            <a:r>
              <a:rPr lang="en-US" sz="1800" b="1" i="1" kern="1200" dirty="0" err="1" smtClean="0">
                <a:ea typeface="ＭＳ Ｐゴシック" pitchFamily="34" charset="-128"/>
              </a:rPr>
              <a:t>smpl</a:t>
            </a:r>
            <a:r>
              <a:rPr lang="en-US" sz="1800" kern="1200" dirty="0">
                <a:ea typeface="ＭＳ Ｐゴシック" pitchFamily="34" charset="-128"/>
              </a:rPr>
              <a:t> </a:t>
            </a:r>
            <a:r>
              <a:rPr lang="en-US" sz="1800" kern="1200" dirty="0" smtClean="0">
                <a:ea typeface="ＭＳ Ｐゴシック" pitchFamily="34" charset="-128"/>
              </a:rPr>
              <a:t>command).</a:t>
            </a:r>
          </a:p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Let’s illustrate a few examples using the </a:t>
            </a:r>
            <a:r>
              <a:rPr lang="en-US" sz="1800" b="1" i="1" kern="1200" dirty="0" smtClean="0">
                <a:ea typeface="ＭＳ Ｐゴシック" pitchFamily="34" charset="-128"/>
              </a:rPr>
              <a:t>Dated</a:t>
            </a:r>
            <a:r>
              <a:rPr lang="en-US" sz="1800" kern="1200" dirty="0" smtClean="0">
                <a:ea typeface="ＭＳ Ｐゴシック" pitchFamily="34" charset="-128"/>
              </a:rPr>
              <a:t> page in </a:t>
            </a:r>
            <a:r>
              <a:rPr lang="en-US" sz="1800" b="1" i="1" kern="1200" dirty="0" err="1" smtClean="0">
                <a:ea typeface="ＭＳ Ｐゴシック" pitchFamily="34" charset="-128"/>
              </a:rPr>
              <a:t>Workfile</a:t>
            </a:r>
            <a:r>
              <a:rPr lang="en-US" sz="1800" b="1" i="1" kern="1200" dirty="0" smtClean="0">
                <a:ea typeface="ＭＳ Ｐゴシック" pitchFamily="34" charset="-128"/>
              </a:rPr>
              <a:t> Data.wf1</a:t>
            </a:r>
            <a:r>
              <a:rPr lang="en-US" sz="1800" kern="1200" dirty="0" smtClean="0">
                <a:ea typeface="ＭＳ Ｐゴシック" pitchFamily="34" charset="-128"/>
              </a:rPr>
              <a:t>.  </a:t>
            </a:r>
          </a:p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kern="1200" dirty="0" smtClean="0">
                <a:ea typeface="ＭＳ Ｐゴシック" pitchFamily="34" charset="-128"/>
              </a:rPr>
              <a:t>Suppose you would like to create a dummy variable equal to 1, if </a:t>
            </a:r>
            <a:r>
              <a:rPr lang="en-US" sz="1800" b="1" i="1" kern="1200" dirty="0" smtClean="0">
                <a:ea typeface="ＭＳ Ｐゴシック" pitchFamily="34" charset="-128"/>
              </a:rPr>
              <a:t>return</a:t>
            </a:r>
            <a:r>
              <a:rPr lang="en-US" sz="1800" kern="1200" dirty="0" smtClean="0">
                <a:ea typeface="ＭＳ Ｐゴシック" pitchFamily="34" charset="-128"/>
              </a:rPr>
              <a:t>&gt;0.2, and 0 otherwise.  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kern="1200" dirty="0">
              <a:ea typeface="ＭＳ Ｐゴシック" pitchFamily="34" charset="-128"/>
            </a:endParaRPr>
          </a:p>
        </p:txBody>
      </p:sp>
      <p:sp>
        <p:nvSpPr>
          <p:cNvPr id="7170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C764A34-8AA0-4C3D-ADB6-8CF1558503DE}" type="slidenum">
              <a:rPr lang="en-US" sz="800"/>
              <a:pPr eaLnBrk="1" hangingPunct="1"/>
              <a:t>5</a:t>
            </a:fld>
            <a:endParaRPr lang="en-US" sz="800"/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61988" y="2860675"/>
            <a:ext cx="3986212" cy="298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 with samples: Example 1</a:t>
            </a:r>
          </a:p>
          <a:p>
            <a:pPr marL="573087" lvl="2" indent="-228600" eaLnBrk="1" hangingPunct="1"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Open </a:t>
            </a:r>
            <a:r>
              <a:rPr lang="en-US" b="1" i="1" dirty="0" smtClean="0">
                <a:ea typeface="ＭＳ Ｐゴシック" pitchFamily="34" charset="-128"/>
              </a:rPr>
              <a:t>Data.wf1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. Click on the </a:t>
            </a:r>
            <a:r>
              <a:rPr lang="en-US" b="1" i="1" dirty="0" smtClean="0">
                <a:ea typeface="ＭＳ Ｐゴシック" pitchFamily="34" charset="-128"/>
              </a:rPr>
              <a:t>Dated</a:t>
            </a:r>
            <a:r>
              <a:rPr lang="en-US" dirty="0" smtClean="0">
                <a:ea typeface="ＭＳ Ｐゴシック" pitchFamily="34" charset="-128"/>
              </a:rPr>
              <a:t> page. </a:t>
            </a:r>
          </a:p>
          <a:p>
            <a:pPr marL="573087" lvl="2" indent="-228600" eaLnBrk="1" hangingPunct="1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Type in the command window:</a:t>
            </a:r>
            <a:br>
              <a:rPr lang="en-US" dirty="0" smtClean="0">
                <a:ea typeface="ＭＳ Ｐゴシック" pitchFamily="34" charset="-128"/>
              </a:rPr>
            </a:br>
            <a:r>
              <a:rPr lang="en-US" dirty="0">
                <a:ea typeface="ＭＳ Ｐゴシック" pitchFamily="34" charset="-128"/>
              </a:rPr>
              <a:t/>
            </a:r>
            <a:br>
              <a:rPr lang="en-US" dirty="0">
                <a:ea typeface="ＭＳ Ｐゴシック" pitchFamily="34" charset="-128"/>
              </a:rPr>
            </a:br>
            <a:r>
              <a:rPr lang="en-US" dirty="0" err="1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  <a:t>smpl</a:t>
            </a:r>
            <a:r>
              <a:rPr lang="en-US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  <a:t>if </a:t>
            </a:r>
            <a:r>
              <a:rPr lang="en-US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  <a:t>return&gt;0.2</a:t>
            </a:r>
            <a:br>
              <a:rPr lang="en-US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</a:br>
            <a:r>
              <a:rPr lang="en-US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  <a:t>series dummy1=1</a:t>
            </a:r>
            <a:br>
              <a:rPr lang="en-US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</a:br>
            <a:r>
              <a:rPr lang="en-US" dirty="0" err="1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  <a:t>smpl</a:t>
            </a:r>
            <a:r>
              <a:rPr lang="en-US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  <a:t>if return&lt;=</a:t>
            </a:r>
            <a:r>
              <a:rPr lang="en-US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  <a:t>0.2</a:t>
            </a:r>
            <a:br>
              <a:rPr lang="en-US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</a:br>
            <a:r>
              <a:rPr lang="en-US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  <a:t>series 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ＭＳ Ｐゴシック" pitchFamily="34" charset="-128"/>
                <a:cs typeface="Courier New" panose="02070309020205020404" pitchFamily="49" charset="0"/>
              </a:rPr>
              <a:t>dummy1=0</a:t>
            </a:r>
            <a:endParaRPr lang="en-US" dirty="0" smtClean="0">
              <a:solidFill>
                <a:schemeClr val="tx1"/>
              </a:solidFill>
              <a:latin typeface="Courier New" panose="02070309020205020404" pitchFamily="49" charset="0"/>
              <a:ea typeface="ＭＳ Ｐゴシック" pitchFamily="34" charset="-128"/>
              <a:cs typeface="Courier New" panose="02070309020205020404" pitchFamily="49" charset="0"/>
            </a:endParaRPr>
          </a:p>
          <a:p>
            <a:pPr marL="573087" lvl="2" indent="-228600" eaLnBrk="1" hangingPunct="1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 after each command line entry. 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pic>
        <p:nvPicPr>
          <p:cNvPr id="717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0438"/>
            <a:ext cx="28289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Samples: Example 1 </a:t>
            </a:r>
            <a:r>
              <a:rPr lang="en-US" sz="1800" dirty="0" smtClean="0">
                <a:ea typeface="ＭＳ Ｐゴシック" panose="020B0600070205080204" pitchFamily="34" charset="-128"/>
              </a:rPr>
              <a:t>(cont’d)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542925" y="1192213"/>
            <a:ext cx="8512175" cy="1782762"/>
          </a:xfrm>
        </p:spPr>
        <p:txBody>
          <a:bodyPr/>
          <a:lstStyle/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kern="1200" dirty="0" smtClean="0">
                <a:ea typeface="ＭＳ Ｐゴシック" pitchFamily="34" charset="-128"/>
              </a:rPr>
              <a:t>The original series (</a:t>
            </a:r>
            <a:r>
              <a:rPr lang="en-US" sz="1800" b="1" i="1" kern="1200" dirty="0" smtClean="0">
                <a:ea typeface="ＭＳ Ｐゴシック" pitchFamily="34" charset="-128"/>
              </a:rPr>
              <a:t>return</a:t>
            </a:r>
            <a:r>
              <a:rPr lang="en-US" sz="1800" kern="1200" dirty="0" smtClean="0">
                <a:ea typeface="ＭＳ Ｐゴシック" pitchFamily="34" charset="-128"/>
              </a:rPr>
              <a:t>) and the new dummy variable are both shown here. </a:t>
            </a:r>
          </a:p>
          <a:p>
            <a:pPr marL="231775" indent="0" eaLnBrk="1" hangingPunct="1">
              <a:spcBef>
                <a:spcPts val="600"/>
              </a:spcBef>
              <a:buFont typeface="Times" pitchFamily="18" charset="0"/>
              <a:buNone/>
              <a:tabLst>
                <a:tab pos="2797175" algn="l"/>
              </a:tabLst>
              <a:defRPr/>
            </a:pPr>
            <a:endParaRPr lang="en-US" sz="1600" u="sng" kern="1200" dirty="0" smtClean="0">
              <a:ea typeface="ＭＳ Ｐゴシック" pitchFamily="34" charset="-128"/>
            </a:endParaRPr>
          </a:p>
          <a:p>
            <a:pPr marL="231775" indent="0" eaLnBrk="1" hangingPunct="1">
              <a:spcBef>
                <a:spcPts val="600"/>
              </a:spcBef>
              <a:buFont typeface="Times" pitchFamily="18" charset="0"/>
              <a:buNone/>
              <a:tabLst>
                <a:tab pos="2797175" algn="l"/>
              </a:tabLst>
              <a:defRPr/>
            </a:pPr>
            <a:r>
              <a:rPr lang="en-US" sz="1600" kern="1200" dirty="0" smtClean="0">
                <a:ea typeface="ＭＳ Ｐゴシック" pitchFamily="34" charset="-128"/>
              </a:rPr>
              <a:t>        </a:t>
            </a:r>
            <a:r>
              <a:rPr lang="en-US" sz="1600" u="sng" kern="1200" dirty="0" smtClean="0">
                <a:ea typeface="ＭＳ Ｐゴシック" pitchFamily="34" charset="-128"/>
              </a:rPr>
              <a:t>Original series</a:t>
            </a:r>
            <a:r>
              <a:rPr lang="en-US" sz="1600" kern="1200" dirty="0" smtClean="0">
                <a:ea typeface="ＭＳ Ｐゴシック" pitchFamily="34" charset="-128"/>
              </a:rPr>
              <a:t>	   </a:t>
            </a:r>
            <a:r>
              <a:rPr lang="en-US" sz="1600" u="sng" kern="1200" dirty="0" smtClean="0">
                <a:ea typeface="ＭＳ Ｐゴシック" pitchFamily="34" charset="-128"/>
              </a:rPr>
              <a:t>Dummy Variable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kern="1200" dirty="0">
              <a:ea typeface="ＭＳ Ｐゴシック" pitchFamily="34" charset="-128"/>
            </a:endParaRPr>
          </a:p>
        </p:txBody>
      </p:sp>
      <p:sp>
        <p:nvSpPr>
          <p:cNvPr id="8194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A756D0A-EACB-4CFB-9175-4E48DD451BB1}" type="slidenum">
              <a:rPr lang="en-US" sz="800"/>
              <a:pPr eaLnBrk="1" hangingPunct="1"/>
              <a:t>6</a:t>
            </a:fld>
            <a:endParaRPr lang="en-US" sz="800"/>
          </a:p>
        </p:txBody>
      </p:sp>
      <p:pic>
        <p:nvPicPr>
          <p:cNvPr id="819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3" y="2238375"/>
            <a:ext cx="1924050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8" y="2209800"/>
            <a:ext cx="2095500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Samples: Example 2 </a:t>
            </a:r>
          </a:p>
        </p:txBody>
      </p:sp>
      <p:sp>
        <p:nvSpPr>
          <p:cNvPr id="9218" name="Slide Number Placeholder 3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E51582E-A8EC-4CA3-87F7-78C14038D9F5}" type="slidenum">
              <a:rPr lang="en-US" sz="800"/>
              <a:pPr eaLnBrk="1" hangingPunct="1"/>
              <a:t>7</a:t>
            </a:fld>
            <a:endParaRPr lang="en-US" sz="800"/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0213" y="1138238"/>
            <a:ext cx="795655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Now suppose you would like to create a dummy variable equal to 1, if </a:t>
            </a:r>
            <a:r>
              <a:rPr lang="en-US" sz="1800" b="1" i="1" dirty="0" smtClean="0">
                <a:ea typeface="ＭＳ Ｐゴシック" pitchFamily="34" charset="-128"/>
              </a:rPr>
              <a:t>return</a:t>
            </a:r>
            <a:r>
              <a:rPr lang="en-US" sz="1800" dirty="0" smtClean="0">
                <a:ea typeface="ＭＳ Ｐゴシック" pitchFamily="34" charset="-128"/>
              </a:rPr>
              <a:t>&gt;0.3, or </a:t>
            </a:r>
            <a:r>
              <a:rPr lang="en-US" sz="1800" b="1" i="1" dirty="0" smtClean="0">
                <a:ea typeface="ＭＳ Ｐゴシック" pitchFamily="34" charset="-128"/>
              </a:rPr>
              <a:t>return</a:t>
            </a:r>
            <a:r>
              <a:rPr lang="en-US" sz="1800" dirty="0" smtClean="0">
                <a:ea typeface="ＭＳ Ｐゴシック" pitchFamily="34" charset="-128"/>
              </a:rPr>
              <a:t>&lt;=-0.3, and 0 otherwise.  </a:t>
            </a:r>
          </a:p>
          <a:p>
            <a:pPr marL="0" indent="0" eaLnBrk="1" hangingPunct="1">
              <a:spcBef>
                <a:spcPts val="600"/>
              </a:spcBef>
              <a:buFont typeface="Times" pitchFamily="17" charset="0"/>
              <a:buNone/>
              <a:defRPr/>
            </a:pPr>
            <a:endParaRPr lang="en-US" sz="1600" u="sng" dirty="0">
              <a:ea typeface="ＭＳ Ｐゴシック" pitchFamily="34" charset="-128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0213" y="1882775"/>
            <a:ext cx="4767262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2200">
                <a:solidFill>
                  <a:schemeClr val="hlink"/>
                </a:solidFill>
                <a:latin typeface="+mn-lt"/>
                <a:ea typeface="ＭＳ Ｐゴシック" charset="0"/>
                <a:cs typeface="+mn-cs"/>
              </a:defRPr>
            </a:lvl1pPr>
            <a:lvl2pPr marL="57308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>
                <a:solidFill>
                  <a:schemeClr val="hlink"/>
                </a:solidFill>
                <a:latin typeface="+mn-lt"/>
                <a:ea typeface="ＭＳ Ｐゴシック" charset="0"/>
              </a:defRPr>
            </a:lvl2pPr>
            <a:lvl3pPr marL="917575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400">
                <a:solidFill>
                  <a:schemeClr val="hlink"/>
                </a:solidFill>
                <a:latin typeface="+mn-lt"/>
                <a:ea typeface="ＭＳ Ｐゴシック" charset="0"/>
              </a:defRPr>
            </a:lvl3pPr>
            <a:lvl4pPr marL="1196975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4pPr>
            <a:lvl5pPr marL="1539875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18" charset="0"/>
              <a:buChar char="•"/>
              <a:defRPr sz="1200">
                <a:solidFill>
                  <a:schemeClr val="hlink"/>
                </a:solidFill>
                <a:latin typeface="+mn-lt"/>
                <a:ea typeface="ＭＳ Ｐゴシック" charset="0"/>
              </a:defRPr>
            </a:lvl5pPr>
            <a:lvl6pPr marL="19970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6pPr>
            <a:lvl7pPr marL="24542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7pPr>
            <a:lvl8pPr marL="29114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8pPr>
            <a:lvl9pPr marL="3368675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Times" pitchFamily="96" charset="0"/>
              <a:buChar char="•"/>
              <a:defRPr sz="1200">
                <a:solidFill>
                  <a:schemeClr val="hlink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ts val="0"/>
              </a:spcBef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u="sng" dirty="0" smtClean="0">
                <a:ea typeface="ＭＳ Ｐゴシック" pitchFamily="34" charset="-128"/>
              </a:rPr>
              <a:t>Dummies  with samples: Example 2</a:t>
            </a:r>
          </a:p>
          <a:p>
            <a:pPr marL="573087" lvl="2" indent="-228600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dirty="0" smtClean="0">
                <a:ea typeface="ＭＳ Ｐゴシック" pitchFamily="34" charset="-128"/>
              </a:rPr>
              <a:t>Click on </a:t>
            </a:r>
            <a:r>
              <a:rPr lang="en-US" b="1" i="1" dirty="0" smtClean="0">
                <a:ea typeface="ＭＳ Ｐゴシック" pitchFamily="34" charset="-128"/>
              </a:rPr>
              <a:t>Dated </a:t>
            </a:r>
            <a:r>
              <a:rPr lang="en-US" dirty="0" err="1" smtClean="0">
                <a:ea typeface="ＭＳ Ｐゴシック" pitchFamily="34" charset="-128"/>
              </a:rPr>
              <a:t>workfile</a:t>
            </a:r>
            <a:r>
              <a:rPr lang="en-US" dirty="0" smtClean="0">
                <a:ea typeface="ＭＳ Ｐゴシック" pitchFamily="34" charset="-128"/>
              </a:rPr>
              <a:t> page. Type in the command window: 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    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smpl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if return&gt;0.3 or return&lt;=-0.3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series dummy2=1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</a:t>
            </a:r>
            <a:r>
              <a:rPr lang="en-US" dirty="0" err="1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smpl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if return&gt;-0.3 and return&lt;0.3</a:t>
            </a:r>
          </a:p>
          <a:p>
            <a:pPr marL="344487" lvl="2" indent="0" eaLnBrk="1" hangingPunct="1">
              <a:spcBef>
                <a:spcPts val="0"/>
              </a:spcBef>
              <a:buFont typeface="Times" pitchFamily="18" charset="0"/>
              <a:buNone/>
              <a:defRPr/>
            </a:pPr>
            <a:r>
              <a:rPr lang="en-US" dirty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urier" pitchFamily="49" charset="0"/>
                <a:ea typeface="ＭＳ Ｐゴシック" pitchFamily="34" charset="-128"/>
              </a:rPr>
              <a:t>  series dummy2=0</a:t>
            </a:r>
            <a:endParaRPr lang="en-US" dirty="0">
              <a:ea typeface="ＭＳ Ｐゴシック" pitchFamily="34" charset="-128"/>
            </a:endParaRPr>
          </a:p>
          <a:p>
            <a:pPr marL="687387" lvl="2" indent="-342900" eaLnBrk="1" hangingPunct="1">
              <a:spcBef>
                <a:spcPts val="120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dirty="0" smtClean="0">
                <a:ea typeface="ＭＳ Ｐゴシック" pitchFamily="34" charset="-128"/>
              </a:rPr>
              <a:t>Press </a:t>
            </a:r>
            <a:r>
              <a:rPr lang="en-US" b="1" dirty="0" smtClean="0">
                <a:ea typeface="ＭＳ Ｐゴシック" pitchFamily="34" charset="-128"/>
              </a:rPr>
              <a:t>Enter</a:t>
            </a:r>
            <a:r>
              <a:rPr lang="en-US" dirty="0" smtClean="0">
                <a:ea typeface="ＭＳ Ｐゴシック" pitchFamily="34" charset="-128"/>
              </a:rPr>
              <a:t> after each command line. </a:t>
            </a:r>
            <a:endParaRPr lang="en-US" dirty="0">
              <a:ea typeface="ＭＳ Ｐゴシック" pitchFamily="34" charset="-128"/>
            </a:endParaRPr>
          </a:p>
          <a:p>
            <a:pPr marL="344487" lvl="2" indent="0" eaLnBrk="1" hangingPunct="1">
              <a:buFont typeface="Times" pitchFamily="18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8" charset="0"/>
              <a:buNone/>
              <a:defRPr/>
            </a:pPr>
            <a:r>
              <a:rPr lang="en-US" sz="1600" dirty="0" smtClean="0">
                <a:ea typeface="ＭＳ Ｐゴシック" pitchFamily="34" charset="-128"/>
              </a:rPr>
              <a:t> 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dirty="0" smtClean="0">
              <a:ea typeface="ＭＳ Ｐゴシック" pitchFamily="34" charset="-128"/>
            </a:endParaRPr>
          </a:p>
          <a:p>
            <a:pPr marL="0" indent="0" eaLnBrk="1" hangingPunct="1">
              <a:buFont typeface="Times" pitchFamily="17" charset="0"/>
              <a:buNone/>
              <a:defRPr/>
            </a:pPr>
            <a:endParaRPr lang="en-US" sz="1800" u="sng" dirty="0">
              <a:ea typeface="ＭＳ Ｐゴシック" pitchFamily="34" charset="-128"/>
            </a:endParaRPr>
          </a:p>
        </p:txBody>
      </p:sp>
      <p:sp>
        <p:nvSpPr>
          <p:cNvPr id="9222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97450" y="2003425"/>
            <a:ext cx="38481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r>
              <a:rPr lang="en-US" sz="1600" u="sng">
                <a:solidFill>
                  <a:schemeClr val="hlink"/>
                </a:solidFill>
              </a:rPr>
              <a:t>Original Series</a:t>
            </a:r>
            <a:r>
              <a:rPr lang="en-US" sz="1600">
                <a:solidFill>
                  <a:schemeClr val="hlink"/>
                </a:solidFill>
              </a:rPr>
              <a:t>            </a:t>
            </a:r>
            <a:r>
              <a:rPr lang="en-US" sz="1600" u="sng">
                <a:solidFill>
                  <a:schemeClr val="hlink"/>
                </a:solidFill>
              </a:rPr>
              <a:t>Dummy Variable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>
              <a:solidFill>
                <a:schemeClr val="hlink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90000"/>
              <a:buFont typeface="Times" pitchFamily="18" charset="0"/>
              <a:buNone/>
            </a:pPr>
            <a:endParaRPr lang="en-US" sz="1800" u="sng">
              <a:solidFill>
                <a:schemeClr val="hlink"/>
              </a:solidFill>
            </a:endParaRPr>
          </a:p>
        </p:txBody>
      </p:sp>
      <p:pic>
        <p:nvPicPr>
          <p:cNvPr id="922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400" y="2354263"/>
            <a:ext cx="1924050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0" y="2355850"/>
            <a:ext cx="1971675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863" y="4379913"/>
            <a:ext cx="283845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388938" y="2824163"/>
            <a:ext cx="7643812" cy="1606550"/>
          </a:xfrm>
        </p:spPr>
        <p:txBody>
          <a:bodyPr/>
          <a:lstStyle/>
          <a:p>
            <a:pPr algn="ctr" eaLnBrk="1" hangingPunct="1">
              <a:buFont typeface="Times" pitchFamily="18" charset="0"/>
              <a:buNone/>
            </a:pPr>
            <a:r>
              <a:rPr lang="en-US" sz="3200" b="1" smtClean="0">
                <a:ea typeface="ＭＳ Ｐゴシック" panose="020B0600070205080204" pitchFamily="34" charset="-128"/>
              </a:rPr>
              <a:t>Creating Dummy Variables</a:t>
            </a:r>
          </a:p>
          <a:p>
            <a:pPr algn="ctr" eaLnBrk="1" hangingPunct="1">
              <a:buFont typeface="Times" pitchFamily="18" charset="0"/>
              <a:buNone/>
            </a:pPr>
            <a:r>
              <a:rPr lang="en-US" sz="3200" b="1" smtClean="0">
                <a:ea typeface="ＭＳ Ｐゴシック" panose="020B0600070205080204" pitchFamily="34" charset="-128"/>
              </a:rPr>
              <a:t>Using </a:t>
            </a:r>
            <a:r>
              <a:rPr lang="en-US" sz="3200" b="1" i="1" smtClean="0">
                <a:ea typeface="ＭＳ Ｐゴシック" panose="020B0600070205080204" pitchFamily="34" charset="-128"/>
              </a:rPr>
              <a:t>@recode </a:t>
            </a:r>
            <a:r>
              <a:rPr lang="en-US" sz="3200" b="1" smtClean="0">
                <a:ea typeface="ＭＳ Ｐゴシック" panose="020B0600070205080204" pitchFamily="34" charset="-128"/>
              </a:rPr>
              <a:t>function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Creating Dummy Variables Using @recode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574675" y="1273175"/>
            <a:ext cx="7994650" cy="741363"/>
          </a:xfrm>
        </p:spPr>
        <p:txBody>
          <a:bodyPr/>
          <a:lstStyle/>
          <a:p>
            <a:pPr eaLnBrk="1" hangingPunct="1">
              <a:buSzPct val="100000"/>
              <a:buFont typeface="Arial" pitchFamily="34" charset="0"/>
              <a:buChar char="•"/>
              <a:defRPr/>
            </a:pP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kern="1200" dirty="0" smtClean="0">
                <a:ea typeface="ＭＳ Ｐゴシック" pitchFamily="34" charset="-128"/>
              </a:rPr>
              <a:t>Another way to create dummy </a:t>
            </a:r>
            <a:r>
              <a:rPr lang="en-US" sz="1800" kern="1200" dirty="0">
                <a:ea typeface="ＭＳ Ｐゴシック" pitchFamily="34" charset="-128"/>
              </a:rPr>
              <a:t>variables in EViews is by using </a:t>
            </a:r>
            <a:r>
              <a:rPr lang="en-US" sz="1800" b="1" i="1" kern="1200" dirty="0" smtClean="0">
                <a:ea typeface="ＭＳ Ｐゴシック" pitchFamily="34" charset="-128"/>
              </a:rPr>
              <a:t>@recode </a:t>
            </a:r>
            <a:r>
              <a:rPr lang="en-US" sz="1800" kern="1200" dirty="0" smtClean="0">
                <a:ea typeface="ＭＳ Ｐゴシック" pitchFamily="34" charset="-128"/>
              </a:rPr>
              <a:t>function. </a:t>
            </a:r>
            <a:endParaRPr lang="en-US" sz="1800" kern="1200" dirty="0">
              <a:ea typeface="ＭＳ Ｐゴシック" pitchFamily="34" charset="-128"/>
            </a:endParaRPr>
          </a:p>
        </p:txBody>
      </p:sp>
      <p:sp>
        <p:nvSpPr>
          <p:cNvPr id="13314" name="Slide Number Placeholder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BCD8151-7F9D-4A87-975E-C39AD71B7DCA}" type="slidenum">
              <a:rPr lang="en-US" sz="800"/>
              <a:pPr eaLnBrk="1" hangingPunct="1"/>
              <a:t>9</a:t>
            </a:fld>
            <a:endParaRPr lang="en-US" sz="80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931863" y="2133600"/>
          <a:ext cx="6873875" cy="77311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08510"/>
                <a:gridCol w="4365365"/>
              </a:tblGrid>
              <a:tr h="334992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Function</a:t>
                      </a:r>
                      <a:endParaRPr lang="en-US" sz="1600" b="0" dirty="0"/>
                    </a:p>
                  </a:txBody>
                  <a:tcPr marL="91434" marR="91434" marT="45576" marB="4557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Description</a:t>
                      </a:r>
                    </a:p>
                  </a:txBody>
                  <a:tcPr marL="91434" marR="91434" marT="45576" marB="45576"/>
                </a:tc>
              </a:tr>
              <a:tr h="438121">
                <a:tc>
                  <a:txBody>
                    <a:bodyPr/>
                    <a:lstStyle/>
                    <a:p>
                      <a:r>
                        <a:rPr lang="en-US" sz="1400" b="1" i="1" dirty="0" smtClean="0">
                          <a:ea typeface="ＭＳ Ｐゴシック" pitchFamily="34" charset="-128"/>
                        </a:rPr>
                        <a:t>@recode(</a:t>
                      </a:r>
                      <a:r>
                        <a:rPr lang="en-US" sz="1400" b="1" i="1" dirty="0" err="1" smtClean="0">
                          <a:ea typeface="ＭＳ Ｐゴシック" pitchFamily="34" charset="-128"/>
                        </a:rPr>
                        <a:t>s,x,y</a:t>
                      </a:r>
                      <a:r>
                        <a:rPr lang="en-US" sz="1400" b="1" i="1" dirty="0" smtClean="0">
                          <a:ea typeface="ＭＳ Ｐゴシック" pitchFamily="34" charset="-128"/>
                        </a:rPr>
                        <a:t>)</a:t>
                      </a:r>
                      <a:endParaRPr lang="en-US" sz="1400" b="1" i="1" dirty="0"/>
                    </a:p>
                  </a:txBody>
                  <a:tcPr marL="91434" marR="91434" marT="45576" marB="45576"/>
                </a:tc>
                <a:tc>
                  <a:txBody>
                    <a:bodyPr/>
                    <a:lstStyle/>
                    <a:p>
                      <a:pPr eaLnBrk="1" hangingPunct="1">
                        <a:buFont typeface="Arial" pitchFamily="34" charset="0"/>
                        <a:buNone/>
                        <a:defRPr/>
                      </a:pPr>
                      <a:r>
                        <a:rPr lang="en-US" sz="1400" kern="1200" dirty="0" smtClean="0">
                          <a:ea typeface="ＭＳ Ｐゴシック" pitchFamily="34" charset="-128"/>
                        </a:rPr>
                        <a:t>Returns x if condition s is true; otherwise it returns y</a:t>
                      </a:r>
                      <a:endParaRPr lang="en-US" sz="1400" kern="1200" dirty="0">
                        <a:ea typeface="ＭＳ Ｐゴシック" pitchFamily="34" charset="-128"/>
                      </a:endParaRPr>
                    </a:p>
                  </a:txBody>
                  <a:tcPr marL="91434" marR="91434" marT="45576" marB="45576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8.0&quot;&gt;&lt;object type=&quot;1&quot; unique_id=&quot;10001&quot;&gt;&lt;object type=&quot;2&quot; unique_id=&quot;10853&quot;&gt;&lt;object type=&quot;3&quot; unique_id=&quot;10854&quot;&gt;&lt;property id=&quot;20148&quot; value=&quot;5&quot;/&gt;&lt;property id=&quot;20300&quot; value=&quot;Slide 1 - &amp;quot;EViews Training&amp;quot;&quot;/&gt;&lt;property id=&quot;20307&quot; value=&quot;371&quot;/&gt;&lt;/object&gt;&lt;object type=&quot;3&quot; unique_id=&quot;10855&quot;&gt;&lt;property id=&quot;20148&quot; value=&quot;5&quot;/&gt;&lt;property id=&quot;20300&quot; value=&quot;Slide 2 - &amp;quot;Data Series Objects: Series and Groups &amp;quot;&quot;/&gt;&lt;property id=&quot;20307&quot; value=&quot;372&quot;/&gt;&lt;/object&gt;&lt;object type=&quot;3&quot; unique_id=&quot;10856&quot;&gt;&lt;property id=&quot;20148&quot; value=&quot;5&quot;/&gt;&lt;property id=&quot;20300&quot; value=&quot;Slide 3&quot;/&gt;&lt;property id=&quot;20307&quot; value=&quot;374&quot;/&gt;&lt;/object&gt;&lt;object type=&quot;3&quot; unique_id=&quot;10857&quot;&gt;&lt;property id=&quot;20148&quot; value=&quot;5&quot;/&gt;&lt;property id=&quot;20300&quot; value=&quot;Slide 9 - &amp;quot;Creating Simple Dummies Using @recode&amp;quot;&quot;/&gt;&lt;property id=&quot;20307&quot; value=&quot;375&quot;/&gt;&lt;/object&gt;&lt;object type=&quot;3&quot; unique_id=&quot;10859&quot;&gt;&lt;property id=&quot;20148&quot; value=&quot;5&quot;/&gt;&lt;property id=&quot;20300&quot; value=&quot;Slide 20&quot;/&gt;&lt;property id=&quot;20307&quot; value=&quot;377&quot;/&gt;&lt;/object&gt;&lt;object type=&quot;3&quot; unique_id=&quot;10860&quot;&gt;&lt;property id=&quot;20148&quot; value=&quot;5&quot;/&gt;&lt;property id=&quot;20300&quot; value=&quot;Slide 21 - &amp;quot;Creating Date Dummies&amp;quot;&quot;/&gt;&lt;property id=&quot;20307&quot; value=&quot;378&quot;/&gt;&lt;/object&gt;&lt;object type=&quot;3&quot; unique_id=&quot;10862&quot;&gt;&lt;property id=&quot;20148&quot; value=&quot;5&quot;/&gt;&lt;property id=&quot;20300&quot; value=&quot;Slide 34&quot;/&gt;&lt;property id=&quot;20307&quot; value=&quot;380&quot;/&gt;&lt;/object&gt;&lt;object type=&quot;3&quot; unique_id=&quot;10863&quot;&gt;&lt;property id=&quot;20148&quot; value=&quot;5&quot;/&gt;&lt;property id=&quot;20300&quot; value=&quot;Slide 35 - &amp;quot;Creating Categorical Dummies: Example 1 &amp;quot;&quot;/&gt;&lt;property id=&quot;20307&quot; value=&quot;381&quot;/&gt;&lt;/object&gt;&lt;object type=&quot;3&quot; unique_id=&quot;10864&quot;&gt;&lt;property id=&quot;20148&quot; value=&quot;5&quot;/&gt;&lt;property id=&quot;20300&quot; value=&quot;Slide 36 - &amp;quot;Creating Categorical Dummies: Example 2 &amp;quot;&quot;/&gt;&lt;property id=&quot;20307&quot; value=&quot;382&quot;/&gt;&lt;/object&gt;&lt;object type=&quot;3&quot; unique_id=&quot;10865&quot;&gt;&lt;property id=&quot;20148&quot; value=&quot;5&quot;/&gt;&lt;property id=&quot;20300&quot; value=&quot;Slide 37 - &amp;quot;Creating Categorical Dummies: Example 3  &amp;quot;&quot;/&gt;&lt;property id=&quot;20307&quot; value=&quot;383&quot;/&gt;&lt;/object&gt;&lt;object type=&quot;3&quot; unique_id=&quot;10866&quot;&gt;&lt;property id=&quot;20148&quot; value=&quot;5&quot;/&gt;&lt;property id=&quot;20300&quot; value=&quot;Slide 41&quot;/&gt;&lt;property id=&quot;20307&quot; value=&quot;384&quot;/&gt;&lt;/object&gt;&lt;object type=&quot;3&quot; unique_id=&quot;10867&quot;&gt;&lt;property id=&quot;20148&quot; value=&quot;5&quot;/&gt;&lt;property id=&quot;20300&quot; value=&quot;Slide 42 - &amp;quot;Dummies in Regressions&amp;quot;&quot;/&gt;&lt;property id=&quot;20307&quot; value=&quot;385&quot;/&gt;&lt;/object&gt;&lt;object type=&quot;3&quot; unique_id=&quot;10868&quot;&gt;&lt;property id=&quot;20148&quot; value=&quot;5&quot;/&gt;&lt;property id=&quot;20300&quot; value=&quot;Slide 45 - &amp;quot;Dummies in Regressions: Example 2 &amp;quot;&quot;/&gt;&lt;property id=&quot;20307&quot; value=&quot;386&quot;/&gt;&lt;/object&gt;&lt;object type=&quot;3&quot; unique_id=&quot;10869&quot;&gt;&lt;property id=&quot;20148&quot; value=&quot;5&quot;/&gt;&lt;property id=&quot;20300&quot; value=&quot;Slide 46 - &amp;quot;Dummies in Regressions: Example 3 &amp;quot;&quot;/&gt;&lt;property id=&quot;20307&quot; value=&quot;387&quot;/&gt;&lt;/object&gt;&lt;object type=&quot;3&quot; unique_id=&quot;10870&quot;&gt;&lt;property id=&quot;20148&quot; value=&quot;5&quot;/&gt;&lt;property id=&quot;20300&quot; value=&quot;Slide 47 - &amp;quot;Dummies in Regressions: Example 3 (cont’d) &amp;quot;&quot;/&gt;&lt;property id=&quot;20307&quot; value=&quot;388&quot;/&gt;&lt;/object&gt;&lt;object type=&quot;3&quot; unique_id=&quot;13636&quot;&gt;&lt;property id=&quot;20148&quot; value=&quot;5&quot;/&gt;&lt;property id=&quot;20300&quot; value=&quot;Slide 48&quot;/&gt;&lt;property id=&quot;20307&quot; value=&quot;390&quot;/&gt;&lt;/object&gt;&lt;object type=&quot;3&quot; unique_id=&quot;13971&quot;&gt;&lt;property id=&quot;20148&quot; value=&quot;5&quot;/&gt;&lt;property id=&quot;20300&quot; value=&quot;Slide 4 - &amp;quot;Creating Simple Dummies Using Samples: Example 1 &amp;quot;&quot;/&gt;&lt;property id=&quot;20307&quot; value=&quot;392&quot;/&gt;&lt;/object&gt;&lt;object type=&quot;3&quot; unique_id=&quot;13972&quot;&gt;&lt;property id=&quot;20148&quot; value=&quot;5&quot;/&gt;&lt;property id=&quot;20300&quot; value=&quot;Slide 5 - &amp;quot;Creating Simple Dummies Using Samples: Example 2 &amp;quot;&quot;/&gt;&lt;property id=&quot;20307&quot; value=&quot;393&quot;/&gt;&lt;/object&gt;&lt;object type=&quot;3&quot; unique_id=&quot;13973&quot;&gt;&lt;property id=&quot;20148&quot; value=&quot;5&quot;/&gt;&lt;property id=&quot;20300&quot; value=&quot;Slide 6 - &amp;quot;Creating Simple Dummies Using Samples: Example 3 &amp;quot;&quot;/&gt;&lt;property id=&quot;20307&quot; value=&quot;394&quot;/&gt;&lt;/object&gt;&lt;object type=&quot;3&quot; unique_id=&quot;13974&quot;&gt;&lt;property id=&quot;20148&quot; value=&quot;5&quot;/&gt;&lt;property id=&quot;20300&quot; value=&quot;Slide 7 - &amp;quot;Creating Simple Dummies Using Samples: Example 4 &amp;quot;&quot;/&gt;&lt;property id=&quot;20307&quot; value=&quot;395&quot;/&gt;&lt;/object&gt;&lt;object type=&quot;3&quot; unique_id=&quot;13975&quot;&gt;&lt;property id=&quot;20148&quot; value=&quot;5&quot;/&gt;&lt;property id=&quot;20300&quot; value=&quot;Slide 8&quot;/&gt;&lt;property id=&quot;20307&quot; value=&quot;396&quot;/&gt;&lt;/object&gt;&lt;object type=&quot;3&quot; unique_id=&quot;13976&quot;&gt;&lt;property id=&quot;20148&quot; value=&quot;5&quot;/&gt;&lt;property id=&quot;20300&quot; value=&quot;Slide 10 - &amp;quot;Creating Simple Dummies Using @recode: Example 1 &amp;quot;&quot;/&gt;&lt;property id=&quot;20307&quot; value=&quot;397&quot;/&gt;&lt;/object&gt;&lt;object type=&quot;3&quot; unique_id=&quot;13977&quot;&gt;&lt;property id=&quot;20148&quot; value=&quot;5&quot;/&gt;&lt;property id=&quot;20300&quot; value=&quot;Slide 11 - &amp;quot;Creating Simple Dummies Using @recode: Example 1 (cont.)&amp;quot;&quot;/&gt;&lt;property id=&quot;20307&quot; value=&quot;398&quot;/&gt;&lt;/object&gt;&lt;object type=&quot;3&quot; unique_id=&quot;13978&quot;&gt;&lt;property id=&quot;20148&quot; value=&quot;5&quot;/&gt;&lt;property id=&quot;20300&quot; value=&quot;Slide 12 - &amp;quot;Creating Simple Dummies Using @recode: Example 2 &amp;quot;&quot;/&gt;&lt;property id=&quot;20307&quot; value=&quot;400&quot;/&gt;&lt;/object&gt;&lt;object type=&quot;3&quot; unique_id=&quot;13979&quot;&gt;&lt;property id=&quot;20148&quot; value=&quot;5&quot;/&gt;&lt;property id=&quot;20300&quot; value=&quot;Slide 13 - &amp;quot;Creating Simple Dummies Using @recode: Example 3 &amp;quot;&quot;/&gt;&lt;property id=&quot;20307&quot; value=&quot;401&quot;/&gt;&lt;/object&gt;&lt;object type=&quot;3&quot; unique_id=&quot;13980&quot;&gt;&lt;property id=&quot;20148&quot; value=&quot;5&quot;/&gt;&lt;property id=&quot;20300&quot; value=&quot;Slide 14 - &amp;quot;Creating Simple Dummies Using @recode: Example 4 &amp;quot;&quot;/&gt;&lt;property id=&quot;20307&quot; value=&quot;403&quot;/&gt;&lt;/object&gt;&lt;object type=&quot;3&quot; unique_id=&quot;13981&quot;&gt;&lt;property id=&quot;20148&quot; value=&quot;5&quot;/&gt;&lt;property id=&quot;20300&quot; value=&quot;Slide 15 - &amp;quot;Creating Simple Dummies Using @recode: Example 5 &amp;quot;&quot;/&gt;&lt;property id=&quot;20307&quot; value=&quot;404&quot;/&gt;&lt;/object&gt;&lt;object type=&quot;3&quot; unique_id=&quot;13982&quot;&gt;&lt;property id=&quot;20148&quot; value=&quot;5&quot;/&gt;&lt;property id=&quot;20300&quot; value=&quot;Slide 16 - &amp;quot;Creating Simple Dummies Using @recode: Example 6 &amp;quot;&quot;/&gt;&lt;property id=&quot;20307&quot; value=&quot;423&quot;/&gt;&lt;/object&gt;&lt;object type=&quot;3&quot; unique_id=&quot;13983&quot;&gt;&lt;property id=&quot;20148&quot; value=&quot;5&quot;/&gt;&lt;property id=&quot;20300&quot; value=&quot;Slide 17 - &amp;quot;A Few Notes on Simple Dummies &amp;quot;&quot;/&gt;&lt;property id=&quot;20307&quot; value=&quot;402&quot;/&gt;&lt;/object&gt;&lt;object type=&quot;3&quot; unique_id=&quot;13984&quot;&gt;&lt;property id=&quot;20148&quot; value=&quot;5&quot;/&gt;&lt;property id=&quot;20300&quot; value=&quot;Slide 18 - &amp;quot;A Few Notes on Simple Dummies: Example 1 &amp;quot;&quot;/&gt;&lt;property id=&quot;20307&quot; value=&quot;405&quot;/&gt;&lt;/object&gt;&lt;object type=&quot;3&quot; unique_id=&quot;13985&quot;&gt;&lt;property id=&quot;20148&quot; value=&quot;5&quot;/&gt;&lt;property id=&quot;20300&quot; value=&quot;Slide 19 - &amp;quot;A Few Notes on Simple Dummies: Example 2 &amp;quot;&quot;/&gt;&lt;property id=&quot;20307&quot; value=&quot;406&quot;/&gt;&lt;/object&gt;&lt;object type=&quot;3&quot; unique_id=&quot;13986&quot;&gt;&lt;property id=&quot;20148&quot; value=&quot;5&quot;/&gt;&lt;property id=&quot;20300&quot; value=&quot;Slide 22 - &amp;quot;Creating Date Dummies: Example 1 &amp;quot;&quot;/&gt;&lt;property id=&quot;20307&quot; value=&quot;409&quot;/&gt;&lt;/object&gt;&lt;object type=&quot;3&quot; unique_id=&quot;13987&quot;&gt;&lt;property id=&quot;20148&quot; value=&quot;5&quot;/&gt;&lt;property id=&quot;20300&quot; value=&quot;Slide 23 - &amp;quot;Creating Date Dummies: Example 2 &amp;quot;&quot;/&gt;&lt;property id=&quot;20307&quot; value=&quot;408&quot;/&gt;&lt;/object&gt;&lt;object type=&quot;3&quot; unique_id=&quot;13988&quot;&gt;&lt;property id=&quot;20148&quot; value=&quot;5&quot;/&gt;&lt;property id=&quot;20300&quot; value=&quot;Slide 25 - &amp;quot;Creating Date Dummies: Example 3 &amp;quot;&quot;/&gt;&lt;property id=&quot;20307&quot; value=&quot;410&quot;/&gt;&lt;/object&gt;&lt;object type=&quot;3&quot; unique_id=&quot;13989&quot;&gt;&lt;property id=&quot;20148&quot; value=&quot;5&quot;/&gt;&lt;property id=&quot;20300&quot; value=&quot;Slide 27 - &amp;quot;Creating Date Dummies: Example 4 &amp;quot;&quot;/&gt;&lt;property id=&quot;20307&quot; value=&quot;411&quot;/&gt;&lt;/object&gt;&lt;object type=&quot;3&quot; unique_id=&quot;13990&quot;&gt;&lt;property id=&quot;20148&quot; value=&quot;5&quot;/&gt;&lt;property id=&quot;20300&quot; value=&quot;Slide 28 - &amp;quot;Creating Date Dummies: Example 5 &amp;quot;&quot;/&gt;&lt;property id=&quot;20307&quot; value=&quot;412&quot;/&gt;&lt;/object&gt;&lt;object type=&quot;3&quot; unique_id=&quot;13991&quot;&gt;&lt;property id=&quot;20148&quot; value=&quot;5&quot;/&gt;&lt;property id=&quot;20300&quot; value=&quot;Slide 29 - &amp;quot;Creating Date Dummies: Example 6 &amp;quot;&quot;/&gt;&lt;property id=&quot;20307&quot; value=&quot;413&quot;/&gt;&lt;/object&gt;&lt;object type=&quot;3&quot; unique_id=&quot;13992&quot;&gt;&lt;property id=&quot;20148&quot; value=&quot;5&quot;/&gt;&lt;property id=&quot;20300&quot; value=&quot;Slide 30&quot;/&gt;&lt;property id=&quot;20307&quot; value=&quot;414&quot;/&gt;&lt;/object&gt;&lt;object type=&quot;3&quot; unique_id=&quot;13993&quot;&gt;&lt;property id=&quot;20148&quot; value=&quot;5&quot;/&gt;&lt;property id=&quot;20300&quot; value=&quot;Slide 31 - &amp;quot;Dummies in Non-dated Workfiles &amp;quot;&quot;/&gt;&lt;property id=&quot;20307&quot; value=&quot;415&quot;/&gt;&lt;/object&gt;&lt;object type=&quot;3&quot; unique_id=&quot;13994&quot;&gt;&lt;property id=&quot;20148&quot; value=&quot;5&quot;/&gt;&lt;property id=&quot;20300&quot; value=&quot;Slide 32 - &amp;quot;Creating Dummies in Non-Dated Workfiles: Example 1 &amp;quot;&quot;/&gt;&lt;property id=&quot;20307&quot; value=&quot;416&quot;/&gt;&lt;/object&gt;&lt;object type=&quot;3&quot; unique_id=&quot;13995&quot;&gt;&lt;property id=&quot;20148&quot; value=&quot;5&quot;/&gt;&lt;property id=&quot;20300&quot; value=&quot;Slide 33 - &amp;quot;Creating Dummies in Non-Dated Workfiles: Example 2 &amp;quot;&quot;/&gt;&lt;property id=&quot;20307&quot; value=&quot;417&quot;/&gt;&lt;/object&gt;&lt;object type=&quot;3&quot; unique_id=&quot;13996&quot;&gt;&lt;property id=&quot;20148&quot; value=&quot;5&quot;/&gt;&lt;property id=&quot;20300&quot; value=&quot;Slide 38&quot;/&gt;&lt;property id=&quot;20307&quot; value=&quot;418&quot;/&gt;&lt;/object&gt;&lt;object type=&quot;3&quot; unique_id=&quot;13997&quot;&gt;&lt;property id=&quot;20148&quot; value=&quot;5&quot;/&gt;&lt;property id=&quot;20300&quot; value=&quot;Slide 39 - &amp;quot;Dummies Using @expand: Example 1 &amp;quot;&quot;/&gt;&lt;property id=&quot;20307&quot; value=&quot;419&quot;/&gt;&lt;/object&gt;&lt;object type=&quot;3&quot; unique_id=&quot;13998&quot;&gt;&lt;property id=&quot;20148&quot; value=&quot;5&quot;/&gt;&lt;property id=&quot;20300&quot; value=&quot;Slide 40 - &amp;quot;Dummies Using @expand: Example 2&amp;quot;&quot;/&gt;&lt;property id=&quot;20307&quot; value=&quot;420&quot;/&gt;&lt;/object&gt;&lt;object type=&quot;3&quot; unique_id=&quot;13999&quot;&gt;&lt;property id=&quot;20148&quot; value=&quot;5&quot;/&gt;&lt;property id=&quot;20300&quot; value=&quot;Slide 43 - &amp;quot;Dummies in Regressions: Example 1 &amp;quot;&quot;/&gt;&lt;property id=&quot;20307&quot; value=&quot;421&quot;/&gt;&lt;/object&gt;&lt;object type=&quot;3&quot; unique_id=&quot;14000&quot;&gt;&lt;property id=&quot;20148&quot; value=&quot;5&quot;/&gt;&lt;property id=&quot;20300&quot; value=&quot;Slide 44 - &amp;quot;Dummies in Regressions: Example 1 &amp;quot;&quot;/&gt;&lt;property id=&quot;20307&quot; value=&quot;422&quot;/&gt;&lt;/object&gt;&lt;object type=&quot;3&quot; unique_id=&quot;15381&quot;&gt;&lt;property id=&quot;20148&quot; value=&quot;5&quot;/&gt;&lt;property id=&quot;20300&quot; value=&quot;Slide 24&quot;/&gt;&lt;property id=&quot;20307&quot; value=&quot;424&quot;/&gt;&lt;/object&gt;&lt;object type=&quot;3&quot; unique_id=&quot;15529&quot;&gt;&lt;property id=&quot;20148&quot; value=&quot;5&quot;/&gt;&lt;property id=&quot;20300&quot; value=&quot;Slide 26&quot;/&gt;&lt;property id=&quot;20307&quot; value=&quot;425&quot;/&gt;&lt;/object&gt;&lt;/object&gt;&lt;object type=&quot;8&quot; unique_id=&quot;10889&quot;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4&quot;/&gt;&lt;lineCharCount val=&quot;70&quot;/&gt;&lt;lineCharCount val=&quot;42&quot;/&gt;&lt;lineCharCount val=&quot;5&quot;/&gt;&lt;lineCharCount val=&quot;8&quot;/&gt;&lt;lineCharCount val=&quot;6&quot;/&gt;&lt;lineCharCount val=&quot;8&quot;/&gt;&lt;lineCharCount val=&quot;42&quot;/&gt;&lt;lineCharCount val=&quot;31&quot;/&gt;&lt;lineCharCount val=&quot;44&quot;/&gt;&lt;lineCharCount val=&quot;47&quot;/&gt;&lt;lineCharCount val=&quot;56&quot;/&gt;&lt;lineCharCount val=&quot;1&quot;/&gt;&lt;lineCharCount val=&quot;1&quot;/&gt;&lt;lineCharCount val=&quot;1&quot;/&gt;&lt;/TableIndex&gt;&lt;/ShapeTextInfo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50&quot;/&gt;&lt;lineCharCount val=&quot;69&quot;/&gt;&lt;lineCharCount val=&quot;18&quot;/&gt;&lt;/TableIndex&gt;&lt;/ShapeTextInfo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3&quot;/&gt;&lt;lineCharCount val=&quot;10&quot;/&gt;&lt;/TableIndex&gt;&lt;/ShapeTextInfo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76&quot;/&gt;&lt;lineCharCount val=&quot;83&quot;/&gt;&lt;/TableIndex&gt;&lt;/ShapeTextInfo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24&quot;/&gt;&lt;lineCharCount val=&quot;68&quot;/&gt;&lt;lineCharCount val=&quot;59&quot;/&gt;&lt;lineCharCount val=&quot;14&quot;/&gt;&lt;lineCharCount val=&quot;1&quot;/&gt;&lt;lineCharCount val=&quot;2&quot;/&gt;&lt;lineCharCount val=&quot;1&quot;/&gt;&lt;/TableIndex&gt;&lt;/ShapeTextInfo&gt;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32&quot;/&gt;&lt;lineCharCount val=&quot;29&quot;/&gt;&lt;lineCharCount val=&quot;43&quot;/&gt;&lt;lineCharCount val=&quot;14&quot;/&gt;&lt;lineCharCount val=&quot;1&quot;/&gt;&lt;lineCharCount val=&quot;2&quot;/&gt;&lt;lineCharCount val=&quot;1&quot;/&gt;&lt;/TableIndex&gt;&lt;/ShapeTextInfo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15&quot;/&gt;&lt;lineCharCount val=&quot;1&quot;/&gt;&lt;lineCharCount val=&quot;1&quot;/&gt;&lt;/TableIndex&gt;&lt;/ShapeTextInfo&gt;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3&quot;/&gt;&lt;lineCharCount val=&quot;9&quot;/&gt;&lt;/TableIndex&gt;&lt;/ShapeTextInfo&gt;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82&quot;/&gt;&lt;lineCharCount val=&quot;27&quot;/&gt;&lt;/TableIndex&gt;&lt;/ShapeTextInfo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24&quot;/&gt;&lt;lineCharCount val=&quot;68&quot;/&gt;&lt;lineCharCount val=&quot;74&quot;/&gt;&lt;lineCharCount val=&quot;14&quot;/&gt;&lt;lineCharCount val=&quot;1&quot;/&gt;&lt;lineCharCount val=&quot;2&quot;/&gt;&lt;lineCharCount val=&quot;1&quot;/&gt;&lt;/TableIndex&gt;&lt;/ShapeTextInfo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32&quot;/&gt;&lt;lineCharCount val=&quot;29&quot;/&gt;&lt;lineCharCount val=&quot;60&quot;/&gt;&lt;lineCharCount val=&quot;14&quot;/&gt;&lt;lineCharCount val=&quot;1&quot;/&gt;&lt;lineCharCount val=&quot;2&quot;/&gt;&lt;lineCharCount val=&quot;1&quot;/&gt;&lt;/TableIndex&gt;&lt;/ShapeTextInfo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3&quot;/&gt;&lt;lineCharCount val=&quot;9&quot;/&gt;&lt;/TableIndex&gt;&lt;/ShapeTextInfo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79&quot;/&gt;&lt;lineCharCount val=&quot;11&quot;/&gt;&lt;/TableIndex&gt;&lt;/ShapeTextInfo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1&quot;/&gt;&lt;lineCharCount val=&quot;24&quot;/&gt;&lt;lineCharCount val=&quot;68&quot;/&gt;&lt;lineCharCount val=&quot;14&quot;/&gt;&lt;lineCharCount val=&quot;19&quot;/&gt;&lt;lineCharCount val=&quot;40&quot;/&gt;&lt;lineCharCount val=&quot;19&quot;/&gt;&lt;lineCharCount val=&quot;13&quot;/&gt;&lt;lineCharCount val=&quot;38&quot;/&gt;&lt;lineCharCount val=&quot;1&quot;/&gt;&lt;lineCharCount val=&quot;2&quot;/&gt;&lt;lineCharCount val=&quot;1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5&quot;/&gt;&lt;lineCharCount val=&quot;13&quot;/&gt;&lt;/TableIndex&gt;&lt;/ShapeTextInfo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15&quot;/&gt;&lt;lineCharCount val=&quot;1&quot;/&gt;&lt;lineCharCount val=&quot;1&quot;/&gt;&lt;/TableIndex&gt;&lt;/ShapeTextInfo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9&quot;/&gt;&lt;lineCharCount val=&quot;9&quot;/&gt;&lt;/TableIndex&gt;&lt;/ShapeTextInfo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73&quot;/&gt;&lt;lineCharCount val=&quot;24&quot;/&gt;&lt;lineCharCount val=&quot;69&quot;/&gt;&lt;lineCharCount val=&quot;1&quot;/&gt;&lt;lineCharCount val=&quot;1&quot;/&gt;&lt;lineCharCount val=&quot;2&quot;/&gt;&lt;/TableIndex&gt;&lt;/ShapeTextInfo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1&quot;/&gt;&lt;lineCharCount val=&quot;9&quot;/&gt;&lt;/TableIndex&gt;&lt;/ShapeTextInfo&gt;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76&quot;/&gt;&lt;lineCharCount val=&quot;30&quot;/&gt;&lt;/TableIndex&gt;&lt;/ShapeTextInfo&gt;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42&quot;/&gt;&lt;lineCharCount val=&quot;76&quot;/&gt;&lt;lineCharCount val=&quot;38&quot;/&gt;&lt;lineCharCount val=&quot;14&quot;/&gt;&lt;lineCharCount val=&quot;1&quot;/&gt;&lt;lineCharCount val=&quot;2&quot;/&gt;&lt;lineCharCount val=&quot;1&quot;/&gt;&lt;/TableIndex&gt;&lt;/ShapeTextInfo&gt;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15&quot;/&gt;&lt;lineCharCount val=&quot;1&quot;/&gt;&lt;lineCharCount val=&quot;1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10&quot;/&gt;&lt;/TableIndex&gt;&lt;/ShapeTextInfo&gt;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32&quot;/&gt;&lt;lineCharCount val=&quot;29&quot;/&gt;&lt;lineCharCount val=&quot;26&quot;/&gt;&lt;lineCharCount val=&quot;14&quot;/&gt;&lt;lineCharCount val=&quot;1&quot;/&gt;&lt;lineCharCount val=&quot;2&quot;/&gt;&lt;lineCharCount val=&quot;1&quot;/&gt;&lt;/TableIndex&gt;&lt;/ShapeTextInfo&gt;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1&quot;/&gt;&lt;lineCharCount val=&quot;9&quot;/&gt;&lt;/TableIndex&gt;&lt;/ShapeTextInfo&gt;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74&quot;/&gt;&lt;lineCharCount val=&quot;50&quot;/&gt;&lt;/TableIndex&gt;&lt;/ShapeTextInfo&gt;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42&quot;/&gt;&lt;lineCharCount val=&quot;76&quot;/&gt;&lt;lineCharCount val=&quot;57&quot;/&gt;&lt;lineCharCount val=&quot;14&quot;/&gt;&lt;lineCharCount val=&quot;1&quot;/&gt;&lt;lineCharCount val=&quot;2&quot;/&gt;&lt;lineCharCount val=&quot;1&quot;/&gt;&lt;/TableIndex&gt;&lt;/ShapeTextInfo&gt;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15&quot;/&gt;&lt;lineCharCount val=&quot;1&quot;/&gt;&lt;lineCharCount val=&quot;1&quot;/&gt;&lt;/TableIndex&gt;&lt;/ShapeTextInfo&gt;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32&quot;/&gt;&lt;lineCharCount val=&quot;29&quot;/&gt;&lt;lineCharCount val=&quot;44&quot;/&gt;&lt;lineCharCount val=&quot;14&quot;/&gt;&lt;lineCharCount val=&quot;1&quot;/&gt;&lt;lineCharCount val=&quot;2&quot;/&gt;&lt;lineCharCount val=&quot;1&quot;/&gt;&lt;/TableIndex&gt;&lt;/ShapeTextInfo&gt;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6&quot;/&gt;&lt;lineCharCount val=&quot;22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72&quot;/&gt;&lt;lineCharCount val=&quot;16&quot;/&gt;&lt;lineCharCount val=&quot;77&quot;/&gt;&lt;lineCharCount val=&quot;77&quot;/&gt;&lt;lineCharCount val=&quot;19&quot;/&gt;&lt;/TableIndex&gt;&lt;/ShapeTextInfo&gt;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8&quot;/&gt;&lt;/TableIndex&gt;&lt;/ShapeTextInfo&gt;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68&quot;/&gt;&lt;lineCharCount val=&quot;1&quot;/&gt;&lt;/TableIndex&gt;&lt;/ShapeTextInfo&gt;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1&quot; col=&quot;1&quot;&gt;&lt;linesCount val=&quot;1&quot;/&gt;&lt;lineCharCount val=&quot;8&quot;/&gt;&lt;/TableIndex&gt;&lt;TableIndex row=&quot;1&quot; col=&quot;2&quot;&gt;&lt;linesCount val=&quot;1&quot;/&gt;&lt;lineCharCount val=&quot;11&quot;/&gt;&lt;/TableIndex&gt;&lt;TableIndex row=&quot;2&quot; col=&quot;1&quot;&gt;&lt;linesCount val=&quot;1&quot;/&gt;&lt;lineCharCount val=&quot;7&quot;/&gt;&lt;/TableIndex&gt;&lt;TableIndex row=&quot;2&quot; col=&quot;2&quot;&gt;&lt;linesCount val=&quot;2&quot;/&gt;&lt;lineCharCount val=&quot;61&quot;/&gt;&lt;lineCharCount val=&quot;49&quot;/&gt;&lt;/TableIndex&gt;&lt;/ShapeTextInfo&gt;"/>
  <p:tag name="PRESENTER_SHAPEINFO" val="&lt;ThreeDShapeInfo&gt;&lt;uuid val=&quot;{EDBDA93A-8E62-4043-BF72-ECB233170102}&quot;/&gt;&lt;isInvalidForFieldText val=&quot;0&quot;/&gt;&lt;Image&gt;&lt;filename val=&quot;C:\Users\viu35889\AppData\Local\Temp\CP2872842296Session\CPTrustFolder2872842312\PPTImport2872882328\data\asimages\{EDBDA93A-8E62-4043-BF72-ECB233170102}_35.png&quot;/&gt;&lt;left val=&quot;62&quot;/&gt;&lt;top val=&quot;143&quot;/&gt;&lt;width val=&quot;614&quot;/&gt;&lt;height val=&quot;74&quot;/&gt;&lt;hasText val=&quot;1&quot;/&gt;&lt;/Image&gt;&lt;/ThreeDShapeInfo&gt;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1&quot;/&gt;&lt;lineCharCount val=&quot;30&quot;/&gt;&lt;/TableIndex&gt;&lt;/ShapeTextInfo&gt;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3&quot;/&gt;&lt;lineCharCount val=&quot;42&quot;/&gt;&lt;lineCharCount val=&quot;42&quot;/&gt;&lt;/TableIndex&gt;&lt;/ShapeTextInfo&gt;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33&quot;/&gt;&lt;lineCharCount val=&quot;71&quot;/&gt;&lt;lineCharCount val=&quot;28&quot;/&gt;&lt;lineCharCount val=&quot;14&quot;/&gt;&lt;lineCharCount val=&quot;1&quot;/&gt;&lt;lineCharCount val=&quot;2&quot;/&gt;&lt;lineCharCount val=&quot;1&quot;/&gt;&lt;/TableIndex&gt;&lt;/ShapeTextInfo&gt;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29&quot;/&gt;&lt;lineCharCount val=&quot;26&quot;/&gt;&lt;lineCharCount val=&quot;21&quot;/&gt;&lt;/TableIndex&gt;&lt;/ShapeTextInfo&gt;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1&quot;/&gt;&lt;lineCharCount val=&quot;30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51&quot;/&gt;&lt;lineCharCount val=&quot;47&quot;/&gt;&lt;lineCharCount val=&quot;49&quot;/&gt;&lt;lineCharCount val=&quot;50&quot;/&gt;&lt;lineCharCount val=&quot;51&quot;/&gt;&lt;/TableIndex&gt;&lt;/ShapeTextInfo&gt;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33&quot;/&gt;&lt;lineCharCount val=&quot;71&quot;/&gt;&lt;lineCharCount val=&quot;37&quot;/&gt;&lt;lineCharCount val=&quot;14&quot;/&gt;&lt;lineCharCount val=&quot;1&quot;/&gt;&lt;lineCharCount val=&quot;2&quot;/&gt;&lt;lineCharCount val=&quot;1&quot;/&gt;&lt;/TableIndex&gt;&lt;/ShapeTextInfo&gt;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1&quot;/&gt;&lt;lineCharCount val=&quot;30&quot;/&gt;&lt;/TableIndex&gt;&lt;/ShapeTextInfo&gt;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51&quot;/&gt;&lt;lineCharCount val=&quot;66&quot;/&gt;&lt;lineCharCount val=&quot;47&quot;/&gt;&lt;/TableIndex&gt;&lt;/ShapeTextInfo&gt;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33&quot;/&gt;&lt;lineCharCount val=&quot;71&quot;/&gt;&lt;lineCharCount val=&quot;33&quot;/&gt;&lt;lineCharCount val=&quot;14&quot;/&gt;&lt;lineCharCount val=&quot;1&quot;/&gt;&lt;lineCharCount val=&quot;2&quot;/&gt;&lt;lineCharCount val=&quot;1&quot;/&gt;&lt;/TableIndex&gt;&lt;/ShapeTextInfo&gt;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7&quot;/&gt;&lt;lineCharCount val=&quot;28&quot;/&gt;&lt;lineCharCount val=&quot;36&quot;/&gt;&lt;lineCharCount val=&quot;32&quot;/&gt;&lt;lineCharCount val=&quot;1&quot;/&gt;&lt;/TableIndex&gt;&lt;/ShapeTextInfo&gt;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71&quot;/&gt;&lt;lineCharCount val=&quot;44&quot;/&gt;&lt;lineCharCount val=&quot;72&quot;/&gt;&lt;lineCharCount val=&quot;17&quot;/&gt;&lt;/TableIndex&gt;&lt;/ShapeTextInfo&gt;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1&quot;/&gt;&lt;lineCharCount val=&quot;23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6&quot;/&gt;&lt;lineCharCount val=&quot;33&quot;/&gt;&lt;lineCharCount val=&quot;37&quot;/&gt;&lt;lineCharCount val=&quot;13&quot;/&gt;&lt;lineCharCount val=&quot;28&quot;/&gt;&lt;lineCharCount val=&quot;1&quot;/&gt;&lt;lineCharCount val=&quot;19&quot;/&gt;&lt;lineCharCount val=&quot;16&quot;/&gt;&lt;lineCharCount val=&quot;20&quot;/&gt;&lt;lineCharCount val=&quot;16&quot;/&gt;&lt;lineCharCount val=&quot;36&quot;/&gt;&lt;lineCharCount val=&quot;8&quot;/&gt;&lt;lineCharCount val=&quot;1&quot;/&gt;&lt;lineCharCount val=&quot;1&quot;/&gt;&lt;lineCharCount val=&quot;2&quot;/&gt;&lt;lineCharCount val=&quot;1&quot;/&gt;&lt;lineCharCount val=&quot;1&quot;/&gt;&lt;/TableIndex&gt;&lt;/ShapeTextInfo&gt;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33&quot;/&gt;&lt;lineCharCount val=&quot;63&quot;/&gt;&lt;lineCharCount val=&quot;30&quot;/&gt;&lt;lineCharCount val=&quot;14&quot;/&gt;&lt;lineCharCount val=&quot;1&quot;/&gt;&lt;lineCharCount val=&quot;2&quot;/&gt;&lt;lineCharCount val=&quot;1&quot;/&gt;&lt;/TableIndex&gt;&lt;/ShapeTextInfo&gt;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3&quot;/&gt;&lt;/TableIndex&gt;&lt;/ShapeTextInfo&gt;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1&quot;/&gt;&lt;lineCharCount val=&quot;23&quot;/&gt;&lt;/TableIndex&gt;&lt;/ShapeTextInfo&gt;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33&quot;/&gt;&lt;lineCharCount val=&quot;63&quot;/&gt;&lt;lineCharCount val=&quot;27&quot;/&gt;&lt;lineCharCount val=&quot;14&quot;/&gt;&lt;lineCharCount val=&quot;1&quot;/&gt;&lt;lineCharCount val=&quot;2&quot;/&gt;&lt;lineCharCount val=&quot;1&quot;/&gt;&lt;/TableIndex&gt;&lt;/ShapeTextInfo&gt;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0&quot;/&gt;&lt;/TableIndex&gt;&lt;/ShapeTextInfo&gt;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5&quot;/&gt;&lt;lineCharCount val=&quot;9&quot;/&gt;&lt;/TableIndex&gt;&lt;/ShapeTextInfo&gt;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75&quot;/&gt;&lt;lineCharCount val=&quot;80&quot;/&gt;&lt;lineCharCount val=&quot;75&quot;/&gt;&lt;lineCharCount val=&quot;57&quot;/&gt;&lt;lineCharCount val=&quot;1&quot;/&gt;&lt;lineCharCount val=&quot;1&quot;/&gt;&lt;lineCharCount val=&quot;1&quot;/&gt;&lt;/TableIndex&gt;&lt;/ShapeTextInfo&gt;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18&quot;/&gt;&lt;/TableIndex&gt;&lt;/ShapeTextInfo&gt;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9&quot;/&gt;&lt;lineCharCount val=&quot;34&quot;/&gt;&lt;lineCharCount val=&quot;46&quot;/&gt;&lt;lineCharCount val=&quot;17&quot;/&gt;&lt;lineCharCount val=&quot;33&quot;/&gt;&lt;lineCharCount val=&quot;28&quot;/&gt;&lt;lineCharCount val=&quot;45&quot;/&gt;&lt;lineCharCount val=&quot;1&quot;/&gt;&lt;lineCharCount val=&quot;2&quot;/&gt;&lt;lineCharCount val=&quot;1&quot;/&gt;&lt;/TableIndex&gt;&lt;/ShapeTextInfo&gt;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1&quot;/&gt;&lt;lineCharCount val=&quot;15&quot;/&gt;&lt;lineCharCount val=&quot;38&quot;/&gt;&lt;lineCharCount val=&quot;18&quot;/&gt;&lt;lineCharCount val=&quot;38&quot;/&gt;&lt;lineCharCount val=&quot;40&quot;/&gt;&lt;lineCharCount val=&quot;12&quot;/&gt;&lt;lineCharCount val=&quot;12&quot;/&gt;&lt;lineCharCount val=&quot;1&quot;/&gt;&lt;lineCharCount val=&quot;1&quot;/&gt;&lt;lineCharCount val=&quot;2&quot;/&gt;&lt;lineCharCount val=&quot;1&quot;/&gt;&lt;/TableIndex&gt;&lt;/ShapeTextInfo&gt;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5&quot;/&gt;&lt;lineCharCount val=&quot;18&quot;/&gt;&lt;/TableIndex&gt;&lt;/ShapeTextInfo&gt;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37&quot;/&gt;&lt;lineCharCount val=&quot;70&quot;/&gt;&lt;lineCharCount val=&quot;68&quot;/&gt;&lt;/TableIndex&gt;&lt;/ShapeTextInfo&gt;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2&quot;/&gt;&lt;lineCharCount val=&quot;34&quot;/&gt;&lt;/TableIndex&gt;&lt;/ShapeTextInfo&gt;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5&quot;/&gt;&lt;lineCharCount val=&quot;9&quot;/&gt;&lt;/TableIndex&gt;&lt;/ShapeTextInfo&gt;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77&quot;/&gt;&lt;lineCharCount val=&quot;63&quot;/&gt;&lt;lineCharCount val=&quot;1&quot;/&gt;&lt;lineCharCount val=&quot;1&quot;/&gt;&lt;lineCharCount val=&quot;1&quot;/&gt;&lt;/TableIndex&gt;&lt;/ShapeTextInfo&gt;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34&quot;/&gt;&lt;lineCharCount val=&quot;63&quot;/&gt;&lt;lineCharCount val=&quot;76&quot;/&gt;&lt;lineCharCount val=&quot;13&quot;/&gt;&lt;lineCharCount val=&quot;1&quot;/&gt;&lt;lineCharCount val=&quot;2&quot;/&gt;&lt;lineCharCount val=&quot;1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79&quot;/&gt;&lt;lineCharCount val=&quot;1&quot;/&gt;&lt;lineCharCount val=&quot;42&quot;/&gt;&lt;/TableIndex&gt;&lt;/ShapeTextInfo&gt;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33&quot;/&gt;&lt;lineCharCount val=&quot;24&quot;/&gt;&lt;lineCharCount val=&quot;20&quot;/&gt;&lt;lineCharCount val=&quot;26&quot;/&gt;&lt;/TableIndex&gt;&lt;/ShapeTextInfo&gt;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5&quot;/&gt;&lt;lineCharCount val=&quot;10&quot;/&gt;&lt;/TableIndex&gt;&lt;/ShapeTextInfo&gt;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70&quot;/&gt;&lt;lineCharCount val=&quot;72&quot;/&gt;&lt;lineCharCount val=&quot;36&quot;/&gt;&lt;lineCharCount val=&quot;1&quot;/&gt;&lt;lineCharCount val=&quot;1&quot;/&gt;&lt;lineCharCount val=&quot;1&quot;/&gt;&lt;/TableIndex&gt;&lt;/ShapeTextInfo&gt;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9&quot;/&gt;&lt;lineCharCount val=&quot;34&quot;/&gt;&lt;lineCharCount val=&quot;42&quot;/&gt;&lt;lineCharCount val=&quot;29&quot;/&gt;&lt;lineCharCount val=&quot;39&quot;/&gt;&lt;lineCharCount val=&quot;27&quot;/&gt;&lt;lineCharCount val=&quot;40&quot;/&gt;&lt;lineCharCount val=&quot;1&quot;/&gt;&lt;lineCharCount val=&quot;2&quot;/&gt;&lt;lineCharCount val=&quot;1&quot;/&gt;&lt;/TableIndex&gt;&lt;/ShapeTextInfo&gt;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5&quot;/&gt;&lt;lineCharCount val=&quot;19&quot;/&gt;&lt;/TableIndex&gt;&lt;/ShapeTextInfo&gt;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68&quot;/&gt;&lt;lineCharCount val=&quot;70&quot;/&gt;&lt;lineCharCount val=&quot;76&quot;/&gt;&lt;lineCharCount val=&quot;24&quot;/&gt;&lt;/TableIndex&gt;&lt;/ShapeTextInfo&gt;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4&quot;/&gt;&lt;lineCharCount val=&quot;15&quot;/&gt;&lt;lineCharCount val=&quot;41&quot;/&gt;&lt;lineCharCount val=&quot;38&quot;/&gt;&lt;lineCharCount val=&quot;12&quot;/&gt;&lt;/TableIndex&gt;&lt;/ShapeText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8&quot;/&gt;&lt;lineCharCount val=&quot;34&quot;/&gt;&lt;lineCharCount val=&quot;29&quot;/&gt;&lt;lineCharCount val=&quot;41&quot;/&gt;&lt;lineCharCount val=&quot;27&quot;/&gt;&lt;lineCharCount val=&quot;40&quot;/&gt;&lt;lineCharCount val=&quot;1&quot;/&gt;&lt;lineCharCount val=&quot;2&quot;/&gt;&lt;lineCharCount val=&quot;1&quot;/&gt;&lt;/TableIndex&gt;&lt;/ShapeTextInfo&gt;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74&quot;/&gt;&lt;lineCharCount val=&quot;10&quot;/&gt;&lt;lineCharCount val=&quot;39&quot;/&gt;&lt;lineCharCount val=&quot;36&quot;/&gt;&lt;/TableIndex&gt;&lt;/ShapeTextInfo&gt;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5&quot;/&gt;&lt;lineCharCount val=&quot;19&quot;/&gt;&lt;/TableIndex&gt;&lt;/ShapeTextInfo&gt;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8&quot;/&gt;&lt;lineCharCount val=&quot;34&quot;/&gt;&lt;lineCharCount val=&quot;29&quot;/&gt;&lt;lineCharCount val=&quot;41&quot;/&gt;&lt;lineCharCount val=&quot;38&quot;/&gt;&lt;lineCharCount val=&quot;40&quot;/&gt;&lt;lineCharCount val=&quot;1&quot;/&gt;&lt;lineCharCount val=&quot;2&quot;/&gt;&lt;lineCharCount val=&quot;1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10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69&quot;/&gt;&lt;lineCharCount val=&quot;48&quot;/&gt;&lt;/TableIndex&gt;&lt;/ShapeText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2&quot;/&gt;&lt;lineCharCount val=&quot;33&quot;/&gt;&lt;lineCharCount val=&quot;42&quot;/&gt;&lt;lineCharCount val=&quot;17&quot;/&gt;&lt;lineCharCount val=&quot;41&quot;/&gt;&lt;lineCharCount val=&quot;19&quot;/&gt;&lt;lineCharCount val=&quot;38&quot;/&gt;&lt;lineCharCount val=&quot;19&quot;/&gt;&lt;lineCharCount val=&quot;38&quot;/&gt;&lt;lineCharCount val=&quot;1&quot;/&gt;&lt;lineCharCount val=&quot;2&quot;/&gt;&lt;lineCharCount val=&quot;1&quot;/&gt;&lt;lineCharCount val=&quot;1&quot;/&gt;&lt;/TableIndex&gt;&lt;/ShapeText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2&quot;/&gt;&lt;lineCharCount val=&quot;1&quot;/&gt;&lt;lineCharCount val=&quot;1&quot;/&gt;&lt;/TableIndex&gt;&lt;/ShapeText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5&quot;/&gt;&lt;lineCharCount val=&quot;22&quot;/&gt;&lt;/TableIndex&gt;&lt;/ShapeText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8&quot;/&gt;&lt;/TableIndex&gt;&lt;/ShapeText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69&quot;/&gt;&lt;lineCharCount val=&quot;10&quot;/&gt;&lt;/TableIndex&gt;&lt;/ShapeText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1&quot; col=&quot;1&quot;&gt;&lt;linesCount val=&quot;1&quot;/&gt;&lt;lineCharCount val=&quot;8&quot;/&gt;&lt;/TableIndex&gt;&lt;TableIndex row=&quot;1&quot; col=&quot;2&quot;&gt;&lt;linesCount val=&quot;1&quot;/&gt;&lt;lineCharCount val=&quot;11&quot;/&gt;&lt;/TableIndex&gt;&lt;TableIndex row=&quot;2&quot; col=&quot;1&quot;&gt;&lt;linesCount val=&quot;1&quot;/&gt;&lt;lineCharCount val=&quot;14&quot;/&gt;&lt;/TableIndex&gt;&lt;TableIndex row=&quot;2&quot; col=&quot;2&quot;&gt;&lt;linesCount val=&quot;1&quot;/&gt;&lt;lineCharCount val=&quot;56&quot;/&gt;&lt;/TableIndex&gt;&lt;/ShapeTextInfo&gt;"/>
  <p:tag name="PRESENTER_SHAPEINFO" val="&lt;ThreeDShapeInfo&gt;&lt;uuid val=&quot;{AAC8DF62-7C95-4070-87F3-B015B2EFE278}&quot;/&gt;&lt;isInvalidForFieldText val=&quot;0&quot;/&gt;&lt;Image&gt;&lt;filename val=&quot;C:\Users\viu35889\AppData\Local\Temp\CP2872842296Session\CPTrustFolder2872842312\PPTImport2872882328\data\asimages\{AAC8DF62-7C95-4070-87F3-B015B2EFE278}_9.png&quot;/&gt;&lt;left val=&quot;72&quot;/&gt;&lt;top val=&quot;166&quot;/&gt;&lt;width val=&quot;544&quot;/&gt;&lt;height val=&quot;64&quot;/&gt;&lt;hasText val=&quot;1&quot;/&gt;&lt;/Image&gt;&lt;/ThreeDShape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7&quot;/&gt;&lt;lineCharCount val=&quot;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10&quot;/&gt;&lt;/TableIndex&gt;&lt;/ShapeText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76&quot;/&gt;&lt;lineCharCount val=&quot;76&quot;/&gt;&lt;/TableIndex&gt;&lt;/ShapeText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0&quot;/&gt;&lt;lineCharCount val=&quot;33&quot;/&gt;&lt;lineCharCount val=&quot;54&quot;/&gt;&lt;lineCharCount val=&quot;50&quot;/&gt;&lt;lineCharCount val=&quot;43&quot;/&gt;&lt;lineCharCount val=&quot;17&quot;/&gt;&lt;lineCharCount val=&quot;44&quot;/&gt;&lt;lineCharCount val=&quot;14&quot;/&gt;&lt;lineCharCount val=&quot;1&quot;/&gt;&lt;lineCharCount val=&quot;2&quot;/&gt;&lt;lineCharCount val=&quot;1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9&quot;/&gt;&lt;lineCharCount val=&quot;15&quot;/&gt;&lt;lineCharCount val=&quot;46&quot;/&gt;&lt;lineCharCount val=&quot;20&quot;/&gt;&lt;lineCharCount val=&quot;43&quot;/&gt;&lt;lineCharCount val=&quot;45&quot;/&gt;&lt;lineCharCount val=&quot;18&quot;/&gt;&lt;lineCharCount val=&quot;11&quot;/&gt;&lt;lineCharCount val=&quot;2&quot;/&gt;&lt;lineCharCount val=&quot;1&quot;/&gt;&lt;/TableIndex&gt;&lt;/ShapeText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18&quot;/&gt;&lt;/TableIndex&gt;&lt;/ShapeTextInfo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79&quot;/&gt;&lt;lineCharCount val=&quot;1&quot;/&gt;&lt;lineCharCount val=&quot;42&quot;/&gt;&lt;/TableIndex&gt;&lt;/ShapeText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9&quot;/&gt;&lt;/TableIndex&gt;&lt;/ShapeText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61&quot;/&gt;&lt;lineCharCount val=&quot;17&quot;/&gt;&lt;lineCharCount val=&quot;22&quot;/&gt;&lt;lineCharCount val=&quot;28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7&quot;/&gt;&lt;/TableIndex&gt;&lt;/ShapeText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8&quot;/&gt;&lt;lineCharCount val=&quot;33&quot;/&gt;&lt;lineCharCount val=&quot;59&quot;/&gt;&lt;lineCharCount val=&quot;58&quot;/&gt;&lt;lineCharCount val=&quot;14&quot;/&gt;&lt;lineCharCount val=&quot;1&quot;/&gt;&lt;lineCharCount val=&quot;2&quot;/&gt;&lt;lineCharCount val=&quot;1&quot;/&gt;&lt;lineCharCount val=&quot;1&quot;/&gt;&lt;/TableIndex&gt;&lt;/ShapeText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0&quot;/&gt;&lt;lineCharCount val=&quot;1&quot;/&gt;&lt;lineCharCount val=&quot;1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9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9&quot;/&gt;&lt;/TableIndex&gt;&lt;/ShapeTextInfo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8&quot;/&gt;&lt;lineCharCount val=&quot;33&quot;/&gt;&lt;lineCharCount val=&quot;59&quot;/&gt;&lt;lineCharCount val=&quot;59&quot;/&gt;&lt;lineCharCount val=&quot;14&quot;/&gt;&lt;lineCharCount val=&quot;1&quot;/&gt;&lt;lineCharCount val=&quot;2&quot;/&gt;&lt;lineCharCount val=&quot;1&quot;/&gt;&lt;lineCharCount val=&quot;1&quot;/&gt;&lt;/TableIndex&gt;&lt;/ShapeText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2&quot;/&gt;&lt;lineCharCount val=&quot;1&quot;/&gt;&lt;lineCharCount val=&quot;1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10&quot;/&gt;&lt;/TableIndex&gt;&lt;/ShapeText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65&quot;/&gt;&lt;lineCharCount val=&quot;38&quot;/&gt;&lt;lineCharCount val=&quot;60&quot;/&gt;&lt;lineCharCount val=&quot;71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9&quot;/&gt;&lt;lineCharCount val=&quot;33&quot;/&gt;&lt;lineCharCount val=&quot;59&quot;/&gt;&lt;lineCharCount val=&quot;66&quot;/&gt;&lt;lineCharCount val=&quot;63&quot;/&gt;&lt;lineCharCount val=&quot;39&quot;/&gt;&lt;lineCharCount val=&quot;1&quot;/&gt;&lt;lineCharCount val=&quot;2&quot;/&gt;&lt;lineCharCount val=&quot;1&quot;/&gt;&lt;lineCharCount val=&quot;1&quot;/&gt;&lt;/TableIndex&gt;&lt;/ShapeTextInfo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18&quot;/&gt;&lt;/TableIndex&gt;&lt;/ShapeText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79&quot;/&gt;&lt;lineCharCount val=&quot;1&quot;/&gt;&lt;lineCharCount val=&quot;80&quot;/&gt;&lt;lineCharCount val=&quot;1&quot;/&gt;&lt;/TableIndex&gt;&lt;/ShapeText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9&quot;/&gt;&lt;/TableIndex&gt;&lt;/ShapeTextInfo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6&quot;/&gt;&lt;/TableIndex&gt;&lt;/ShapeText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8&quot;/&gt;&lt;lineCharCount val=&quot;33&quot;/&gt;&lt;lineCharCount val=&quot;59&quot;/&gt;&lt;lineCharCount val=&quot;67&quot;/&gt;&lt;lineCharCount val=&quot;14&quot;/&gt;&lt;lineCharCount val=&quot;1&quot;/&gt;&lt;lineCharCount val=&quot;2&quot;/&gt;&lt;lineCharCount val=&quot;1&quot;/&gt;&lt;lineCharCount val=&quot;1&quot;/&gt;&lt;/TableIndex&gt;&lt;/ShapeTextInfo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1&quot;/&gt;&lt;lineCharCount val=&quot;1&quot;/&gt;&lt;lineCharCount val=&quot;1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7&quot;/&gt;&lt;lineCharCount val=&quot;78&quot;/&gt;&lt;lineCharCount val=&quot;1&quot;/&gt;&lt;lineCharCount val=&quot;85&quot;/&gt;&lt;lineCharCount val=&quot;81&quot;/&gt;&lt;lineCharCount val=&quot;42&quot;/&gt;&lt;lineCharCount val=&quot;82&quot;/&gt;&lt;lineCharCount val=&quot;1&quot;/&gt;&lt;lineCharCount val=&quot;83&quot;/&gt;&lt;lineCharCount val=&quot;35&quot;/&gt;&lt;lineCharCount val=&quot;37&quot;/&gt;&lt;lineCharCount val=&quot;37&quot;/&gt;&lt;lineCharCount val=&quot;60&quot;/&gt;&lt;lineCharCount val=&quot;62&quot;/&gt;&lt;lineCharCount val=&quot;1&quot;/&gt;&lt;lineCharCount val=&quot;1&quot;/&gt;&lt;lineCharCount val=&quot;1&quot;/&gt;&lt;lineCharCount val=&quot;1&quot;/&gt;&lt;/TableIndex&gt;&lt;/ShapeText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9&quot;/&gt;&lt;/TableIndex&gt;&lt;/ShapeText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76&quot;/&gt;&lt;lineCharCount val=&quot;15&quot;/&gt;&lt;lineCharCount val=&quot;78&quot;/&gt;&lt;lineCharCount val=&quot;26&quot;/&gt;&lt;/TableIndex&gt;&lt;/ShapeText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9&quot;/&gt;&lt;lineCharCount val=&quot;33&quot;/&gt;&lt;lineCharCount val=&quot;59&quot;/&gt;&lt;lineCharCount val=&quot;67&quot;/&gt;&lt;lineCharCount val=&quot;49&quot;/&gt;&lt;lineCharCount val=&quot;14&quot;/&gt;&lt;lineCharCount val=&quot;1&quot;/&gt;&lt;lineCharCount val=&quot;2&quot;/&gt;&lt;lineCharCount val=&quot;1&quot;/&gt;&lt;lineCharCount val=&quot;1&quot;/&gt;&lt;/TableIndex&gt;&lt;/ShapeText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18&quot;/&gt;&lt;/TableIndex&gt;&lt;/ShapeText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66&quot;/&gt;&lt;lineCharCount val=&quot;1&quot;/&gt;&lt;lineCharCount val=&quot;47&quot;/&gt;&lt;/TableIndex&gt;&lt;/ShapeText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7&quot;/&gt;&lt;/TableIndex&gt;&lt;/ShapeText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59&quot;/&gt;&lt;lineCharCount val=&quot;78&quot;/&gt;&lt;lineCharCount val=&quot;53&quot;/&gt;&lt;lineCharCount val=&quot;69&quot;/&gt;&lt;lineCharCount val=&quot;1&quot;/&gt;&lt;lineCharCount val=&quot;2&quot;/&gt;&lt;/TableIndex&gt;&lt;/ShapeText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9&quot;/&gt;&lt;lineCharCount val=&quot;9&quot;/&gt;&lt;/TableIndex&gt;&lt;/ShapeTextInfo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0&quot;/&gt;&lt;/TableIndex&gt;&lt;/ShapeTextInfo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9&quot;/&gt;&lt;lineCharCount val=&quot;26&quot;/&gt;&lt;lineCharCount val=&quot;42&quot;/&gt;&lt;lineCharCount val=&quot;17&quot;/&gt;&lt;lineCharCount val=&quot;26&quot;/&gt;&lt;lineCharCount val=&quot;14&quot;/&gt;&lt;lineCharCount val=&quot;1&quot;/&gt;&lt;lineCharCount val=&quot;2&quot;/&gt;&lt;lineCharCount val=&quot;1&quot;/&gt;&lt;lineCharCount val=&quot;1&quot;/&gt;&lt;/TableIndex&gt;&lt;/ShapeTextInfo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2&quot;/&gt;&lt;lineCharCount val=&quot;1&quot;/&gt;&lt;lineCharCount val=&quot;1&quot;/&gt;&lt;/TableIndex&gt;&lt;/ShapeTextInfo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9&quot;/&gt;&lt;lineCharCount val=&quot;9&quot;/&gt;&lt;/TableIndex&gt;&lt;/ShapeTextInfo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8&quot;/&gt;&lt;/TableIndex&gt;&lt;/ShapeText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9&quot;/&gt;&lt;lineCharCount val=&quot;26&quot;/&gt;&lt;lineCharCount val=&quot;50&quot;/&gt;&lt;lineCharCount val=&quot;9&quot;/&gt;&lt;lineCharCount val=&quot;44&quot;/&gt;&lt;lineCharCount val=&quot;14&quot;/&gt;&lt;lineCharCount val=&quot;1&quot;/&gt;&lt;lineCharCount val=&quot;2&quot;/&gt;&lt;lineCharCount val=&quot;1&quot;/&gt;&lt;lineCharCount val=&quot;1&quot;/&gt;&lt;/TableIndex&gt;&lt;/ShapeTextInfo&gt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2&quot;/&gt;&lt;lineCharCount val=&quot;1&quot;/&gt;&lt;lineCharCount val=&quot;1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3&quot;/&gt;&lt;/TableIndex&gt;&lt;/ShapeText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0&quot;/&gt;&lt;/TableIndex&gt;&lt;/ShapeTextInfo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1&quot;/&gt;&lt;/TableIndex&gt;&lt;/ShapeTextInfo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69&quot;/&gt;&lt;lineCharCount val=&quot;69&quot;/&gt;&lt;/TableIndex&gt;&lt;/ShapeTextInfo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1&quot; col=&quot;1&quot;&gt;&lt;linesCount val=&quot;1&quot;/&gt;&lt;lineCharCount val=&quot;8&quot;/&gt;&lt;/TableIndex&gt;&lt;TableIndex row=&quot;1&quot; col=&quot;2&quot;&gt;&lt;linesCount val=&quot;1&quot;/&gt;&lt;lineCharCount val=&quot;11&quot;/&gt;&lt;/TableIndex&gt;&lt;TableIndex row=&quot;2&quot; col=&quot;1&quot;&gt;&lt;linesCount val=&quot;1&quot;/&gt;&lt;lineCharCount val=&quot;5&quot;/&gt;&lt;/TableIndex&gt;&lt;TableIndex row=&quot;2&quot; col=&quot;2&quot;&gt;&lt;linesCount val=&quot;1&quot;/&gt;&lt;lineCharCount val=&quot;49&quot;/&gt;&lt;/TableIndex&gt;&lt;TableIndex row=&quot;3&quot; col=&quot;1&quot;&gt;&lt;linesCount val=&quot;1&quot;/&gt;&lt;lineCharCount val=&quot;9&quot;/&gt;&lt;/TableIndex&gt;&lt;TableIndex row=&quot;3&quot; col=&quot;2&quot;&gt;&lt;linesCount val=&quot;1&quot;/&gt;&lt;lineCharCount val=&quot;64&quot;/&gt;&lt;/TableIndex&gt;&lt;TableIndex row=&quot;4&quot; col=&quot;1&quot;&gt;&lt;linesCount val=&quot;1&quot;/&gt;&lt;lineCharCount val=&quot;5&quot;/&gt;&lt;/TableIndex&gt;&lt;TableIndex row=&quot;4&quot; col=&quot;2&quot;&gt;&lt;linesCount val=&quot;1&quot;/&gt;&lt;lineCharCount val=&quot;49&quot;/&gt;&lt;/TableIndex&gt;&lt;TableIndex row=&quot;5&quot; col=&quot;1&quot;&gt;&lt;linesCount val=&quot;1&quot;/&gt;&lt;lineCharCount val=&quot;8&quot;/&gt;&lt;/TableIndex&gt;&lt;TableIndex row=&quot;5&quot; col=&quot;2&quot;&gt;&lt;linesCount val=&quot;1&quot;/&gt;&lt;lineCharCount val=&quot;58&quot;/&gt;&lt;/TableIndex&gt;&lt;TableIndex row=&quot;6&quot; col=&quot;1&quot;&gt;&lt;linesCount val=&quot;1&quot;/&gt;&lt;lineCharCount val=&quot;6&quot;/&gt;&lt;/TableIndex&gt;&lt;TableIndex row=&quot;6&quot; col=&quot;2&quot;&gt;&lt;linesCount val=&quot;1&quot;/&gt;&lt;lineCharCount val=&quot;56&quot;/&gt;&lt;/TableIndex&gt;&lt;TableIndex row=&quot;7&quot; col=&quot;1&quot;&gt;&lt;linesCount val=&quot;1&quot;/&gt;&lt;lineCharCount val=&quot;5&quot;/&gt;&lt;/TableIndex&gt;&lt;TableIndex row=&quot;7&quot; col=&quot;2&quot;&gt;&lt;linesCount val=&quot;1&quot;/&gt;&lt;lineCharCount val=&quot;56&quot;/&gt;&lt;/TableIndex&gt;&lt;TableIndex row=&quot;8&quot; col=&quot;1&quot;&gt;&lt;linesCount val=&quot;1&quot;/&gt;&lt;lineCharCount val=&quot;8&quot;/&gt;&lt;/TableIndex&gt;&lt;TableIndex row=&quot;8&quot; col=&quot;2&quot;&gt;&lt;linesCount val=&quot;1&quot;/&gt;&lt;lineCharCount val=&quot;27&quot;/&gt;&lt;/TableIndex&gt;&lt;/ShapeTextInfo&gt;"/>
  <p:tag name="PRESENTER_SHAPEINFO" val="&lt;ThreeDShapeInfo&gt;&lt;uuid val=&quot;{291D3F48-975D-4D6E-9559-2399E8B12878}&quot;/&gt;&lt;isInvalidForFieldText val=&quot;0&quot;/&gt;&lt;Image&gt;&lt;filename val=&quot;C:\Users\viu35889\AppData\Local\Temp\CP2872842296Session\CPTrustFolder2872842312\PPTImport2872882328\data\asimages\{291D3F48-975D-4D6E-9559-2399E8B12878}_23.png&quot;/&gt;&lt;left val=&quot;118&quot;/&gt;&lt;top val=&quot;197&quot;/&gt;&lt;width val=&quot;529&quot;/&gt;&lt;height val=&quot;238&quot;/&gt;&lt;hasText val=&quot;1&quot;/&gt;&lt;/Image&gt;&lt;/ThreeDShape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5&quot;/&gt;&lt;lineCharCount val=&quot;2&quot;/&gt;&lt;/TableIndex&gt;&lt;/ShapeTextInfo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3&quot;/&gt;&lt;lineCharCount val=&quot;10&quot;/&gt;&lt;/TableIndex&gt;&lt;/ShapeText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75&quot;/&gt;&lt;lineCharCount val=&quot;29&quot;/&gt;&lt;/TableIndex&gt;&lt;/ShapeTextInfo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24&quot;/&gt;&lt;lineCharCount val=&quot;68&quot;/&gt;&lt;lineCharCount val=&quot;62&quot;/&gt;&lt;lineCharCount val=&quot;14&quot;/&gt;&lt;lineCharCount val=&quot;1&quot;/&gt;&lt;lineCharCount val=&quot;2&quot;/&gt;&lt;lineCharCount val=&quot;1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9&quot;/&gt;&lt;/TableIndex&gt;&lt;/ShapeTextInfo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32&quot;/&gt;&lt;lineCharCount val=&quot;29&quot;/&gt;&lt;lineCharCount val=&quot;49&quot;/&gt;&lt;lineCharCount val=&quot;14&quot;/&gt;&lt;lineCharCount val=&quot;1&quot;/&gt;&lt;lineCharCount val=&quot;2&quot;/&gt;&lt;lineCharCount val=&quot;1&quot;/&gt;&lt;/TableIndex&gt;&lt;/ShapeTextInfo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15&quot;/&gt;&lt;lineCharCount val=&quot;1&quot;/&gt;&lt;lineCharCount val=&quot;1&quot;/&gt;&lt;/TableIndex&gt;&lt;/ShapeTextInfo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3&quot;/&gt;&lt;lineCharCount val=&quot;10&quot;/&gt;&lt;/TableIndex&gt;&lt;/ShapeTextInfo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77&quot;/&gt;&lt;lineCharCount val=&quot;17&quot;/&gt;&lt;/TableIndex&gt;&lt;/ShapeTextInfo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8&quot;/&gt;&lt;lineCharCount val=&quot;24&quot;/&gt;&lt;lineCharCount val=&quot;63&quot;/&gt;&lt;lineCharCount val=&quot;62&quot;/&gt;&lt;lineCharCount val=&quot;33&quot;/&gt;&lt;lineCharCount val=&quot;52&quot;/&gt;&lt;lineCharCount val=&quot;1&quot;/&gt;&lt;lineCharCount val=&quot;2&quot;/&gt;&lt;lineCharCount val=&quot;1&quot;/&gt;&lt;/TableIndex&gt;&lt;/ShapeTextInfo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8&quot;/&gt;&lt;lineCharCount val=&quot;32&quot;/&gt;&lt;lineCharCount val=&quot;29&quot;/&gt;&lt;lineCharCount val=&quot;50&quot;/&gt;&lt;lineCharCount val=&quot;28&quot;/&gt;&lt;lineCharCount val=&quot;52&quot;/&gt;&lt;lineCharCount val=&quot;1&quot;/&gt;&lt;lineCharCount val=&quot;2&quot;/&gt;&lt;lineCharCount val=&quot;1&quot;/&gt;&lt;/TableIndex&gt;&lt;/ShapeTextInfo&gt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4&quot;/&gt;&lt;lineCharCount val=&quot;19&quot;/&gt;&lt;/TableIndex&gt;&lt;/ShapeTextInfo&gt;"/>
</p:tagLst>
</file>

<file path=ppt/theme/theme1.xml><?xml version="1.0" encoding="utf-8"?>
<a:theme xmlns:a="http://schemas.openxmlformats.org/drawingml/2006/main" name="3_Blank Presentation">
  <a:themeElements>
    <a:clrScheme name="3_Blank Presentation 1">
      <a:dk1>
        <a:srgbClr val="000000"/>
      </a:dk1>
      <a:lt1>
        <a:srgbClr val="FFFFFF"/>
      </a:lt1>
      <a:dk2>
        <a:srgbClr val="000000"/>
      </a:dk2>
      <a:lt2>
        <a:srgbClr val="CCCCCC"/>
      </a:lt2>
      <a:accent1>
        <a:srgbClr val="808080"/>
      </a:accent1>
      <a:accent2>
        <a:srgbClr val="3390E1"/>
      </a:accent2>
      <a:accent3>
        <a:srgbClr val="FFFFFF"/>
      </a:accent3>
      <a:accent4>
        <a:srgbClr val="000000"/>
      </a:accent4>
      <a:accent5>
        <a:srgbClr val="C0C0C0"/>
      </a:accent5>
      <a:accent6>
        <a:srgbClr val="2D82CC"/>
      </a:accent6>
      <a:hlink>
        <a:srgbClr val="003399"/>
      </a:hlink>
      <a:folHlink>
        <a:srgbClr val="1C146A"/>
      </a:folHlink>
    </a:clrScheme>
    <a:fontScheme name="3_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_Blank Presentation 1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8080"/>
        </a:accent1>
        <a:accent2>
          <a:srgbClr val="3390E1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2D82CC"/>
        </a:accent6>
        <a:hlink>
          <a:srgbClr val="003399"/>
        </a:hlink>
        <a:folHlink>
          <a:srgbClr val="1C14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BFBFBF"/>
      </a:dk1>
      <a:lt1>
        <a:srgbClr val="FFFFFF"/>
      </a:lt1>
      <a:dk2>
        <a:srgbClr val="000000"/>
      </a:dk2>
      <a:lt2>
        <a:srgbClr val="FFFFFF"/>
      </a:lt2>
      <a:accent1>
        <a:srgbClr val="808080"/>
      </a:accent1>
      <a:accent2>
        <a:srgbClr val="00A0DC"/>
      </a:accent2>
      <a:accent3>
        <a:srgbClr val="AAAAAA"/>
      </a:accent3>
      <a:accent4>
        <a:srgbClr val="DADADA"/>
      </a:accent4>
      <a:accent5>
        <a:srgbClr val="C0C0C0"/>
      </a:accent5>
      <a:accent6>
        <a:srgbClr val="0091C7"/>
      </a:accent6>
      <a:hlink>
        <a:srgbClr val="003597"/>
      </a:hlink>
      <a:folHlink>
        <a:srgbClr val="1C146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BFBFBF"/>
      </a:dk1>
      <a:lt1>
        <a:srgbClr val="FFFFFF"/>
      </a:lt1>
      <a:dk2>
        <a:srgbClr val="000000"/>
      </a:dk2>
      <a:lt2>
        <a:srgbClr val="FFFFFF"/>
      </a:lt2>
      <a:accent1>
        <a:srgbClr val="808080"/>
      </a:accent1>
      <a:accent2>
        <a:srgbClr val="00A0DC"/>
      </a:accent2>
      <a:accent3>
        <a:srgbClr val="AAAAAA"/>
      </a:accent3>
      <a:accent4>
        <a:srgbClr val="DADADA"/>
      </a:accent4>
      <a:accent5>
        <a:srgbClr val="C0C0C0"/>
      </a:accent5>
      <a:accent6>
        <a:srgbClr val="0091C7"/>
      </a:accent6>
      <a:hlink>
        <a:srgbClr val="003597"/>
      </a:hlink>
      <a:folHlink>
        <a:srgbClr val="1C146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B09C5C17184D468F206DBB99D2D6EE" ma:contentTypeVersion="0" ma:contentTypeDescription="Create a new document." ma:contentTypeScope="" ma:versionID="4366e4bfe8c24520c6ac97cf248263b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3274669-787B-4EFD-8872-69E7B499937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FB94F2E-DB63-4EA5-A45D-BCB14CB166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9062B6A4-46AE-44BC-B602-351B8E15754D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E6615F2D-ACC7-4743-A848-BF6D10A4CA4E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12995</TotalTime>
  <Words>3243</Words>
  <Application>Microsoft Office PowerPoint</Application>
  <PresentationFormat>On-screen Show (4:3)</PresentationFormat>
  <Paragraphs>552</Paragraphs>
  <Slides>47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ＭＳ Ｐゴシック</vt:lpstr>
      <vt:lpstr>Arial</vt:lpstr>
      <vt:lpstr>Courier</vt:lpstr>
      <vt:lpstr>Courier New</vt:lpstr>
      <vt:lpstr>Times</vt:lpstr>
      <vt:lpstr>Wingdings</vt:lpstr>
      <vt:lpstr>3_Blank Presentation</vt:lpstr>
      <vt:lpstr>EViews Training</vt:lpstr>
      <vt:lpstr>Data and Workfile Documentation</vt:lpstr>
      <vt:lpstr>Data Series Objects: Series and Groups </vt:lpstr>
      <vt:lpstr>PowerPoint Presentation</vt:lpstr>
      <vt:lpstr>Creating Dummy Variables Using Samples: Example 1 </vt:lpstr>
      <vt:lpstr>Creating Dummy Variables Using Samples: Example 1 (cont’d)</vt:lpstr>
      <vt:lpstr>Creating Dummy Variables Using Samples: Example 2 </vt:lpstr>
      <vt:lpstr>PowerPoint Presentation</vt:lpstr>
      <vt:lpstr>Creating Dummy Variables Using @recode</vt:lpstr>
      <vt:lpstr>Creating Dummy Variables Using @recode: Example 1 </vt:lpstr>
      <vt:lpstr>Creating Dummy Variables Using @recode: Example 1 (cont’d)</vt:lpstr>
      <vt:lpstr>Creating Dummy Variables Using @recode: Example 2</vt:lpstr>
      <vt:lpstr>Creating Dummy Variables Using @recode: Example 3</vt:lpstr>
      <vt:lpstr>Creating Dummy Variables Using @recode: Example 4 </vt:lpstr>
      <vt:lpstr>Creating Dummy Variables Using @recode: Example 4 (cont’d)</vt:lpstr>
      <vt:lpstr>Creating Dummy Variables Using @recode: Example 5</vt:lpstr>
      <vt:lpstr>Creating Dummy Variables Using @recode: Example 6</vt:lpstr>
      <vt:lpstr>Creating Dummy Variables Using @recode: Example 6 (cont’d)</vt:lpstr>
      <vt:lpstr>A Few Notes on Simple Dummy Variables</vt:lpstr>
      <vt:lpstr>A few Notes on Simple Dummy Variables: Example 1</vt:lpstr>
      <vt:lpstr>A few Notes on Simple Dummy Variables: Example 2</vt:lpstr>
      <vt:lpstr>PowerPoint Presentation</vt:lpstr>
      <vt:lpstr>Creating Date Dummies</vt:lpstr>
      <vt:lpstr>Creating Date Dummies: Example 1 </vt:lpstr>
      <vt:lpstr>Creating Date Dummies: Example 2 </vt:lpstr>
      <vt:lpstr>PowerPoint Presentation</vt:lpstr>
      <vt:lpstr>Creating Date Dummies: Example 4 </vt:lpstr>
      <vt:lpstr>Creating Date Dummies: Example 5</vt:lpstr>
      <vt:lpstr>Creating Date Dummies: Example 6</vt:lpstr>
      <vt:lpstr>PowerPoint Presentation</vt:lpstr>
      <vt:lpstr>Dummies in Non-dated Workfiles </vt:lpstr>
      <vt:lpstr>Creating Dummies in Non-Dated Workfiles: Example 1</vt:lpstr>
      <vt:lpstr>Creating Dummies in Non-Dated Workfiles: Example 2</vt:lpstr>
      <vt:lpstr>PowerPoint Presentation</vt:lpstr>
      <vt:lpstr>Creating Categorical Dummies</vt:lpstr>
      <vt:lpstr>Creating Dummy Variables using @expand:  Example 1: Categorical Dummies</vt:lpstr>
      <vt:lpstr>Creating Dummy Variables using @expand:  Example 2: Categorical Dummies</vt:lpstr>
      <vt:lpstr>Creating Dummy Variables using @expand:  Example 3: Categorical Dummies</vt:lpstr>
      <vt:lpstr>Creating Dummy Variables using @expand:  Example 4: Date Dummies</vt:lpstr>
      <vt:lpstr>Creating Dummy Variables using @expand:  Example 5: Date Dummies</vt:lpstr>
      <vt:lpstr>PowerPoint Presentation</vt:lpstr>
      <vt:lpstr>Dummies in Regressions:  Example 1</vt:lpstr>
      <vt:lpstr>Dummies in Regressions:  Example 1 (cont’d)</vt:lpstr>
      <vt:lpstr>Dummies in Regressions:  Example 2</vt:lpstr>
      <vt:lpstr>Dummies in Regressions:  Example 3 </vt:lpstr>
      <vt:lpstr>Dummies in Regressions:  Example 3 (cont’d) </vt:lpstr>
      <vt:lpstr>PowerPoint Presentation</vt:lpstr>
    </vt:vector>
  </TitlesOfParts>
  <Company>genesis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</dc:creator>
  <cp:lastModifiedBy>Thomas, Gareth</cp:lastModifiedBy>
  <cp:revision>1217</cp:revision>
  <cp:lastPrinted>2005-10-25T18:12:41Z</cp:lastPrinted>
  <dcterms:created xsi:type="dcterms:W3CDTF">2004-06-07T17:05:46Z</dcterms:created>
  <dcterms:modified xsi:type="dcterms:W3CDTF">2016-06-29T18:03:02Z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</Properties>
</file>