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214" r:id="rId5"/>
  </p:sldMasterIdLst>
  <p:notesMasterIdLst>
    <p:notesMasterId r:id="rId79"/>
  </p:notesMasterIdLst>
  <p:handoutMasterIdLst>
    <p:handoutMasterId r:id="rId80"/>
  </p:handoutMasterIdLst>
  <p:sldIdLst>
    <p:sldId id="371" r:id="rId6"/>
    <p:sldId id="441" r:id="rId7"/>
    <p:sldId id="465" r:id="rId8"/>
    <p:sldId id="466" r:id="rId9"/>
    <p:sldId id="372" r:id="rId10"/>
    <p:sldId id="374" r:id="rId11"/>
    <p:sldId id="375" r:id="rId12"/>
    <p:sldId id="442" r:id="rId13"/>
    <p:sldId id="376" r:id="rId14"/>
    <p:sldId id="389" r:id="rId15"/>
    <p:sldId id="390" r:id="rId16"/>
    <p:sldId id="392" r:id="rId17"/>
    <p:sldId id="393" r:id="rId18"/>
    <p:sldId id="443" r:id="rId19"/>
    <p:sldId id="395" r:id="rId20"/>
    <p:sldId id="437" r:id="rId21"/>
    <p:sldId id="394" r:id="rId22"/>
    <p:sldId id="439" r:id="rId23"/>
    <p:sldId id="377" r:id="rId24"/>
    <p:sldId id="444" r:id="rId25"/>
    <p:sldId id="434" r:id="rId26"/>
    <p:sldId id="397" r:id="rId27"/>
    <p:sldId id="398" r:id="rId28"/>
    <p:sldId id="445" r:id="rId29"/>
    <p:sldId id="399" r:id="rId30"/>
    <p:sldId id="446" r:id="rId31"/>
    <p:sldId id="400" r:id="rId32"/>
    <p:sldId id="401" r:id="rId33"/>
    <p:sldId id="467" r:id="rId34"/>
    <p:sldId id="468" r:id="rId35"/>
    <p:sldId id="402" r:id="rId36"/>
    <p:sldId id="404" r:id="rId37"/>
    <p:sldId id="403" r:id="rId38"/>
    <p:sldId id="405" r:id="rId39"/>
    <p:sldId id="406" r:id="rId40"/>
    <p:sldId id="407" r:id="rId41"/>
    <p:sldId id="409" r:id="rId42"/>
    <p:sldId id="410" r:id="rId43"/>
    <p:sldId id="448" r:id="rId44"/>
    <p:sldId id="408" r:id="rId45"/>
    <p:sldId id="411" r:id="rId46"/>
    <p:sldId id="412" r:id="rId47"/>
    <p:sldId id="417" r:id="rId48"/>
    <p:sldId id="414" r:id="rId49"/>
    <p:sldId id="416" r:id="rId50"/>
    <p:sldId id="435" r:id="rId51"/>
    <p:sldId id="418" r:id="rId52"/>
    <p:sldId id="419" r:id="rId53"/>
    <p:sldId id="421" r:id="rId54"/>
    <p:sldId id="422" r:id="rId55"/>
    <p:sldId id="423" r:id="rId56"/>
    <p:sldId id="449" r:id="rId57"/>
    <p:sldId id="424" r:id="rId58"/>
    <p:sldId id="425" r:id="rId59"/>
    <p:sldId id="433" r:id="rId60"/>
    <p:sldId id="426" r:id="rId61"/>
    <p:sldId id="428" r:id="rId62"/>
    <p:sldId id="436" r:id="rId63"/>
    <p:sldId id="450" r:id="rId64"/>
    <p:sldId id="430" r:id="rId65"/>
    <p:sldId id="451" r:id="rId66"/>
    <p:sldId id="452" r:id="rId67"/>
    <p:sldId id="431" r:id="rId68"/>
    <p:sldId id="453" r:id="rId69"/>
    <p:sldId id="454" r:id="rId70"/>
    <p:sldId id="455" r:id="rId71"/>
    <p:sldId id="456" r:id="rId72"/>
    <p:sldId id="457" r:id="rId73"/>
    <p:sldId id="460" r:id="rId74"/>
    <p:sldId id="461" r:id="rId75"/>
    <p:sldId id="462" r:id="rId76"/>
    <p:sldId id="463" r:id="rId77"/>
    <p:sldId id="464" r:id="rId78"/>
  </p:sldIdLst>
  <p:sldSz cx="9144000" cy="6858000" type="screen4x3"/>
  <p:notesSz cx="7061200" cy="9398000"/>
  <p:custDataLst>
    <p:tags r:id="rId81"/>
  </p:custDataLst>
  <p:defaultTextStyle>
    <a:defPPr>
      <a:defRPr lang="en-US"/>
    </a:defPPr>
    <a:lvl1pPr algn="l" rtl="0" fontAlgn="base">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700">
          <p15:clr>
            <a:srgbClr val="A4A3A4"/>
          </p15:clr>
        </p15:guide>
        <p15:guide id="2" orient="horz" pos="1988">
          <p15:clr>
            <a:srgbClr val="A4A3A4"/>
          </p15:clr>
        </p15:guide>
        <p15:guide id="3" orient="horz" pos="1193">
          <p15:clr>
            <a:srgbClr val="A4A3A4"/>
          </p15:clr>
        </p15:guide>
        <p15:guide id="4" orient="horz" pos="5606">
          <p15:clr>
            <a:srgbClr val="A4A3A4"/>
          </p15:clr>
        </p15:guide>
        <p15:guide id="5" orient="horz" pos="4052">
          <p15:clr>
            <a:srgbClr val="A4A3A4"/>
          </p15:clr>
        </p15:guide>
        <p15:guide id="6" orient="horz" pos="757">
          <p15:clr>
            <a:srgbClr val="A4A3A4"/>
          </p15:clr>
        </p15:guide>
        <p15:guide id="7" pos="2882">
          <p15:clr>
            <a:srgbClr val="A4A3A4"/>
          </p15:clr>
        </p15:guide>
        <p15:guide id="8" pos="318">
          <p15:clr>
            <a:srgbClr val="A4A3A4"/>
          </p15:clr>
        </p15:guide>
      </p15:sldGuideLst>
    </p:ext>
    <p:ext uri="{2D200454-40CA-4A62-9FC3-DE9A4176ACB9}">
      <p15:notesGuideLst xmlns:p15="http://schemas.microsoft.com/office/powerpoint/2012/main">
        <p15:guide id="1" orient="horz" pos="376">
          <p15:clr>
            <a:srgbClr val="A4A3A4"/>
          </p15:clr>
        </p15:guide>
        <p15:guide id="2" orient="horz" pos="5616">
          <p15:clr>
            <a:srgbClr val="A4A3A4"/>
          </p15:clr>
        </p15:guide>
        <p15:guide id="3" pos="2232">
          <p15:clr>
            <a:srgbClr val="A4A3A4"/>
          </p15:clr>
        </p15:guide>
        <p15:guide id="4" pos="353">
          <p15:clr>
            <a:srgbClr val="A4A3A4"/>
          </p15:clr>
        </p15:guide>
        <p15:guide id="5" pos="419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0ECF"/>
    <a:srgbClr val="003399"/>
    <a:srgbClr val="CCECFF"/>
    <a:srgbClr val="99CCFF"/>
    <a:srgbClr val="75E4FF"/>
    <a:srgbClr val="E30008"/>
    <a:srgbClr val="FF3D06"/>
    <a:srgbClr val="1E14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7" autoAdjust="0"/>
    <p:restoredTop sz="94639" autoAdjust="0"/>
  </p:normalViewPr>
  <p:slideViewPr>
    <p:cSldViewPr snapToGrid="0">
      <p:cViewPr varScale="1">
        <p:scale>
          <a:sx n="95" d="100"/>
          <a:sy n="95" d="100"/>
        </p:scale>
        <p:origin x="102" y="444"/>
      </p:cViewPr>
      <p:guideLst>
        <p:guide orient="horz" pos="1700"/>
        <p:guide orient="horz" pos="1988"/>
        <p:guide orient="horz" pos="1193"/>
        <p:guide orient="horz" pos="5606"/>
        <p:guide orient="horz" pos="4052"/>
        <p:guide orient="horz" pos="757"/>
        <p:guide pos="2882"/>
        <p:guide pos="3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8" d="100"/>
          <a:sy n="78" d="100"/>
        </p:scale>
        <p:origin x="-2016" y="-90"/>
      </p:cViewPr>
      <p:guideLst>
        <p:guide orient="horz" pos="376"/>
        <p:guide orient="horz" pos="5616"/>
        <p:guide pos="2232"/>
        <p:guide pos="353"/>
        <p:guide pos="419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presProps" Target="presProps.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227" name="Rectangle 3"/>
          <p:cNvSpPr>
            <a:spLocks noGrp="1" noChangeArrowheads="1"/>
          </p:cNvSpPr>
          <p:nvPr>
            <p:ph type="dt" sz="quarter" idx="1"/>
          </p:nvPr>
        </p:nvSpPr>
        <p:spPr bwMode="auto">
          <a:xfrm>
            <a:off x="463550" y="508000"/>
            <a:ext cx="3060700" cy="234950"/>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lvl1pPr defTabSz="939800" eaLnBrk="0" hangingPunct="0">
              <a:defRPr sz="900">
                <a:solidFill>
                  <a:schemeClr val="accent1"/>
                </a:solidFill>
                <a:latin typeface="Arial" pitchFamily="34" charset="0"/>
                <a:ea typeface="ＭＳ Ｐゴシック" charset="-128"/>
                <a:cs typeface="+mn-cs"/>
              </a:defRPr>
            </a:lvl1pPr>
          </a:lstStyle>
          <a:p>
            <a:pPr>
              <a:defRPr/>
            </a:pPr>
            <a:fld id="{289A9F7F-2E76-4598-A07F-F3AC7F9DC25C}" type="datetime8">
              <a:rPr lang="en-US"/>
              <a:pPr>
                <a:defRPr/>
              </a:pPr>
              <a:t>06/29/16 11:07</a:t>
            </a:fld>
            <a:endParaRPr lang="en-US"/>
          </a:p>
        </p:txBody>
      </p:sp>
      <p:sp>
        <p:nvSpPr>
          <p:cNvPr id="52229" name="Rectangle 5"/>
          <p:cNvSpPr>
            <a:spLocks noGrp="1" noChangeArrowheads="1"/>
          </p:cNvSpPr>
          <p:nvPr>
            <p:ph type="sldNum" sz="quarter" idx="3"/>
          </p:nvPr>
        </p:nvSpPr>
        <p:spPr bwMode="auto">
          <a:xfrm>
            <a:off x="5140325" y="8742363"/>
            <a:ext cx="1417638" cy="211137"/>
          </a:xfrm>
          <a:prstGeom prst="rect">
            <a:avLst/>
          </a:prstGeom>
          <a:noFill/>
          <a:ln w="9525">
            <a:noFill/>
            <a:miter lim="800000"/>
            <a:headEnd/>
            <a:tailEnd/>
          </a:ln>
          <a:effectLst/>
        </p:spPr>
        <p:txBody>
          <a:bodyPr vert="horz" wrap="square" lIns="93955" tIns="46978" rIns="93955" bIns="46978" numCol="1" anchor="b" anchorCtr="0" compatLnSpc="1">
            <a:prstTxWarp prst="textNoShape">
              <a:avLst/>
            </a:prstTxWarp>
          </a:bodyPr>
          <a:lstStyle>
            <a:lvl1pPr algn="r" defTabSz="939800" eaLnBrk="0" hangingPunct="0">
              <a:defRPr sz="900">
                <a:solidFill>
                  <a:schemeClr val="accent1"/>
                </a:solidFill>
              </a:defRPr>
            </a:lvl1pPr>
          </a:lstStyle>
          <a:p>
            <a:fld id="{8C238BB3-31BD-4E17-AECA-9766F0DE989D}" type="slidenum">
              <a:rPr lang="en-US"/>
              <a:pPr/>
              <a:t>‹#›</a:t>
            </a:fld>
            <a:endParaRPr lang="en-US"/>
          </a:p>
        </p:txBody>
      </p:sp>
      <p:sp>
        <p:nvSpPr>
          <p:cNvPr id="24580" name="Text Box 7"/>
          <p:cNvSpPr txBox="1">
            <a:spLocks noChangeArrowheads="1"/>
          </p:cNvSpPr>
          <p:nvPr/>
        </p:nvSpPr>
        <p:spPr bwMode="auto">
          <a:xfrm>
            <a:off x="479425" y="8753475"/>
            <a:ext cx="326866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0" hangingPunct="0">
              <a:defRPr/>
            </a:pPr>
            <a:r>
              <a:rPr lang="en-US" sz="800" smtClean="0">
                <a:solidFill>
                  <a:schemeClr val="accent1"/>
                </a:solidFill>
              </a:rPr>
              <a:t>Copyright </a:t>
            </a:r>
            <a:r>
              <a:rPr lang="en-US" altLang="ja-JP" sz="800" smtClean="0">
                <a:solidFill>
                  <a:schemeClr val="accent1"/>
                </a:solidFill>
              </a:rPr>
              <a:t>© </a:t>
            </a:r>
            <a:r>
              <a:rPr lang="en-US" sz="800" smtClean="0">
                <a:solidFill>
                  <a:schemeClr val="accent1"/>
                </a:solidFill>
              </a:rPr>
              <a:t>2005 IHS Inc. All Rights Reserved.</a:t>
            </a:r>
          </a:p>
        </p:txBody>
      </p:sp>
    </p:spTree>
    <p:extLst>
      <p:ext uri="{BB962C8B-B14F-4D97-AF65-F5344CB8AC3E}">
        <p14:creationId xmlns:p14="http://schemas.microsoft.com/office/powerpoint/2010/main" val="2644387802"/>
      </p:ext>
    </p:extLst>
  </p:cSld>
  <p:clrMap bg1="dk2" tx1="lt1" bg2="dk1" tx2="lt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7" name="Rectangle 3"/>
          <p:cNvSpPr>
            <a:spLocks noGrp="1" noChangeArrowheads="1"/>
          </p:cNvSpPr>
          <p:nvPr>
            <p:ph type="dt" idx="1"/>
          </p:nvPr>
        </p:nvSpPr>
        <p:spPr bwMode="auto">
          <a:xfrm>
            <a:off x="493713" y="339725"/>
            <a:ext cx="2757487" cy="312738"/>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lvl1pPr defTabSz="939800" eaLnBrk="0" hangingPunct="0">
              <a:defRPr sz="900">
                <a:solidFill>
                  <a:schemeClr val="accent1"/>
                </a:solidFill>
                <a:latin typeface="Arial" pitchFamily="34" charset="0"/>
                <a:ea typeface="ＭＳ Ｐゴシック" charset="-128"/>
                <a:cs typeface="+mn-cs"/>
              </a:defRPr>
            </a:lvl1pPr>
          </a:lstStyle>
          <a:p>
            <a:pPr>
              <a:defRPr/>
            </a:pPr>
            <a:fld id="{D93A73E7-F9A4-4567-8600-7BFB4B609096}" type="datetime8">
              <a:rPr lang="en-US"/>
              <a:pPr>
                <a:defRPr/>
              </a:pPr>
              <a:t>06/29/16 11:07</a:t>
            </a:fld>
            <a:endParaRPr lang="en-US"/>
          </a:p>
        </p:txBody>
      </p:sp>
      <p:sp>
        <p:nvSpPr>
          <p:cNvPr id="77827" name="Rectangle 4"/>
          <p:cNvSpPr>
            <a:spLocks noGrp="1" noRot="1" noChangeAspect="1" noChangeArrowheads="1" noTextEdit="1"/>
          </p:cNvSpPr>
          <p:nvPr>
            <p:ph type="sldImg" idx="2"/>
          </p:nvPr>
        </p:nvSpPr>
        <p:spPr bwMode="auto">
          <a:xfrm>
            <a:off x="1182688" y="704850"/>
            <a:ext cx="4699000" cy="3524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1073150" y="4464050"/>
            <a:ext cx="4859338" cy="4229100"/>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1" name="Rectangle 7"/>
          <p:cNvSpPr>
            <a:spLocks noGrp="1" noChangeArrowheads="1"/>
          </p:cNvSpPr>
          <p:nvPr>
            <p:ph type="sldNum" sz="quarter" idx="5"/>
          </p:nvPr>
        </p:nvSpPr>
        <p:spPr bwMode="auto">
          <a:xfrm>
            <a:off x="5603875" y="8478838"/>
            <a:ext cx="1116013" cy="492125"/>
          </a:xfrm>
          <a:prstGeom prst="rect">
            <a:avLst/>
          </a:prstGeom>
          <a:noFill/>
          <a:ln w="9525">
            <a:noFill/>
            <a:miter lim="800000"/>
            <a:headEnd/>
            <a:tailEnd/>
          </a:ln>
          <a:effectLst/>
        </p:spPr>
        <p:txBody>
          <a:bodyPr vert="horz" wrap="square" lIns="93955" tIns="46978" rIns="93955" bIns="46978" numCol="1" anchor="b" anchorCtr="0" compatLnSpc="1">
            <a:prstTxWarp prst="textNoShape">
              <a:avLst/>
            </a:prstTxWarp>
          </a:bodyPr>
          <a:lstStyle>
            <a:lvl1pPr algn="r" defTabSz="939800" eaLnBrk="0" hangingPunct="0">
              <a:defRPr sz="900">
                <a:solidFill>
                  <a:schemeClr val="accent1"/>
                </a:solidFill>
              </a:defRPr>
            </a:lvl1pPr>
          </a:lstStyle>
          <a:p>
            <a:fld id="{D8794ABB-6F8B-454A-BA59-F7C8A6621A88}" type="slidenum">
              <a:rPr lang="en-US"/>
              <a:pPr/>
              <a:t>‹#›</a:t>
            </a:fld>
            <a:endParaRPr lang="en-US"/>
          </a:p>
        </p:txBody>
      </p:sp>
      <p:sp>
        <p:nvSpPr>
          <p:cNvPr id="20486" name="Text Box 8"/>
          <p:cNvSpPr txBox="1">
            <a:spLocks noChangeArrowheads="1"/>
          </p:cNvSpPr>
          <p:nvPr/>
        </p:nvSpPr>
        <p:spPr bwMode="auto">
          <a:xfrm>
            <a:off x="479425" y="8764588"/>
            <a:ext cx="326866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0" hangingPunct="0">
              <a:defRPr/>
            </a:pPr>
            <a:r>
              <a:rPr lang="en-US" sz="800" smtClean="0">
                <a:solidFill>
                  <a:schemeClr val="accent1"/>
                </a:solidFill>
              </a:rPr>
              <a:t>Copyright </a:t>
            </a:r>
            <a:r>
              <a:rPr lang="en-US" altLang="ja-JP" sz="800" smtClean="0">
                <a:solidFill>
                  <a:schemeClr val="accent1"/>
                </a:solidFill>
              </a:rPr>
              <a:t>© </a:t>
            </a:r>
            <a:r>
              <a:rPr lang="en-US" sz="800" smtClean="0">
                <a:solidFill>
                  <a:schemeClr val="accent1"/>
                </a:solidFill>
              </a:rPr>
              <a:t>2005 IHS Inc. All Rights Reserved.</a:t>
            </a:r>
          </a:p>
        </p:txBody>
      </p:sp>
    </p:spTree>
    <p:extLst>
      <p:ext uri="{BB962C8B-B14F-4D97-AF65-F5344CB8AC3E}">
        <p14:creationId xmlns:p14="http://schemas.microsoft.com/office/powerpoint/2010/main" val="2916117723"/>
      </p:ext>
    </p:extLst>
  </p:cSld>
  <p:clrMap bg1="dk2" tx1="lt1" bg2="dk1" tx2="lt2" accent1="accent1" accent2="accent2" accent3="accent3" accent4="accent4" accent5="accent5" accent6="accent6" hlink="hlink" folHlink="folHlink"/>
  <p:hf hdr="0" ftr="0"/>
  <p:notesStyle>
    <a:lvl1pPr marL="58738" indent="-58738" algn="l" rtl="0" eaLnBrk="0" fontAlgn="base" hangingPunct="0">
      <a:spcBef>
        <a:spcPct val="30000"/>
      </a:spcBef>
      <a:spcAft>
        <a:spcPct val="0"/>
      </a:spcAft>
      <a:buSzPct val="90000"/>
      <a:buFont typeface="Times" pitchFamily="18" charset="0"/>
      <a:buChar char="•"/>
      <a:defRPr sz="1000" kern="1200">
        <a:solidFill>
          <a:schemeClr val="bg1"/>
        </a:solidFill>
        <a:latin typeface="Arial" charset="0"/>
        <a:ea typeface="ＭＳ Ｐゴシック" charset="0"/>
        <a:cs typeface="+mn-cs"/>
      </a:defRPr>
    </a:lvl1pPr>
    <a:lvl2pPr marL="233363" indent="-60325" algn="l" rtl="0" eaLnBrk="0" fontAlgn="base" hangingPunct="0">
      <a:spcBef>
        <a:spcPct val="30000"/>
      </a:spcBef>
      <a:spcAft>
        <a:spcPct val="0"/>
      </a:spcAft>
      <a:buSzPct val="90000"/>
      <a:buFont typeface="Times" pitchFamily="18" charset="0"/>
      <a:buChar char="•"/>
      <a:defRPr sz="900" kern="1200">
        <a:solidFill>
          <a:schemeClr val="bg1"/>
        </a:solidFill>
        <a:latin typeface="Arial" charset="0"/>
        <a:ea typeface="ＭＳ Ｐゴシック" charset="0"/>
        <a:cs typeface="+mn-cs"/>
      </a:defRPr>
    </a:lvl2pPr>
    <a:lvl3pPr marL="396875" indent="-49213"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3pPr>
    <a:lvl4pPr marL="571500" indent="-60325"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4pPr>
    <a:lvl5pPr marL="746125" indent="-58738"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716ABA2E-9E53-487F-ACF1-E13A5B881CD7}" type="datetime8">
              <a:rPr lang="en-US" sz="900" smtClean="0">
                <a:solidFill>
                  <a:schemeClr val="accent1"/>
                </a:solidFill>
              </a:rPr>
              <a:pPr>
                <a:defRPr/>
              </a:pPr>
              <a:t>06/29/16 11:07</a:t>
            </a:fld>
            <a:endParaRPr lang="en-US" sz="900" smtClean="0">
              <a:solidFill>
                <a:schemeClr val="accent1"/>
              </a:solidFill>
            </a:endParaRPr>
          </a:p>
        </p:txBody>
      </p:sp>
      <p:sp>
        <p:nvSpPr>
          <p:cNvPr id="788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8F2AB478-CAE8-461A-A6AB-18ECC6539566}" type="slidenum">
              <a:rPr lang="en-US" sz="900">
                <a:solidFill>
                  <a:schemeClr val="accent1"/>
                </a:solidFill>
              </a:rPr>
              <a:pPr/>
              <a:t>1</a:t>
            </a:fld>
            <a:endParaRPr lang="en-US" sz="900">
              <a:solidFill>
                <a:schemeClr val="accent1"/>
              </a:solidFill>
            </a:endParaRPr>
          </a:p>
        </p:txBody>
      </p:sp>
      <p:sp>
        <p:nvSpPr>
          <p:cNvPr id="78852" name="Rectangle 2"/>
          <p:cNvSpPr>
            <a:spLocks noGrp="1" noRot="1" noChangeAspect="1" noChangeArrowheads="1" noTextEdit="1"/>
          </p:cNvSpPr>
          <p:nvPr>
            <p:ph type="sldImg"/>
          </p:nvPr>
        </p:nvSpPr>
        <p:spPr>
          <a:xfrm>
            <a:off x="1182688" y="706438"/>
            <a:ext cx="4697412" cy="3522662"/>
          </a:xfrm>
          <a:ln/>
        </p:spPr>
      </p:sp>
      <p:sp>
        <p:nvSpPr>
          <p:cNvPr id="78853"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37071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806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B850DF1-D603-4529-9E47-FF19DBFA0580}" type="slidenum">
              <a:rPr lang="en-US" sz="900"/>
              <a:pPr eaLnBrk="1" hangingPunct="1"/>
              <a:t>10</a:t>
            </a:fld>
            <a:endParaRPr lang="en-US" sz="900"/>
          </a:p>
        </p:txBody>
      </p:sp>
    </p:spTree>
    <p:extLst>
      <p:ext uri="{BB962C8B-B14F-4D97-AF65-F5344CB8AC3E}">
        <p14:creationId xmlns:p14="http://schemas.microsoft.com/office/powerpoint/2010/main" val="636435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90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6452EBD1-58E0-4615-9B4C-742621059662}" type="slidenum">
              <a:rPr lang="en-US" sz="900"/>
              <a:pPr eaLnBrk="1" hangingPunct="1"/>
              <a:t>11</a:t>
            </a:fld>
            <a:endParaRPr lang="en-US" sz="900"/>
          </a:p>
        </p:txBody>
      </p:sp>
    </p:spTree>
    <p:extLst>
      <p:ext uri="{BB962C8B-B14F-4D97-AF65-F5344CB8AC3E}">
        <p14:creationId xmlns:p14="http://schemas.microsoft.com/office/powerpoint/2010/main" val="3565998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011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77D3CB2-3490-4B8D-9C17-05932E99B041}" type="slidenum">
              <a:rPr lang="en-US" sz="900"/>
              <a:pPr eaLnBrk="1" hangingPunct="1"/>
              <a:t>12</a:t>
            </a:fld>
            <a:endParaRPr lang="en-US" sz="900"/>
          </a:p>
        </p:txBody>
      </p:sp>
    </p:spTree>
    <p:extLst>
      <p:ext uri="{BB962C8B-B14F-4D97-AF65-F5344CB8AC3E}">
        <p14:creationId xmlns:p14="http://schemas.microsoft.com/office/powerpoint/2010/main" val="2843664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11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D924A628-AB42-460F-825C-7D810EF7FD16}" type="slidenum">
              <a:rPr lang="en-US" sz="900"/>
              <a:pPr eaLnBrk="1" hangingPunct="1"/>
              <a:t>13</a:t>
            </a:fld>
            <a:endParaRPr lang="en-US" sz="900"/>
          </a:p>
        </p:txBody>
      </p:sp>
    </p:spTree>
    <p:extLst>
      <p:ext uri="{BB962C8B-B14F-4D97-AF65-F5344CB8AC3E}">
        <p14:creationId xmlns:p14="http://schemas.microsoft.com/office/powerpoint/2010/main" val="560360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216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968E6B6-E175-411A-BD5B-E72AF90AC3DB}" type="slidenum">
              <a:rPr lang="en-US" sz="900"/>
              <a:pPr eaLnBrk="1" hangingPunct="1"/>
              <a:t>14</a:t>
            </a:fld>
            <a:endParaRPr lang="en-US" sz="900"/>
          </a:p>
        </p:txBody>
      </p:sp>
    </p:spTree>
    <p:extLst>
      <p:ext uri="{BB962C8B-B14F-4D97-AF65-F5344CB8AC3E}">
        <p14:creationId xmlns:p14="http://schemas.microsoft.com/office/powerpoint/2010/main" val="1005240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31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7592C23-5D07-4FA7-8288-98FB3D30E05B}" type="slidenum">
              <a:rPr lang="en-US" sz="900"/>
              <a:pPr eaLnBrk="1" hangingPunct="1"/>
              <a:t>15</a:t>
            </a:fld>
            <a:endParaRPr lang="en-US" sz="900"/>
          </a:p>
        </p:txBody>
      </p:sp>
    </p:spTree>
    <p:extLst>
      <p:ext uri="{BB962C8B-B14F-4D97-AF65-F5344CB8AC3E}">
        <p14:creationId xmlns:p14="http://schemas.microsoft.com/office/powerpoint/2010/main" val="324913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42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369DE7C-3784-424A-8556-796D159DB51A}" type="slidenum">
              <a:rPr lang="en-US" sz="900"/>
              <a:pPr eaLnBrk="1" hangingPunct="1"/>
              <a:t>17</a:t>
            </a:fld>
            <a:endParaRPr lang="en-US" sz="900"/>
          </a:p>
        </p:txBody>
      </p:sp>
    </p:spTree>
    <p:extLst>
      <p:ext uri="{BB962C8B-B14F-4D97-AF65-F5344CB8AC3E}">
        <p14:creationId xmlns:p14="http://schemas.microsoft.com/office/powerpoint/2010/main" val="2822160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A0A71D7D-8493-4A02-B28A-996D07F326F0}" type="datetime8">
              <a:rPr lang="en-US" sz="900" smtClean="0">
                <a:solidFill>
                  <a:schemeClr val="accent1"/>
                </a:solidFill>
              </a:rPr>
              <a:pPr>
                <a:defRPr/>
              </a:pPr>
              <a:t>06/29/16 11:07</a:t>
            </a:fld>
            <a:endParaRPr lang="en-US" sz="900" smtClean="0">
              <a:solidFill>
                <a:schemeClr val="accent1"/>
              </a:solidFill>
            </a:endParaRPr>
          </a:p>
        </p:txBody>
      </p:sp>
      <p:sp>
        <p:nvSpPr>
          <p:cNvPr id="95235"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1EDBF2B7-2CB7-44DE-AC80-C54EEE84D00B}" type="slidenum">
              <a:rPr lang="en-US" sz="900">
                <a:solidFill>
                  <a:schemeClr val="accent1"/>
                </a:solidFill>
              </a:rPr>
              <a:pPr/>
              <a:t>19</a:t>
            </a:fld>
            <a:endParaRPr lang="en-US" sz="900">
              <a:solidFill>
                <a:schemeClr val="accent1"/>
              </a:solidFill>
            </a:endParaRPr>
          </a:p>
        </p:txBody>
      </p:sp>
      <p:sp>
        <p:nvSpPr>
          <p:cNvPr id="95236" name="Rectangle 2"/>
          <p:cNvSpPr>
            <a:spLocks noGrp="1" noRot="1" noChangeAspect="1" noChangeArrowheads="1" noTextEdit="1"/>
          </p:cNvSpPr>
          <p:nvPr>
            <p:ph type="sldImg"/>
          </p:nvPr>
        </p:nvSpPr>
        <p:spPr>
          <a:xfrm>
            <a:off x="1182688" y="706438"/>
            <a:ext cx="4697412" cy="3522662"/>
          </a:xfrm>
          <a:ln/>
        </p:spPr>
      </p:sp>
      <p:sp>
        <p:nvSpPr>
          <p:cNvPr id="952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44675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9F6B23F-D2B9-4200-81B7-E66FFB68AF1D}" type="slidenum">
              <a:rPr lang="en-US" sz="900"/>
              <a:pPr eaLnBrk="1" hangingPunct="1"/>
              <a:t>20</a:t>
            </a:fld>
            <a:endParaRPr lang="en-US" sz="900"/>
          </a:p>
        </p:txBody>
      </p:sp>
    </p:spTree>
    <p:extLst>
      <p:ext uri="{BB962C8B-B14F-4D97-AF65-F5344CB8AC3E}">
        <p14:creationId xmlns:p14="http://schemas.microsoft.com/office/powerpoint/2010/main" val="3302874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728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3BDFF4C-7852-4646-9809-B599D3801EE1}" type="slidenum">
              <a:rPr lang="en-US" sz="900"/>
              <a:pPr eaLnBrk="1" hangingPunct="1"/>
              <a:t>22</a:t>
            </a:fld>
            <a:endParaRPr lang="en-US" sz="900"/>
          </a:p>
        </p:txBody>
      </p:sp>
    </p:spTree>
    <p:extLst>
      <p:ext uri="{BB962C8B-B14F-4D97-AF65-F5344CB8AC3E}">
        <p14:creationId xmlns:p14="http://schemas.microsoft.com/office/powerpoint/2010/main" val="97762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798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EB95728-BFD8-4A18-99C3-F232EDAC1C8C}" type="slidenum">
              <a:rPr lang="en-US" sz="900"/>
              <a:pPr eaLnBrk="1" hangingPunct="1"/>
              <a:t>2</a:t>
            </a:fld>
            <a:endParaRPr lang="en-US" sz="900"/>
          </a:p>
        </p:txBody>
      </p:sp>
    </p:spTree>
    <p:extLst>
      <p:ext uri="{BB962C8B-B14F-4D97-AF65-F5344CB8AC3E}">
        <p14:creationId xmlns:p14="http://schemas.microsoft.com/office/powerpoint/2010/main" val="29141449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8E855B6-3351-48E5-A5BA-1B691D9A6CEF}" type="slidenum">
              <a:rPr lang="en-US" sz="900"/>
              <a:pPr eaLnBrk="1" hangingPunct="1"/>
              <a:t>23</a:t>
            </a:fld>
            <a:endParaRPr lang="en-US" sz="900"/>
          </a:p>
        </p:txBody>
      </p:sp>
    </p:spTree>
    <p:extLst>
      <p:ext uri="{BB962C8B-B14F-4D97-AF65-F5344CB8AC3E}">
        <p14:creationId xmlns:p14="http://schemas.microsoft.com/office/powerpoint/2010/main" val="2776882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9933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DF221DB8-4A05-4954-99C5-488B99373FA3}" type="slidenum">
              <a:rPr lang="en-US" sz="900"/>
              <a:pPr eaLnBrk="1" hangingPunct="1"/>
              <a:t>24</a:t>
            </a:fld>
            <a:endParaRPr lang="en-US" sz="900"/>
          </a:p>
        </p:txBody>
      </p:sp>
    </p:spTree>
    <p:extLst>
      <p:ext uri="{BB962C8B-B14F-4D97-AF65-F5344CB8AC3E}">
        <p14:creationId xmlns:p14="http://schemas.microsoft.com/office/powerpoint/2010/main" val="3742727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03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1D746A3-027E-45AA-AE78-51EEB90E5951}" type="slidenum">
              <a:rPr lang="en-US" sz="900"/>
              <a:pPr eaLnBrk="1" hangingPunct="1"/>
              <a:t>25</a:t>
            </a:fld>
            <a:endParaRPr lang="en-US" sz="900"/>
          </a:p>
        </p:txBody>
      </p:sp>
    </p:spTree>
    <p:extLst>
      <p:ext uri="{BB962C8B-B14F-4D97-AF65-F5344CB8AC3E}">
        <p14:creationId xmlns:p14="http://schemas.microsoft.com/office/powerpoint/2010/main" val="2917809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138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878EC0F-A3C3-4AA0-8F89-D0F5DBB8C075}" type="slidenum">
              <a:rPr lang="en-US" sz="900"/>
              <a:pPr eaLnBrk="1" hangingPunct="1"/>
              <a:t>26</a:t>
            </a:fld>
            <a:endParaRPr lang="en-US" sz="900"/>
          </a:p>
        </p:txBody>
      </p:sp>
    </p:spTree>
    <p:extLst>
      <p:ext uri="{BB962C8B-B14F-4D97-AF65-F5344CB8AC3E}">
        <p14:creationId xmlns:p14="http://schemas.microsoft.com/office/powerpoint/2010/main" val="391593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240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FE640AA-DCB0-4CE4-A0F5-AAAA7DEA2266}" type="slidenum">
              <a:rPr lang="en-US" sz="900"/>
              <a:pPr eaLnBrk="1" hangingPunct="1"/>
              <a:t>27</a:t>
            </a:fld>
            <a:endParaRPr lang="en-US" sz="900"/>
          </a:p>
        </p:txBody>
      </p:sp>
    </p:spTree>
    <p:extLst>
      <p:ext uri="{BB962C8B-B14F-4D97-AF65-F5344CB8AC3E}">
        <p14:creationId xmlns:p14="http://schemas.microsoft.com/office/powerpoint/2010/main" val="3209985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88CF4C9C-50C7-40BF-AC9D-7E3ACF553518}" type="datetime8">
              <a:rPr lang="en-US" sz="900" smtClean="0">
                <a:solidFill>
                  <a:schemeClr val="accent1"/>
                </a:solidFill>
              </a:rPr>
              <a:pPr>
                <a:defRPr/>
              </a:pPr>
              <a:t>06/29/16 11:07</a:t>
            </a:fld>
            <a:endParaRPr lang="en-US" sz="900" smtClean="0">
              <a:solidFill>
                <a:schemeClr val="accent1"/>
              </a:solidFill>
            </a:endParaRPr>
          </a:p>
        </p:txBody>
      </p:sp>
      <p:sp>
        <p:nvSpPr>
          <p:cNvPr id="103427"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0B11DEA7-F60A-48D7-9713-2B4A74EA19FD}" type="slidenum">
              <a:rPr lang="en-US" sz="900">
                <a:solidFill>
                  <a:schemeClr val="accent1"/>
                </a:solidFill>
              </a:rPr>
              <a:pPr/>
              <a:t>28</a:t>
            </a:fld>
            <a:endParaRPr lang="en-US" sz="900">
              <a:solidFill>
                <a:schemeClr val="accent1"/>
              </a:solidFill>
            </a:endParaRPr>
          </a:p>
        </p:txBody>
      </p:sp>
      <p:sp>
        <p:nvSpPr>
          <p:cNvPr id="103428" name="Rectangle 2"/>
          <p:cNvSpPr>
            <a:spLocks noGrp="1" noRot="1" noChangeAspect="1" noChangeArrowheads="1" noTextEdit="1"/>
          </p:cNvSpPr>
          <p:nvPr>
            <p:ph type="sldImg"/>
          </p:nvPr>
        </p:nvSpPr>
        <p:spPr>
          <a:xfrm>
            <a:off x="1182688" y="706438"/>
            <a:ext cx="4697412" cy="3522662"/>
          </a:xfrm>
          <a:ln/>
        </p:spPr>
      </p:sp>
      <p:sp>
        <p:nvSpPr>
          <p:cNvPr id="103429"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434547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44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B0E478D-0E98-498D-A6D9-C8D2BDCCB2C8}" type="slidenum">
              <a:rPr lang="en-US" sz="900"/>
              <a:pPr eaLnBrk="1" hangingPunct="1"/>
              <a:t>29</a:t>
            </a:fld>
            <a:endParaRPr lang="en-US" sz="900"/>
          </a:p>
        </p:txBody>
      </p:sp>
    </p:spTree>
    <p:extLst>
      <p:ext uri="{BB962C8B-B14F-4D97-AF65-F5344CB8AC3E}">
        <p14:creationId xmlns:p14="http://schemas.microsoft.com/office/powerpoint/2010/main" val="35883222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54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DA5020C-C531-47FF-8A4D-B0031D259DF2}" type="slidenum">
              <a:rPr lang="en-US" sz="900"/>
              <a:pPr eaLnBrk="1" hangingPunct="1"/>
              <a:t>30</a:t>
            </a:fld>
            <a:endParaRPr lang="en-US" sz="900"/>
          </a:p>
        </p:txBody>
      </p:sp>
    </p:spTree>
    <p:extLst>
      <p:ext uri="{BB962C8B-B14F-4D97-AF65-F5344CB8AC3E}">
        <p14:creationId xmlns:p14="http://schemas.microsoft.com/office/powerpoint/2010/main" val="1183342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3311000-A844-4798-8678-97824BC49969}" type="slidenum">
              <a:rPr lang="en-US" sz="900"/>
              <a:pPr eaLnBrk="1" hangingPunct="1"/>
              <a:t>31</a:t>
            </a:fld>
            <a:endParaRPr lang="en-US" sz="900"/>
          </a:p>
        </p:txBody>
      </p:sp>
    </p:spTree>
    <p:extLst>
      <p:ext uri="{BB962C8B-B14F-4D97-AF65-F5344CB8AC3E}">
        <p14:creationId xmlns:p14="http://schemas.microsoft.com/office/powerpoint/2010/main" val="41568288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752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49A5341-230A-48FF-B6F3-96F2598434C6}" type="slidenum">
              <a:rPr lang="en-US" sz="900"/>
              <a:pPr eaLnBrk="1" hangingPunct="1"/>
              <a:t>32</a:t>
            </a:fld>
            <a:endParaRPr lang="en-US" sz="900"/>
          </a:p>
        </p:txBody>
      </p:sp>
    </p:spTree>
    <p:extLst>
      <p:ext uri="{BB962C8B-B14F-4D97-AF65-F5344CB8AC3E}">
        <p14:creationId xmlns:p14="http://schemas.microsoft.com/office/powerpoint/2010/main" val="2716667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09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D624AEB2-D4DD-4CB4-9FC5-CDA4612E5F80}" type="slidenum">
              <a:rPr lang="en-US" sz="900"/>
              <a:pPr eaLnBrk="1" hangingPunct="1"/>
              <a:t>3</a:t>
            </a:fld>
            <a:endParaRPr lang="en-US" sz="900"/>
          </a:p>
        </p:txBody>
      </p:sp>
    </p:spTree>
    <p:extLst>
      <p:ext uri="{BB962C8B-B14F-4D97-AF65-F5344CB8AC3E}">
        <p14:creationId xmlns:p14="http://schemas.microsoft.com/office/powerpoint/2010/main" val="3947944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85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C493C4E-D35E-47CA-85F2-9D1535F951F1}" type="slidenum">
              <a:rPr lang="en-US" sz="900"/>
              <a:pPr eaLnBrk="1" hangingPunct="1"/>
              <a:t>33</a:t>
            </a:fld>
            <a:endParaRPr lang="en-US" sz="900"/>
          </a:p>
        </p:txBody>
      </p:sp>
    </p:spTree>
    <p:extLst>
      <p:ext uri="{BB962C8B-B14F-4D97-AF65-F5344CB8AC3E}">
        <p14:creationId xmlns:p14="http://schemas.microsoft.com/office/powerpoint/2010/main" val="100797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0957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9549136-AC0F-4867-B11F-BC17F501A33A}" type="slidenum">
              <a:rPr lang="en-US" sz="900"/>
              <a:pPr eaLnBrk="1" hangingPunct="1"/>
              <a:t>34</a:t>
            </a:fld>
            <a:endParaRPr lang="en-US" sz="900"/>
          </a:p>
        </p:txBody>
      </p:sp>
    </p:spTree>
    <p:extLst>
      <p:ext uri="{BB962C8B-B14F-4D97-AF65-F5344CB8AC3E}">
        <p14:creationId xmlns:p14="http://schemas.microsoft.com/office/powerpoint/2010/main" val="19569988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05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2854B6E-47ED-48A2-ACED-550E002F67ED}" type="slidenum">
              <a:rPr lang="en-US" sz="900"/>
              <a:pPr eaLnBrk="1" hangingPunct="1"/>
              <a:t>35</a:t>
            </a:fld>
            <a:endParaRPr lang="en-US" sz="900"/>
          </a:p>
        </p:txBody>
      </p:sp>
    </p:spTree>
    <p:extLst>
      <p:ext uri="{BB962C8B-B14F-4D97-AF65-F5344CB8AC3E}">
        <p14:creationId xmlns:p14="http://schemas.microsoft.com/office/powerpoint/2010/main" val="7751218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162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BA62B8A-21D8-45B8-9CFF-9128B4F240CB}" type="slidenum">
              <a:rPr lang="en-US" sz="900"/>
              <a:pPr eaLnBrk="1" hangingPunct="1"/>
              <a:t>36</a:t>
            </a:fld>
            <a:endParaRPr lang="en-US" sz="900"/>
          </a:p>
        </p:txBody>
      </p:sp>
    </p:spTree>
    <p:extLst>
      <p:ext uri="{BB962C8B-B14F-4D97-AF65-F5344CB8AC3E}">
        <p14:creationId xmlns:p14="http://schemas.microsoft.com/office/powerpoint/2010/main" val="12709064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26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46E5BC4-F090-4D7A-95E9-AD67A904A348}" type="slidenum">
              <a:rPr lang="en-US" sz="900"/>
              <a:pPr eaLnBrk="1" hangingPunct="1"/>
              <a:t>37</a:t>
            </a:fld>
            <a:endParaRPr lang="en-US" sz="900"/>
          </a:p>
        </p:txBody>
      </p:sp>
    </p:spTree>
    <p:extLst>
      <p:ext uri="{BB962C8B-B14F-4D97-AF65-F5344CB8AC3E}">
        <p14:creationId xmlns:p14="http://schemas.microsoft.com/office/powerpoint/2010/main" val="23519083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Arial" panose="020B0604020202020204" pitchFamily="34" charset="0"/>
              <a:ea typeface="ＭＳ Ｐゴシック" panose="020B0600070205080204" pitchFamily="34" charset="-128"/>
            </a:endParaRPr>
          </a:p>
        </p:txBody>
      </p:sp>
      <p:sp>
        <p:nvSpPr>
          <p:cNvPr id="11366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4619ECE-75AF-4D9A-BB4C-7013F93D0022}" type="slidenum">
              <a:rPr lang="en-US" sz="900"/>
              <a:pPr eaLnBrk="1" hangingPunct="1"/>
              <a:t>38</a:t>
            </a:fld>
            <a:endParaRPr lang="en-US" sz="900"/>
          </a:p>
        </p:txBody>
      </p:sp>
    </p:spTree>
    <p:extLst>
      <p:ext uri="{BB962C8B-B14F-4D97-AF65-F5344CB8AC3E}">
        <p14:creationId xmlns:p14="http://schemas.microsoft.com/office/powerpoint/2010/main" val="2682298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46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DC3751D-47E4-4D44-9B89-2BB21BCE77C3}" type="slidenum">
              <a:rPr lang="en-US" sz="900"/>
              <a:pPr eaLnBrk="1" hangingPunct="1"/>
              <a:t>40</a:t>
            </a:fld>
            <a:endParaRPr lang="en-US" sz="900"/>
          </a:p>
        </p:txBody>
      </p:sp>
    </p:spTree>
    <p:extLst>
      <p:ext uri="{BB962C8B-B14F-4D97-AF65-F5344CB8AC3E}">
        <p14:creationId xmlns:p14="http://schemas.microsoft.com/office/powerpoint/2010/main" val="5978165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571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99885B6-03C4-4DBF-8DE5-4CCF962909E8}" type="slidenum">
              <a:rPr lang="en-US" sz="900"/>
              <a:pPr eaLnBrk="1" hangingPunct="1"/>
              <a:t>41</a:t>
            </a:fld>
            <a:endParaRPr lang="en-US" sz="900"/>
          </a:p>
        </p:txBody>
      </p:sp>
    </p:spTree>
    <p:extLst>
      <p:ext uri="{BB962C8B-B14F-4D97-AF65-F5344CB8AC3E}">
        <p14:creationId xmlns:p14="http://schemas.microsoft.com/office/powerpoint/2010/main" val="24256813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67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66F99109-DE16-497E-B37D-A652A19D8F50}" type="slidenum">
              <a:rPr lang="en-US" sz="900"/>
              <a:pPr eaLnBrk="1" hangingPunct="1"/>
              <a:t>42</a:t>
            </a:fld>
            <a:endParaRPr lang="en-US" sz="900"/>
          </a:p>
        </p:txBody>
      </p:sp>
    </p:spTree>
    <p:extLst>
      <p:ext uri="{BB962C8B-B14F-4D97-AF65-F5344CB8AC3E}">
        <p14:creationId xmlns:p14="http://schemas.microsoft.com/office/powerpoint/2010/main" val="13760622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776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6BCE6ED1-E65D-452B-8B1D-02A932EC5D16}" type="slidenum">
              <a:rPr lang="en-US" sz="900"/>
              <a:pPr eaLnBrk="1" hangingPunct="1"/>
              <a:t>43</a:t>
            </a:fld>
            <a:endParaRPr lang="en-US" sz="900"/>
          </a:p>
        </p:txBody>
      </p:sp>
    </p:spTree>
    <p:extLst>
      <p:ext uri="{BB962C8B-B14F-4D97-AF65-F5344CB8AC3E}">
        <p14:creationId xmlns:p14="http://schemas.microsoft.com/office/powerpoint/2010/main" val="753205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192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4067085-F82E-4C1F-B043-FD3E56E6CF9C}" type="slidenum">
              <a:rPr lang="en-US" sz="900"/>
              <a:pPr eaLnBrk="1" hangingPunct="1"/>
              <a:t>4</a:t>
            </a:fld>
            <a:endParaRPr lang="en-US" sz="900"/>
          </a:p>
        </p:txBody>
      </p:sp>
    </p:spTree>
    <p:extLst>
      <p:ext uri="{BB962C8B-B14F-4D97-AF65-F5344CB8AC3E}">
        <p14:creationId xmlns:p14="http://schemas.microsoft.com/office/powerpoint/2010/main" val="1661372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87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32A0110-E431-435B-8376-C48DF730C9A9}" type="slidenum">
              <a:rPr lang="en-US" sz="900"/>
              <a:pPr eaLnBrk="1" hangingPunct="1"/>
              <a:t>44</a:t>
            </a:fld>
            <a:endParaRPr lang="en-US" sz="900"/>
          </a:p>
        </p:txBody>
      </p:sp>
    </p:spTree>
    <p:extLst>
      <p:ext uri="{BB962C8B-B14F-4D97-AF65-F5344CB8AC3E}">
        <p14:creationId xmlns:p14="http://schemas.microsoft.com/office/powerpoint/2010/main" val="17870233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198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45396C7-0FA7-4FA4-B2FC-10C08A3A8E6A}" type="slidenum">
              <a:rPr lang="en-US" sz="900"/>
              <a:pPr eaLnBrk="1" hangingPunct="1"/>
              <a:t>45</a:t>
            </a:fld>
            <a:endParaRPr lang="en-US" sz="900"/>
          </a:p>
        </p:txBody>
      </p:sp>
    </p:spTree>
    <p:extLst>
      <p:ext uri="{BB962C8B-B14F-4D97-AF65-F5344CB8AC3E}">
        <p14:creationId xmlns:p14="http://schemas.microsoft.com/office/powerpoint/2010/main" val="4046125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083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BB05870-F03F-4F8F-8AFD-A7D905C23C02}" type="slidenum">
              <a:rPr lang="en-US" sz="900"/>
              <a:pPr eaLnBrk="1" hangingPunct="1"/>
              <a:t>47</a:t>
            </a:fld>
            <a:endParaRPr lang="en-US" sz="900"/>
          </a:p>
        </p:txBody>
      </p:sp>
    </p:spTree>
    <p:extLst>
      <p:ext uri="{BB962C8B-B14F-4D97-AF65-F5344CB8AC3E}">
        <p14:creationId xmlns:p14="http://schemas.microsoft.com/office/powerpoint/2010/main" val="2428461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18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A004034-CF5D-420E-B399-85718D27E799}" type="slidenum">
              <a:rPr lang="en-US" sz="900"/>
              <a:pPr eaLnBrk="1" hangingPunct="1"/>
              <a:t>48</a:t>
            </a:fld>
            <a:endParaRPr lang="en-US" sz="900"/>
          </a:p>
        </p:txBody>
      </p:sp>
    </p:spTree>
    <p:extLst>
      <p:ext uri="{BB962C8B-B14F-4D97-AF65-F5344CB8AC3E}">
        <p14:creationId xmlns:p14="http://schemas.microsoft.com/office/powerpoint/2010/main" val="8042720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288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3482E2D-9A1D-4E85-A9F7-A88A96813B72}" type="slidenum">
              <a:rPr lang="en-US" sz="900"/>
              <a:pPr eaLnBrk="1" hangingPunct="1"/>
              <a:t>49</a:t>
            </a:fld>
            <a:endParaRPr lang="en-US" sz="900"/>
          </a:p>
        </p:txBody>
      </p:sp>
    </p:spTree>
    <p:extLst>
      <p:ext uri="{BB962C8B-B14F-4D97-AF65-F5344CB8AC3E}">
        <p14:creationId xmlns:p14="http://schemas.microsoft.com/office/powerpoint/2010/main" val="991941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39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33EB101-7EA5-4B89-9AA5-8EF9A760E47F}" type="slidenum">
              <a:rPr lang="en-US" sz="900"/>
              <a:pPr eaLnBrk="1" hangingPunct="1"/>
              <a:t>50</a:t>
            </a:fld>
            <a:endParaRPr lang="en-US" sz="900"/>
          </a:p>
        </p:txBody>
      </p:sp>
    </p:spTree>
    <p:extLst>
      <p:ext uri="{BB962C8B-B14F-4D97-AF65-F5344CB8AC3E}">
        <p14:creationId xmlns:p14="http://schemas.microsoft.com/office/powerpoint/2010/main" val="34270926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493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7D7E059-1317-4C57-8259-5FBC542C8EEF}" type="slidenum">
              <a:rPr lang="en-US" sz="900"/>
              <a:pPr eaLnBrk="1" hangingPunct="1"/>
              <a:t>51</a:t>
            </a:fld>
            <a:endParaRPr lang="en-US" sz="900"/>
          </a:p>
        </p:txBody>
      </p:sp>
    </p:spTree>
    <p:extLst>
      <p:ext uri="{BB962C8B-B14F-4D97-AF65-F5344CB8AC3E}">
        <p14:creationId xmlns:p14="http://schemas.microsoft.com/office/powerpoint/2010/main" val="30785453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59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B4783CB-2670-4C8A-9719-80768B1AE3F9}" type="slidenum">
              <a:rPr lang="en-US" sz="900"/>
              <a:pPr eaLnBrk="1" hangingPunct="1"/>
              <a:t>53</a:t>
            </a:fld>
            <a:endParaRPr lang="en-US" sz="900"/>
          </a:p>
        </p:txBody>
      </p:sp>
    </p:spTree>
    <p:extLst>
      <p:ext uri="{BB962C8B-B14F-4D97-AF65-F5344CB8AC3E}">
        <p14:creationId xmlns:p14="http://schemas.microsoft.com/office/powerpoint/2010/main" val="16171422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698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6857039A-E03A-482E-9CD6-59F48AB8968D}" type="slidenum">
              <a:rPr lang="en-US" sz="900"/>
              <a:pPr eaLnBrk="1" hangingPunct="1"/>
              <a:t>54</a:t>
            </a:fld>
            <a:endParaRPr lang="en-US" sz="900"/>
          </a:p>
        </p:txBody>
      </p:sp>
    </p:spTree>
    <p:extLst>
      <p:ext uri="{BB962C8B-B14F-4D97-AF65-F5344CB8AC3E}">
        <p14:creationId xmlns:p14="http://schemas.microsoft.com/office/powerpoint/2010/main" val="15434397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800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59F85BA-4525-4490-9FB8-4B79BA3CEF81}" type="slidenum">
              <a:rPr lang="en-US" sz="900"/>
              <a:pPr eaLnBrk="1" hangingPunct="1"/>
              <a:t>56</a:t>
            </a:fld>
            <a:endParaRPr lang="en-US" sz="900"/>
          </a:p>
        </p:txBody>
      </p:sp>
    </p:spTree>
    <p:extLst>
      <p:ext uri="{BB962C8B-B14F-4D97-AF65-F5344CB8AC3E}">
        <p14:creationId xmlns:p14="http://schemas.microsoft.com/office/powerpoint/2010/main" val="624821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29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1D6AFFD-1379-4C00-9D05-417F321E0824}" type="slidenum">
              <a:rPr lang="en-US" sz="900"/>
              <a:pPr eaLnBrk="1" hangingPunct="1"/>
              <a:t>5</a:t>
            </a:fld>
            <a:endParaRPr lang="en-US" sz="900"/>
          </a:p>
        </p:txBody>
      </p:sp>
    </p:spTree>
    <p:extLst>
      <p:ext uri="{BB962C8B-B14F-4D97-AF65-F5344CB8AC3E}">
        <p14:creationId xmlns:p14="http://schemas.microsoft.com/office/powerpoint/2010/main" val="34918365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2902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E5EFD87-9C30-4AC6-9153-3153FB1265C1}" type="slidenum">
              <a:rPr lang="en-US" sz="900"/>
              <a:pPr eaLnBrk="1" hangingPunct="1"/>
              <a:t>57</a:t>
            </a:fld>
            <a:endParaRPr lang="en-US" sz="900"/>
          </a:p>
        </p:txBody>
      </p:sp>
    </p:spTree>
    <p:extLst>
      <p:ext uri="{BB962C8B-B14F-4D97-AF65-F5344CB8AC3E}">
        <p14:creationId xmlns:p14="http://schemas.microsoft.com/office/powerpoint/2010/main" val="7818488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00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BC15912-D173-4B58-9155-D330ADEC79BF}" type="slidenum">
              <a:rPr lang="en-US" sz="900"/>
              <a:pPr eaLnBrk="1" hangingPunct="1"/>
              <a:t>59</a:t>
            </a:fld>
            <a:endParaRPr lang="en-US" sz="900"/>
          </a:p>
        </p:txBody>
      </p:sp>
    </p:spTree>
    <p:extLst>
      <p:ext uri="{BB962C8B-B14F-4D97-AF65-F5344CB8AC3E}">
        <p14:creationId xmlns:p14="http://schemas.microsoft.com/office/powerpoint/2010/main" val="33759619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10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0B8D853-D486-46FE-96E3-8D4E8C5F6E71}" type="slidenum">
              <a:rPr lang="en-US" sz="900"/>
              <a:pPr eaLnBrk="1" hangingPunct="1"/>
              <a:t>60</a:t>
            </a:fld>
            <a:endParaRPr lang="en-US" sz="900"/>
          </a:p>
        </p:txBody>
      </p:sp>
    </p:spTree>
    <p:extLst>
      <p:ext uri="{BB962C8B-B14F-4D97-AF65-F5344CB8AC3E}">
        <p14:creationId xmlns:p14="http://schemas.microsoft.com/office/powerpoint/2010/main" val="738120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21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016D6CB-64D5-4586-B424-4283D5A0FC7B}" type="slidenum">
              <a:rPr lang="en-US" sz="900"/>
              <a:pPr eaLnBrk="1" hangingPunct="1"/>
              <a:t>61</a:t>
            </a:fld>
            <a:endParaRPr lang="en-US" sz="900"/>
          </a:p>
        </p:txBody>
      </p:sp>
    </p:spTree>
    <p:extLst>
      <p:ext uri="{BB962C8B-B14F-4D97-AF65-F5344CB8AC3E}">
        <p14:creationId xmlns:p14="http://schemas.microsoft.com/office/powerpoint/2010/main" val="10668260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312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A45B59A-B72B-420E-BB50-68ED7364F78D}" type="slidenum">
              <a:rPr lang="en-US" sz="900"/>
              <a:pPr eaLnBrk="1" hangingPunct="1"/>
              <a:t>62</a:t>
            </a:fld>
            <a:endParaRPr lang="en-US" sz="900"/>
          </a:p>
        </p:txBody>
      </p:sp>
    </p:spTree>
    <p:extLst>
      <p:ext uri="{BB962C8B-B14F-4D97-AF65-F5344CB8AC3E}">
        <p14:creationId xmlns:p14="http://schemas.microsoft.com/office/powerpoint/2010/main" val="30221103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41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3E7DF46-F359-4232-89AC-796D0A4AB233}" type="slidenum">
              <a:rPr lang="en-US" sz="900"/>
              <a:pPr eaLnBrk="1" hangingPunct="1"/>
              <a:t>63</a:t>
            </a:fld>
            <a:endParaRPr lang="en-US" sz="900"/>
          </a:p>
        </p:txBody>
      </p:sp>
    </p:spTree>
    <p:extLst>
      <p:ext uri="{BB962C8B-B14F-4D97-AF65-F5344CB8AC3E}">
        <p14:creationId xmlns:p14="http://schemas.microsoft.com/office/powerpoint/2010/main" val="16262652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517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BC75671-A0A1-4960-B0D8-8F760260AFEA}" type="slidenum">
              <a:rPr lang="en-US" sz="900"/>
              <a:pPr eaLnBrk="1" hangingPunct="1"/>
              <a:t>64</a:t>
            </a:fld>
            <a:endParaRPr lang="en-US" sz="900"/>
          </a:p>
        </p:txBody>
      </p:sp>
    </p:spTree>
    <p:extLst>
      <p:ext uri="{BB962C8B-B14F-4D97-AF65-F5344CB8AC3E}">
        <p14:creationId xmlns:p14="http://schemas.microsoft.com/office/powerpoint/2010/main" val="2877387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61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CE80F19-A41A-483E-BDA0-4A976F22EF24}" type="slidenum">
              <a:rPr lang="en-US" sz="900"/>
              <a:pPr eaLnBrk="1" hangingPunct="1"/>
              <a:t>65</a:t>
            </a:fld>
            <a:endParaRPr lang="en-US" sz="900"/>
          </a:p>
        </p:txBody>
      </p:sp>
    </p:spTree>
    <p:extLst>
      <p:ext uri="{BB962C8B-B14F-4D97-AF65-F5344CB8AC3E}">
        <p14:creationId xmlns:p14="http://schemas.microsoft.com/office/powerpoint/2010/main" val="26517190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722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BDAC694-3F3B-447E-84D9-57176BD82092}" type="slidenum">
              <a:rPr lang="en-US" sz="900"/>
              <a:pPr eaLnBrk="1" hangingPunct="1"/>
              <a:t>66</a:t>
            </a:fld>
            <a:endParaRPr lang="en-US" sz="900"/>
          </a:p>
        </p:txBody>
      </p:sp>
    </p:spTree>
    <p:extLst>
      <p:ext uri="{BB962C8B-B14F-4D97-AF65-F5344CB8AC3E}">
        <p14:creationId xmlns:p14="http://schemas.microsoft.com/office/powerpoint/2010/main" val="31561827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82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A13C095-BFE6-4E8D-BD56-F095A42E86A5}" type="slidenum">
              <a:rPr lang="en-US" sz="900"/>
              <a:pPr eaLnBrk="1" hangingPunct="1"/>
              <a:t>67</a:t>
            </a:fld>
            <a:endParaRPr lang="en-US" sz="900"/>
          </a:p>
        </p:txBody>
      </p:sp>
    </p:spTree>
    <p:extLst>
      <p:ext uri="{BB962C8B-B14F-4D97-AF65-F5344CB8AC3E}">
        <p14:creationId xmlns:p14="http://schemas.microsoft.com/office/powerpoint/2010/main" val="2903152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E9B700F-EBFD-42A3-8391-CB1B95C5AD09}" type="datetime8">
              <a:rPr lang="en-US" sz="900" smtClean="0">
                <a:solidFill>
                  <a:schemeClr val="accent1"/>
                </a:solidFill>
              </a:rPr>
              <a:pPr>
                <a:defRPr/>
              </a:pPr>
              <a:t>06/29/16 11:07</a:t>
            </a:fld>
            <a:endParaRPr lang="en-US" sz="900" smtClean="0">
              <a:solidFill>
                <a:schemeClr val="accent1"/>
              </a:solidFill>
            </a:endParaRPr>
          </a:p>
        </p:txBody>
      </p:sp>
      <p:sp>
        <p:nvSpPr>
          <p:cNvPr id="8397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C2F4423-2742-401E-825C-FCF23EDD420E}" type="slidenum">
              <a:rPr lang="en-US" sz="900">
                <a:solidFill>
                  <a:schemeClr val="accent1"/>
                </a:solidFill>
              </a:rPr>
              <a:pPr/>
              <a:t>6</a:t>
            </a:fld>
            <a:endParaRPr lang="en-US" sz="900">
              <a:solidFill>
                <a:schemeClr val="accent1"/>
              </a:solidFill>
            </a:endParaRPr>
          </a:p>
        </p:txBody>
      </p:sp>
      <p:sp>
        <p:nvSpPr>
          <p:cNvPr id="83972" name="Rectangle 2"/>
          <p:cNvSpPr>
            <a:spLocks noGrp="1" noRot="1" noChangeAspect="1" noChangeArrowheads="1" noTextEdit="1"/>
          </p:cNvSpPr>
          <p:nvPr>
            <p:ph type="sldImg"/>
          </p:nvPr>
        </p:nvSpPr>
        <p:spPr>
          <a:xfrm>
            <a:off x="1182688" y="706438"/>
            <a:ext cx="4697412" cy="3522662"/>
          </a:xfrm>
          <a:ln/>
        </p:spPr>
      </p:sp>
      <p:sp>
        <p:nvSpPr>
          <p:cNvPr id="83973"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537407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3926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DC044D8A-F779-4B12-A67A-FB1ACDAA7EBE}" type="slidenum">
              <a:rPr lang="en-US" sz="900"/>
              <a:pPr eaLnBrk="1" hangingPunct="1"/>
              <a:t>68</a:t>
            </a:fld>
            <a:endParaRPr lang="en-US" sz="900"/>
          </a:p>
        </p:txBody>
      </p:sp>
    </p:spTree>
    <p:extLst>
      <p:ext uri="{BB962C8B-B14F-4D97-AF65-F5344CB8AC3E}">
        <p14:creationId xmlns:p14="http://schemas.microsoft.com/office/powerpoint/2010/main" val="37413592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402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E21DFD1-AFA2-44E0-A241-225E78E120B2}" type="slidenum">
              <a:rPr lang="en-US" sz="900"/>
              <a:pPr eaLnBrk="1" hangingPunct="1"/>
              <a:t>69</a:t>
            </a:fld>
            <a:endParaRPr lang="en-US" sz="900"/>
          </a:p>
        </p:txBody>
      </p:sp>
    </p:spTree>
    <p:extLst>
      <p:ext uri="{BB962C8B-B14F-4D97-AF65-F5344CB8AC3E}">
        <p14:creationId xmlns:p14="http://schemas.microsoft.com/office/powerpoint/2010/main" val="40896089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4131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8DA3D24-0720-47D1-8910-564B72457F40}" type="slidenum">
              <a:rPr lang="en-US" sz="900"/>
              <a:pPr eaLnBrk="1" hangingPunct="1"/>
              <a:t>70</a:t>
            </a:fld>
            <a:endParaRPr lang="en-US" sz="900"/>
          </a:p>
        </p:txBody>
      </p:sp>
    </p:spTree>
    <p:extLst>
      <p:ext uri="{BB962C8B-B14F-4D97-AF65-F5344CB8AC3E}">
        <p14:creationId xmlns:p14="http://schemas.microsoft.com/office/powerpoint/2010/main" val="7895861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423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86BDA80-E7E7-451E-A854-1E60EFCA6786}" type="slidenum">
              <a:rPr lang="en-US" sz="900"/>
              <a:pPr eaLnBrk="1" hangingPunct="1"/>
              <a:t>71</a:t>
            </a:fld>
            <a:endParaRPr lang="en-US" sz="900"/>
          </a:p>
        </p:txBody>
      </p:sp>
    </p:spTree>
    <p:extLst>
      <p:ext uri="{BB962C8B-B14F-4D97-AF65-F5344CB8AC3E}">
        <p14:creationId xmlns:p14="http://schemas.microsoft.com/office/powerpoint/2010/main" val="42910687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4336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C938B0B-4EDA-48B7-BF9E-46C372CC510D}" type="slidenum">
              <a:rPr lang="en-US" sz="900"/>
              <a:pPr eaLnBrk="1" hangingPunct="1"/>
              <a:t>72</a:t>
            </a:fld>
            <a:endParaRPr lang="en-US" sz="900"/>
          </a:p>
        </p:txBody>
      </p:sp>
    </p:spTree>
    <p:extLst>
      <p:ext uri="{BB962C8B-B14F-4D97-AF65-F5344CB8AC3E}">
        <p14:creationId xmlns:p14="http://schemas.microsoft.com/office/powerpoint/2010/main" val="3100778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1443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C6E75CC-9242-4428-822A-1BA7F7837FFE}" type="slidenum">
              <a:rPr lang="en-US" sz="900"/>
              <a:pPr eaLnBrk="1" hangingPunct="1"/>
              <a:t>73</a:t>
            </a:fld>
            <a:endParaRPr lang="en-US" sz="900"/>
          </a:p>
        </p:txBody>
      </p:sp>
    </p:spTree>
    <p:extLst>
      <p:ext uri="{BB962C8B-B14F-4D97-AF65-F5344CB8AC3E}">
        <p14:creationId xmlns:p14="http://schemas.microsoft.com/office/powerpoint/2010/main" val="3028870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49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E0D7DDC-083D-4B32-BB4B-4B67A1737C93}" type="slidenum">
              <a:rPr lang="en-US" sz="900"/>
              <a:pPr eaLnBrk="1" hangingPunct="1"/>
              <a:t>7</a:t>
            </a:fld>
            <a:endParaRPr lang="en-US" sz="900"/>
          </a:p>
        </p:txBody>
      </p:sp>
    </p:spTree>
    <p:extLst>
      <p:ext uri="{BB962C8B-B14F-4D97-AF65-F5344CB8AC3E}">
        <p14:creationId xmlns:p14="http://schemas.microsoft.com/office/powerpoint/2010/main" val="2445342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602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A7B3CE3-C628-4A20-B34E-8F48FEC6F24A}" type="slidenum">
              <a:rPr lang="en-US" sz="900"/>
              <a:pPr eaLnBrk="1" hangingPunct="1"/>
              <a:t>8</a:t>
            </a:fld>
            <a:endParaRPr lang="en-US" sz="900"/>
          </a:p>
        </p:txBody>
      </p:sp>
    </p:spTree>
    <p:extLst>
      <p:ext uri="{BB962C8B-B14F-4D97-AF65-F5344CB8AC3E}">
        <p14:creationId xmlns:p14="http://schemas.microsoft.com/office/powerpoint/2010/main" val="779015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a typeface="ＭＳ Ｐゴシック" panose="020B0600070205080204" pitchFamily="34" charset="-128"/>
            </a:endParaRPr>
          </a:p>
        </p:txBody>
      </p:sp>
      <p:sp>
        <p:nvSpPr>
          <p:cNvPr id="870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CEFA595-F0C9-4BBA-B177-DC6CA4786D81}" type="slidenum">
              <a:rPr lang="en-US" sz="900"/>
              <a:pPr eaLnBrk="1" hangingPunct="1"/>
              <a:t>9</a:t>
            </a:fld>
            <a:endParaRPr lang="en-US" sz="900"/>
          </a:p>
        </p:txBody>
      </p:sp>
    </p:spTree>
    <p:extLst>
      <p:ext uri="{BB962C8B-B14F-4D97-AF65-F5344CB8AC3E}">
        <p14:creationId xmlns:p14="http://schemas.microsoft.com/office/powerpoint/2010/main" val="1839058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Line 11"/>
          <p:cNvSpPr>
            <a:spLocks noChangeShapeType="1"/>
          </p:cNvSpPr>
          <p:nvPr userDrawn="1"/>
        </p:nvSpPr>
        <p:spPr bwMode="auto">
          <a:xfrm>
            <a:off x="0" y="846"/>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0854" name="Rectangle 6"/>
          <p:cNvSpPr>
            <a:spLocks noGrp="1" noChangeArrowheads="1"/>
          </p:cNvSpPr>
          <p:nvPr>
            <p:ph type="ctrTitle"/>
          </p:nvPr>
        </p:nvSpPr>
        <p:spPr>
          <a:xfrm>
            <a:off x="388938" y="1449388"/>
            <a:ext cx="7643812" cy="1371600"/>
          </a:xfrm>
        </p:spPr>
        <p:txBody>
          <a:bodyPr/>
          <a:lstStyle>
            <a:lvl1pPr>
              <a:lnSpc>
                <a:spcPct val="90000"/>
              </a:lnSpc>
              <a:defRPr sz="3600"/>
            </a:lvl1pPr>
          </a:lstStyle>
          <a:p>
            <a:r>
              <a:rPr lang="en-US"/>
              <a:t>Click to edit Master title style</a:t>
            </a:r>
          </a:p>
        </p:txBody>
      </p:sp>
      <p:sp>
        <p:nvSpPr>
          <p:cNvPr id="590855" name="Rectangle 7"/>
          <p:cNvSpPr>
            <a:spLocks noGrp="1" noChangeArrowheads="1"/>
          </p:cNvSpPr>
          <p:nvPr>
            <p:ph type="subTitle" idx="1"/>
          </p:nvPr>
        </p:nvSpPr>
        <p:spPr bwMode="gray">
          <a:xfrm>
            <a:off x="388938" y="2824163"/>
            <a:ext cx="7643812" cy="1063625"/>
          </a:xfrm>
          <a:ln/>
        </p:spPr>
        <p:txBody>
          <a:bodyPr/>
          <a:lstStyle>
            <a:lvl1pPr marL="0" indent="0">
              <a:buFont typeface="Times" pitchFamily="96" charset="0"/>
              <a:buNone/>
              <a:defRPr>
                <a:solidFill>
                  <a:schemeClr val="accent1"/>
                </a:solidFill>
              </a:defRPr>
            </a:lvl1pPr>
          </a:lstStyle>
          <a:p>
            <a:r>
              <a:rPr lang="en-US"/>
              <a:t>Click to edit Master subtitle style</a:t>
            </a:r>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6927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90A3E74C-378A-4C15-A0F2-1BEC1BC7539F}" type="slidenum">
              <a:rPr lang="en-US"/>
              <a:pPr/>
              <a:t>‹#›</a:t>
            </a:fld>
            <a:endParaRPr lang="en-US"/>
          </a:p>
        </p:txBody>
      </p:sp>
    </p:spTree>
    <p:extLst>
      <p:ext uri="{BB962C8B-B14F-4D97-AF65-F5344CB8AC3E}">
        <p14:creationId xmlns:p14="http://schemas.microsoft.com/office/powerpoint/2010/main" val="421007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3525" y="188913"/>
            <a:ext cx="2133600"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9550" y="188913"/>
            <a:ext cx="6251575"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0F382047-9685-4278-A501-FCD5A8732B99}" type="slidenum">
              <a:rPr lang="en-US"/>
              <a:pPr/>
              <a:t>‹#›</a:t>
            </a:fld>
            <a:endParaRPr lang="en-US"/>
          </a:p>
        </p:txBody>
      </p:sp>
    </p:spTree>
    <p:extLst>
      <p:ext uri="{BB962C8B-B14F-4D97-AF65-F5344CB8AC3E}">
        <p14:creationId xmlns:p14="http://schemas.microsoft.com/office/powerpoint/2010/main" val="360702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DE4978D9-A63E-4DC7-83AE-9A1040DEDC2E}" type="slidenum">
              <a:rPr lang="en-US"/>
              <a:pPr/>
              <a:t>‹#›</a:t>
            </a:fld>
            <a:endParaRPr lang="en-US"/>
          </a:p>
        </p:txBody>
      </p:sp>
    </p:spTree>
    <p:extLst>
      <p:ext uri="{BB962C8B-B14F-4D97-AF65-F5344CB8AC3E}">
        <p14:creationId xmlns:p14="http://schemas.microsoft.com/office/powerpoint/2010/main" val="202466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fld id="{1E2D68F4-2E30-45C9-8C64-795CEBFFCA52}" type="slidenum">
              <a:rPr lang="en-US"/>
              <a:pPr/>
              <a:t>‹#›</a:t>
            </a:fld>
            <a:endParaRPr lang="en-US"/>
          </a:p>
        </p:txBody>
      </p:sp>
    </p:spTree>
    <p:extLst>
      <p:ext uri="{BB962C8B-B14F-4D97-AF65-F5344CB8AC3E}">
        <p14:creationId xmlns:p14="http://schemas.microsoft.com/office/powerpoint/2010/main" val="36205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9550" y="1562100"/>
            <a:ext cx="4192588"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4538" y="1562100"/>
            <a:ext cx="4192587"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sldNum" sz="quarter" idx="10"/>
          </p:nvPr>
        </p:nvSpPr>
        <p:spPr>
          <a:ln/>
        </p:spPr>
        <p:txBody>
          <a:bodyPr/>
          <a:lstStyle>
            <a:lvl1pPr>
              <a:defRPr/>
            </a:lvl1pPr>
          </a:lstStyle>
          <a:p>
            <a:fld id="{9C53BD59-1CC9-418F-BC2C-9D74E42130A4}" type="slidenum">
              <a:rPr lang="en-US"/>
              <a:pPr/>
              <a:t>‹#›</a:t>
            </a:fld>
            <a:endParaRPr lang="en-US"/>
          </a:p>
        </p:txBody>
      </p:sp>
    </p:spTree>
    <p:extLst>
      <p:ext uri="{BB962C8B-B14F-4D97-AF65-F5344CB8AC3E}">
        <p14:creationId xmlns:p14="http://schemas.microsoft.com/office/powerpoint/2010/main" val="3449833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sldNum" sz="quarter" idx="10"/>
          </p:nvPr>
        </p:nvSpPr>
        <p:spPr>
          <a:ln/>
        </p:spPr>
        <p:txBody>
          <a:bodyPr/>
          <a:lstStyle>
            <a:lvl1pPr>
              <a:defRPr/>
            </a:lvl1pPr>
          </a:lstStyle>
          <a:p>
            <a:fld id="{489C06A9-6973-4A08-9076-DF851CA0463F}" type="slidenum">
              <a:rPr lang="en-US"/>
              <a:pPr/>
              <a:t>‹#›</a:t>
            </a:fld>
            <a:endParaRPr lang="en-US"/>
          </a:p>
        </p:txBody>
      </p:sp>
    </p:spTree>
    <p:extLst>
      <p:ext uri="{BB962C8B-B14F-4D97-AF65-F5344CB8AC3E}">
        <p14:creationId xmlns:p14="http://schemas.microsoft.com/office/powerpoint/2010/main" val="3296844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sldNum" sz="quarter" idx="10"/>
          </p:nvPr>
        </p:nvSpPr>
        <p:spPr>
          <a:ln/>
        </p:spPr>
        <p:txBody>
          <a:bodyPr/>
          <a:lstStyle>
            <a:lvl1pPr>
              <a:defRPr/>
            </a:lvl1pPr>
          </a:lstStyle>
          <a:p>
            <a:fld id="{279066A0-BECF-4915-9423-7E44D23B02DF}" type="slidenum">
              <a:rPr lang="en-US"/>
              <a:pPr/>
              <a:t>‹#›</a:t>
            </a:fld>
            <a:endParaRPr lang="en-US"/>
          </a:p>
        </p:txBody>
      </p:sp>
    </p:spTree>
    <p:extLst>
      <p:ext uri="{BB962C8B-B14F-4D97-AF65-F5344CB8AC3E}">
        <p14:creationId xmlns:p14="http://schemas.microsoft.com/office/powerpoint/2010/main" val="2380629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fld id="{028A036C-EB0A-4943-B014-739DF670B89B}" type="slidenum">
              <a:rPr lang="en-US"/>
              <a:pPr/>
              <a:t>‹#›</a:t>
            </a:fld>
            <a:endParaRPr lang="en-US"/>
          </a:p>
        </p:txBody>
      </p:sp>
    </p:spTree>
    <p:extLst>
      <p:ext uri="{BB962C8B-B14F-4D97-AF65-F5344CB8AC3E}">
        <p14:creationId xmlns:p14="http://schemas.microsoft.com/office/powerpoint/2010/main" val="828883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F3C78F68-7E86-4D04-B3EE-7B5298D4394C}" type="slidenum">
              <a:rPr lang="en-US"/>
              <a:pPr/>
              <a:t>‹#›</a:t>
            </a:fld>
            <a:endParaRPr lang="en-US"/>
          </a:p>
        </p:txBody>
      </p:sp>
    </p:spTree>
    <p:extLst>
      <p:ext uri="{BB962C8B-B14F-4D97-AF65-F5344CB8AC3E}">
        <p14:creationId xmlns:p14="http://schemas.microsoft.com/office/powerpoint/2010/main" val="4166949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E98E0867-0F68-43C5-B2BA-62B6BAEE6340}" type="slidenum">
              <a:rPr lang="en-US"/>
              <a:pPr/>
              <a:t>‹#›</a:t>
            </a:fld>
            <a:endParaRPr lang="en-US"/>
          </a:p>
        </p:txBody>
      </p:sp>
    </p:spTree>
    <p:extLst>
      <p:ext uri="{BB962C8B-B14F-4D97-AF65-F5344CB8AC3E}">
        <p14:creationId xmlns:p14="http://schemas.microsoft.com/office/powerpoint/2010/main" val="1004362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Line 9"/>
          <p:cNvSpPr>
            <a:spLocks noChangeShapeType="1"/>
          </p:cNvSpPr>
          <p:nvPr userDrawn="1"/>
        </p:nvSpPr>
        <p:spPr bwMode="auto">
          <a:xfrm>
            <a:off x="0" y="-211879"/>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9832" name="Rectangle 8"/>
          <p:cNvSpPr>
            <a:spLocks noGrp="1" noChangeArrowheads="1"/>
          </p:cNvSpPr>
          <p:nvPr>
            <p:ph type="sldNum" sz="quarter" idx="4"/>
          </p:nvPr>
        </p:nvSpPr>
        <p:spPr bwMode="auto">
          <a:xfrm>
            <a:off x="7696200" y="6194425"/>
            <a:ext cx="9144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solidFill>
                  <a:schemeClr val="accent1"/>
                </a:solidFill>
              </a:defRPr>
            </a:lvl1pPr>
          </a:lstStyle>
          <a:p>
            <a:fld id="{7A1BA602-6B1B-4B85-8BF6-C36F44C52130}" type="slidenum">
              <a:rPr lang="en-US"/>
              <a:pPr/>
              <a:t>‹#›</a:t>
            </a:fld>
            <a:endParaRPr lang="en-US"/>
          </a:p>
        </p:txBody>
      </p:sp>
      <p:sp>
        <p:nvSpPr>
          <p:cNvPr id="1028" name="Rectangle 6"/>
          <p:cNvSpPr>
            <a:spLocks noGrp="1" noChangeArrowheads="1"/>
          </p:cNvSpPr>
          <p:nvPr>
            <p:ph type="body" idx="1"/>
          </p:nvPr>
        </p:nvSpPr>
        <p:spPr bwMode="auto">
          <a:xfrm>
            <a:off x="227013" y="1446213"/>
            <a:ext cx="853757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7"/>
          <p:cNvSpPr>
            <a:spLocks noGrp="1" noChangeArrowheads="1"/>
          </p:cNvSpPr>
          <p:nvPr>
            <p:ph type="title"/>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pic>
        <p:nvPicPr>
          <p:cNvPr id="8" name="Picture 3"/>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0652616"/>
      </p:ext>
    </p:extLst>
  </p:cSld>
  <p:clrMap bg1="lt1" tx1="dk1" bg2="lt2" tx2="dk2" accent1="accent1" accent2="accent2" accent3="accent3" accent4="accent4" accent5="accent5" accent6="accent6" hlink="hlink" folHlink="folHlink"/>
  <p:sldLayoutIdLst>
    <p:sldLayoutId id="2147484215" r:id="rId1"/>
    <p:sldLayoutId id="2147484216" r:id="rId2"/>
    <p:sldLayoutId id="2147484217" r:id="rId3"/>
    <p:sldLayoutId id="2147484218" r:id="rId4"/>
    <p:sldLayoutId id="2147484219" r:id="rId5"/>
    <p:sldLayoutId id="2147484220" r:id="rId6"/>
    <p:sldLayoutId id="2147484221" r:id="rId7"/>
    <p:sldLayoutId id="2147484222" r:id="rId8"/>
    <p:sldLayoutId id="2147484223" r:id="rId9"/>
    <p:sldLayoutId id="2147484224" r:id="rId10"/>
    <p:sldLayoutId id="214748422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p:titleStyle>
    <p:body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6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7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mtClean="0">
                <a:ea typeface="ＭＳ Ｐゴシック" panose="020B0600070205080204" pitchFamily="34" charset="-128"/>
              </a:rPr>
              <a:t>EViews Training</a:t>
            </a:r>
          </a:p>
        </p:txBody>
      </p:sp>
      <p:sp>
        <p:nvSpPr>
          <p:cNvPr id="3075" name="Rectangle 3"/>
          <p:cNvSpPr>
            <a:spLocks noGrp="1" noChangeArrowheads="1"/>
          </p:cNvSpPr>
          <p:nvPr>
            <p:ph type="subTitle" idx="1"/>
          </p:nvPr>
        </p:nvSpPr>
        <p:spPr>
          <a:xfrm>
            <a:off x="388938" y="2824163"/>
            <a:ext cx="7643812" cy="1606550"/>
          </a:xfrm>
        </p:spPr>
        <p:txBody>
          <a:bodyPr/>
          <a:lstStyle/>
          <a:p>
            <a:pPr eaLnBrk="1" hangingPunct="1">
              <a:buFont typeface="Times" pitchFamily="18" charset="0"/>
              <a:buNone/>
            </a:pPr>
            <a:r>
              <a:rPr lang="en-US" b="1" smtClean="0">
                <a:ea typeface="ＭＳ Ｐゴシック" panose="020B0600070205080204" pitchFamily="34" charset="-128"/>
              </a:rPr>
              <a:t>Frequency Conversion</a:t>
            </a:r>
            <a:endParaRPr lang="en-US" sz="2400" b="1" smtClean="0">
              <a:ea typeface="ＭＳ Ｐゴシック" panose="020B0600070205080204" pitchFamily="34" charset="-128"/>
            </a:endParaRPr>
          </a:p>
          <a:p>
            <a:pPr eaLnBrk="1" hangingPunct="1">
              <a:buFont typeface="Times" pitchFamily="18" charset="0"/>
              <a:buNone/>
            </a:pPr>
            <a:endParaRPr lang="en-US" smtClean="0">
              <a:ea typeface="ＭＳ Ｐゴシック" panose="020B0600070205080204" pitchFamily="34" charset="-128"/>
            </a:endParaRPr>
          </a:p>
          <a:p>
            <a:pPr eaLnBrk="1" hangingPunct="1">
              <a:buFont typeface="Times" pitchFamily="18" charset="0"/>
              <a:buNone/>
            </a:pPr>
            <a:endParaRPr lang="en-US" smtClean="0">
              <a:ea typeface="ＭＳ Ｐゴシック" panose="020B0600070205080204" pitchFamily="34" charset="-128"/>
            </a:endParaRPr>
          </a:p>
        </p:txBody>
      </p:sp>
      <p:sp>
        <p:nvSpPr>
          <p:cNvPr id="3076" name="Rectangle 3"/>
          <p:cNvSpPr txBox="1">
            <a:spLocks noChangeArrowheads="1"/>
          </p:cNvSpPr>
          <p:nvPr/>
        </p:nvSpPr>
        <p:spPr bwMode="gray">
          <a:xfrm>
            <a:off x="433388" y="5280025"/>
            <a:ext cx="7091362"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102870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Times" pitchFamily="18" charset="0"/>
              <a:buNone/>
            </a:pPr>
            <a:r>
              <a:rPr lang="en-US" sz="1400" b="1">
                <a:solidFill>
                  <a:srgbClr val="003399"/>
                </a:solidFill>
              </a:rPr>
              <a:t>Note: </a:t>
            </a:r>
            <a:r>
              <a:rPr lang="en-US" sz="1400">
                <a:solidFill>
                  <a:srgbClr val="003399"/>
                </a:solidFill>
              </a:rPr>
              <a:t>Information for examples in this tutorial can be found in these files.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Data: </a:t>
            </a:r>
            <a:r>
              <a:rPr lang="en-US" sz="1400" b="1" i="1">
                <a:solidFill>
                  <a:srgbClr val="003399"/>
                </a:solidFill>
              </a:rPr>
              <a:t>Data.xlsx </a:t>
            </a:r>
            <a:r>
              <a:rPr lang="en-US" sz="1400">
                <a:solidFill>
                  <a:srgbClr val="003399"/>
                </a:solidFill>
              </a:rPr>
              <a:t>and </a:t>
            </a:r>
            <a:r>
              <a:rPr lang="en-US" sz="1400" b="1" i="1">
                <a:solidFill>
                  <a:srgbClr val="003399"/>
                </a:solidFill>
              </a:rPr>
              <a:t>Data_panel.xlsx</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Results: </a:t>
            </a:r>
            <a:r>
              <a:rPr lang="en-US" sz="1400" b="1" i="1">
                <a:solidFill>
                  <a:srgbClr val="003399"/>
                </a:solidFill>
              </a:rPr>
              <a:t>Results.wf1	</a:t>
            </a:r>
            <a:r>
              <a:rPr lang="en-US" sz="1400">
                <a:solidFill>
                  <a:srgbClr val="003399"/>
                </a:solidFill>
              </a:rPr>
              <a:t> and </a:t>
            </a:r>
            <a:r>
              <a:rPr lang="en-US" sz="1400" b="1" i="1">
                <a:solidFill>
                  <a:srgbClr val="003399"/>
                </a:solidFill>
              </a:rPr>
              <a:t>Results_panel.xlsx</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Practice Workfile: </a:t>
            </a:r>
            <a:r>
              <a:rPr lang="en-US" sz="1400" b="1" i="1">
                <a:solidFill>
                  <a:srgbClr val="003399"/>
                </a:solidFill>
              </a:rPr>
              <a:t>Data.wf1 </a:t>
            </a:r>
            <a:r>
              <a:rPr lang="en-US" sz="1400">
                <a:solidFill>
                  <a:srgbClr val="003399"/>
                </a:solidFill>
              </a:rPr>
              <a:t>and </a:t>
            </a:r>
            <a:r>
              <a:rPr lang="en-US" sz="1400" b="1" i="1">
                <a:solidFill>
                  <a:srgbClr val="003399"/>
                </a:solidFill>
              </a:rPr>
              <a:t>Data_panel.wf1</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387350" y="12700"/>
            <a:ext cx="7521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ea typeface="ＭＳ Ｐゴシック" panose="020B0600070205080204" pitchFamily="34" charset="-128"/>
              </a:rPr>
              <a:t>Method of Conversion: </a:t>
            </a:r>
            <a:br>
              <a:rPr lang="en-US" dirty="0" smtClean="0">
                <a:ea typeface="ＭＳ Ｐゴシック" panose="020B0600070205080204" pitchFamily="34" charset="-128"/>
              </a:rPr>
            </a:br>
            <a:r>
              <a:rPr lang="en-US" dirty="0" smtClean="0">
                <a:ea typeface="ＭＳ Ｐゴシック" panose="020B0600070205080204" pitchFamily="34" charset="-128"/>
              </a:rPr>
              <a:t>Low to High</a:t>
            </a:r>
          </a:p>
        </p:txBody>
      </p:sp>
      <p:sp>
        <p:nvSpPr>
          <p:cNvPr id="1229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E393A3D-7F68-43CD-8389-41323F711ADB}" type="slidenum">
              <a:rPr lang="en-US" sz="800"/>
              <a:pPr eaLnBrk="1" hangingPunct="1"/>
              <a:t>10</a:t>
            </a:fld>
            <a:endParaRPr lang="en-US" sz="800"/>
          </a:p>
        </p:txBody>
      </p:sp>
      <p:sp>
        <p:nvSpPr>
          <p:cNvPr id="11" name="Rectangle 3"/>
          <p:cNvSpPr txBox="1">
            <a:spLocks noChangeArrowheads="1"/>
          </p:cNvSpPr>
          <p:nvPr/>
        </p:nvSpPr>
        <p:spPr bwMode="auto">
          <a:xfrm>
            <a:off x="296863" y="1212850"/>
            <a:ext cx="8437562"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ea typeface="ＭＳ Ｐゴシック" pitchFamily="34" charset="-128"/>
              </a:rPr>
              <a:t>On the right </a:t>
            </a:r>
            <a:r>
              <a:rPr lang="en-US" sz="1800" dirty="0">
                <a:ea typeface="ＭＳ Ｐゴシック" pitchFamily="34" charset="-128"/>
              </a:rPr>
              <a:t>hand side </a:t>
            </a:r>
            <a:r>
              <a:rPr lang="en-US" sz="1800" dirty="0" smtClean="0">
                <a:ea typeface="ＭＳ Ｐゴシック" pitchFamily="34" charset="-128"/>
              </a:rPr>
              <a:t>there is the </a:t>
            </a:r>
            <a:r>
              <a:rPr lang="en-US" sz="1800" b="1" i="1" dirty="0" smtClean="0">
                <a:ea typeface="ＭＳ Ｐゴシック" pitchFamily="34" charset="-128"/>
              </a:rPr>
              <a:t>Frequency Conversion Options” </a:t>
            </a:r>
            <a:r>
              <a:rPr lang="en-US" sz="1800" dirty="0" smtClean="0">
                <a:ea typeface="ＭＳ Ｐゴシック" pitchFamily="34" charset="-128"/>
              </a:rPr>
              <a:t>section. </a:t>
            </a:r>
            <a:r>
              <a:rPr lang="en-US" sz="1800" b="1" i="1" dirty="0" smtClean="0">
                <a:ea typeface="ＭＳ Ｐゴシック" pitchFamily="34" charset="-128"/>
              </a:rPr>
              <a:t>  </a:t>
            </a:r>
          </a:p>
          <a:p>
            <a:pPr lvl="1" eaLnBrk="1" hangingPunct="1">
              <a:buSzPct val="100000"/>
              <a:buFont typeface="Wingdings" pitchFamily="2" charset="2"/>
              <a:buChar char="ü"/>
              <a:defRPr/>
            </a:pPr>
            <a:r>
              <a:rPr lang="en-US" sz="1600" dirty="0" smtClean="0">
                <a:ea typeface="ＭＳ Ｐゴシック" pitchFamily="34" charset="-128"/>
                <a:cs typeface="Arial" charset="0"/>
              </a:rPr>
              <a:t>There are two main options: “</a:t>
            </a:r>
            <a:r>
              <a:rPr lang="en-US" sz="1600" i="1" dirty="0">
                <a:ea typeface="ＭＳ Ｐゴシック" pitchFamily="34" charset="-128"/>
                <a:cs typeface="Arial" charset="0"/>
              </a:rPr>
              <a:t>H</a:t>
            </a:r>
            <a:r>
              <a:rPr lang="en-US" sz="1600" i="1" dirty="0" smtClean="0">
                <a:ea typeface="ＭＳ Ｐゴシック" pitchFamily="34" charset="-128"/>
                <a:cs typeface="Arial" charset="0"/>
              </a:rPr>
              <a:t>igh to low frequency method</a:t>
            </a:r>
            <a:r>
              <a:rPr lang="en-US" sz="1600" dirty="0" smtClean="0">
                <a:ea typeface="ＭＳ Ｐゴシック" pitchFamily="34" charset="-128"/>
                <a:cs typeface="Arial" charset="0"/>
              </a:rPr>
              <a:t>” and “</a:t>
            </a:r>
            <a:r>
              <a:rPr lang="en-US" sz="1600" i="1" dirty="0">
                <a:ea typeface="ＭＳ Ｐゴシック" pitchFamily="34" charset="-128"/>
                <a:cs typeface="Arial" charset="0"/>
              </a:rPr>
              <a:t>L</a:t>
            </a:r>
            <a:r>
              <a:rPr lang="en-US" sz="1600" i="1" dirty="0" smtClean="0">
                <a:ea typeface="ＭＳ Ｐゴシック" pitchFamily="34" charset="-128"/>
                <a:cs typeface="Arial" charset="0"/>
              </a:rPr>
              <a:t>ow to high</a:t>
            </a:r>
            <a:r>
              <a:rPr lang="en-US" sz="1600" dirty="0" smtClean="0">
                <a:ea typeface="ＭＳ Ｐゴシック" pitchFamily="34" charset="-128"/>
                <a:cs typeface="Arial" charset="0"/>
              </a:rPr>
              <a:t>.”</a:t>
            </a:r>
          </a:p>
          <a:p>
            <a:pPr lvl="1" eaLnBrk="1" hangingPunct="1">
              <a:buSzPct val="100000"/>
              <a:buFont typeface="Wingdings" pitchFamily="2" charset="2"/>
              <a:buChar char="ü"/>
              <a:defRPr/>
            </a:pPr>
            <a:r>
              <a:rPr lang="en-US" sz="1600" dirty="0" smtClean="0">
                <a:ea typeface="ＭＳ Ｐゴシック" pitchFamily="34" charset="-128"/>
                <a:cs typeface="Arial" charset="0"/>
              </a:rPr>
              <a:t>Since we want to convert quarterly to monthly data, we should select the “</a:t>
            </a:r>
            <a:r>
              <a:rPr lang="en-US" sz="1600" b="1" i="1" dirty="0" smtClean="0">
                <a:ea typeface="ＭＳ Ｐゴシック" pitchFamily="34" charset="-128"/>
                <a:cs typeface="Arial" charset="0"/>
              </a:rPr>
              <a:t>Low to high frequency method</a:t>
            </a:r>
            <a:r>
              <a:rPr lang="en-US" sz="1600" dirty="0" smtClean="0">
                <a:ea typeface="ＭＳ Ｐゴシック" pitchFamily="34" charset="-128"/>
                <a:cs typeface="Arial" charset="0"/>
              </a:rPr>
              <a:t>” and choose the type of conversion method to be performed from the drop-down menu. </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dirty="0" smtClean="0">
              <a:ea typeface="ＭＳ Ｐゴシック" pitchFamily="34" charset="-128"/>
            </a:endParaRPr>
          </a:p>
        </p:txBody>
      </p:sp>
      <p:sp>
        <p:nvSpPr>
          <p:cNvPr id="12293" name="Rectangle 3"/>
          <p:cNvSpPr txBox="1">
            <a:spLocks noChangeArrowheads="1"/>
          </p:cNvSpPr>
          <p:nvPr/>
        </p:nvSpPr>
        <p:spPr bwMode="auto">
          <a:xfrm>
            <a:off x="508000" y="2765425"/>
            <a:ext cx="3221038"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0" indent="0" eaLnBrk="1" hangingPunct="1">
              <a:lnSpc>
                <a:spcPct val="150000"/>
              </a:lnSpc>
              <a:spcBef>
                <a:spcPct val="20000"/>
              </a:spcBef>
              <a:buClr>
                <a:schemeClr val="accent2"/>
              </a:buClr>
              <a:buSzPct val="90000"/>
              <a:defRPr/>
            </a:pPr>
            <a:r>
              <a:rPr lang="en-US" sz="1600" u="sng" dirty="0" smtClean="0">
                <a:solidFill>
                  <a:schemeClr val="hlink"/>
                </a:solidFill>
                <a:cs typeface="Arial" charset="0"/>
              </a:rPr>
              <a:t>Low to high frequency method:</a:t>
            </a: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Constant-match average</a:t>
            </a:r>
            <a:endParaRPr lang="en-US" sz="1600" dirty="0" smtClean="0">
              <a:solidFill>
                <a:schemeClr val="hlink"/>
              </a:solidFill>
              <a:cs typeface="Arial" charset="0"/>
            </a:endParaRP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Constant-match sum</a:t>
            </a: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Quadratic-match average</a:t>
            </a:r>
            <a:r>
              <a:rPr lang="en-US" sz="1600" dirty="0" smtClean="0">
                <a:solidFill>
                  <a:schemeClr val="hlink"/>
                </a:solidFill>
                <a:cs typeface="Arial" charset="0"/>
              </a:rPr>
              <a:t>.</a:t>
            </a: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Quadratic-match sum</a:t>
            </a: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Linear-match last</a:t>
            </a:r>
          </a:p>
          <a:p>
            <a:pPr eaLnBrk="1" hangingPunct="1">
              <a:lnSpc>
                <a:spcPct val="150000"/>
              </a:lnSpc>
              <a:spcBef>
                <a:spcPct val="20000"/>
              </a:spcBef>
              <a:buClr>
                <a:schemeClr val="accent2"/>
              </a:buClr>
              <a:buSzPct val="90000"/>
              <a:buFont typeface="Wingdings" pitchFamily="2" charset="2"/>
              <a:buChar char="ü"/>
              <a:defRPr/>
            </a:pPr>
            <a:r>
              <a:rPr lang="en-US" sz="1600" b="1" i="1" dirty="0" smtClean="0">
                <a:solidFill>
                  <a:schemeClr val="hlink"/>
                </a:solidFill>
                <a:cs typeface="Arial" charset="0"/>
              </a:rPr>
              <a:t>Cubic-match last</a:t>
            </a:r>
          </a:p>
        </p:txBody>
      </p:sp>
      <p:pic>
        <p:nvPicPr>
          <p:cNvPr id="1229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9038" y="2898775"/>
            <a:ext cx="422910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5" name="Rectangle 9"/>
          <p:cNvSpPr>
            <a:spLocks noChangeArrowheads="1"/>
          </p:cNvSpPr>
          <p:nvPr/>
        </p:nvSpPr>
        <p:spPr bwMode="auto">
          <a:xfrm>
            <a:off x="5954713" y="4338638"/>
            <a:ext cx="1839912" cy="147478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a:t>
            </a:r>
            <a:br>
              <a:rPr lang="en-US" dirty="0" smtClean="0">
                <a:ea typeface="ＭＳ Ｐゴシック" panose="020B0600070205080204" pitchFamily="34" charset="-128"/>
              </a:rPr>
            </a:br>
            <a:r>
              <a:rPr lang="en-US" dirty="0" smtClean="0">
                <a:ea typeface="ＭＳ Ｐゴシック" panose="020B0600070205080204" pitchFamily="34" charset="-128"/>
              </a:rPr>
              <a:t>Example 1: Constant-Match Average</a:t>
            </a:r>
          </a:p>
        </p:txBody>
      </p:sp>
      <p:sp>
        <p:nvSpPr>
          <p:cNvPr id="1331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1EB263F-EBF0-4F8C-BBF2-8ECB19726AC4}" type="slidenum">
              <a:rPr lang="en-US" sz="800"/>
              <a:pPr eaLnBrk="1" hangingPunct="1"/>
              <a:t>11</a:t>
            </a:fld>
            <a:endParaRPr lang="en-US" sz="800"/>
          </a:p>
        </p:txBody>
      </p:sp>
      <p:sp>
        <p:nvSpPr>
          <p:cNvPr id="13316" name="Rectangle 3"/>
          <p:cNvSpPr txBox="1">
            <a:spLocks noChangeArrowheads="1"/>
          </p:cNvSpPr>
          <p:nvPr/>
        </p:nvSpPr>
        <p:spPr bwMode="auto">
          <a:xfrm>
            <a:off x="304800" y="1169988"/>
            <a:ext cx="87090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100000"/>
              <a:buFont typeface="Arial" panose="020B0604020202020204" pitchFamily="34" charset="0"/>
              <a:buChar char="•"/>
            </a:pPr>
            <a:r>
              <a:rPr lang="en-US" sz="1800" b="1" i="1">
                <a:solidFill>
                  <a:schemeClr val="hlink"/>
                </a:solidFill>
              </a:rPr>
              <a:t>Constant-match average: </a:t>
            </a:r>
            <a:r>
              <a:rPr lang="en-US" sz="1800">
                <a:solidFill>
                  <a:schemeClr val="hlink"/>
                </a:solidFill>
              </a:rPr>
              <a:t>repeats the value of low frequency data for each of the high frequency observations associated with a particular low frequency period. </a:t>
            </a:r>
            <a:endParaRPr lang="en-US" sz="1800" b="1" i="1">
              <a:solidFill>
                <a:schemeClr val="hlink"/>
              </a:solidFill>
            </a:endParaRPr>
          </a:p>
          <a:p>
            <a:pPr eaLnBrk="1" hangingPunct="1">
              <a:spcBef>
                <a:spcPct val="20000"/>
              </a:spcBef>
              <a:buClr>
                <a:schemeClr val="accent2"/>
              </a:buClr>
              <a:buSzPct val="90000"/>
              <a:buFont typeface="Times" pitchFamily="18" charset="0"/>
              <a:buChar char="•"/>
            </a:pPr>
            <a:endParaRPr lang="en-US" sz="2200">
              <a:solidFill>
                <a:schemeClr val="hlink"/>
              </a:solidFill>
            </a:endParaRPr>
          </a:p>
        </p:txBody>
      </p:sp>
      <p:grpSp>
        <p:nvGrpSpPr>
          <p:cNvPr id="13317" name="Group 1"/>
          <p:cNvGrpSpPr>
            <a:grpSpLocks/>
          </p:cNvGrpSpPr>
          <p:nvPr/>
        </p:nvGrpSpPr>
        <p:grpSpPr bwMode="auto">
          <a:xfrm>
            <a:off x="4187825" y="1939925"/>
            <a:ext cx="4287838" cy="3409950"/>
            <a:chOff x="1822450" y="2573338"/>
            <a:chExt cx="5192713" cy="3457575"/>
          </a:xfrm>
        </p:grpSpPr>
        <p:pic>
          <p:nvPicPr>
            <p:cNvPr id="133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450" y="2573338"/>
              <a:ext cx="207645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313" y="2573338"/>
              <a:ext cx="2228850"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Straight Arrow Connector 15"/>
            <p:cNvCxnSpPr/>
            <p:nvPr/>
          </p:nvCxnSpPr>
          <p:spPr>
            <a:xfrm>
              <a:off x="3270104" y="3812785"/>
              <a:ext cx="2335855" cy="23018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323" name="Oval 6"/>
            <p:cNvSpPr>
              <a:spLocks noChangeArrowheads="1"/>
            </p:cNvSpPr>
            <p:nvPr/>
          </p:nvSpPr>
          <p:spPr bwMode="auto">
            <a:xfrm>
              <a:off x="5523576" y="3791898"/>
              <a:ext cx="914400" cy="523875"/>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1" name="Straight Arrow Connector 20"/>
            <p:cNvCxnSpPr/>
            <p:nvPr/>
          </p:nvCxnSpPr>
          <p:spPr>
            <a:xfrm>
              <a:off x="3285484" y="3985021"/>
              <a:ext cx="2335855" cy="579482"/>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13325" name="Oval 23"/>
            <p:cNvSpPr>
              <a:spLocks noChangeArrowheads="1"/>
            </p:cNvSpPr>
            <p:nvPr/>
          </p:nvSpPr>
          <p:spPr bwMode="auto">
            <a:xfrm>
              <a:off x="5523576" y="4278313"/>
              <a:ext cx="914400" cy="512762"/>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sp>
        <p:nvSpPr>
          <p:cNvPr id="12" name="Rectangle 3"/>
          <p:cNvSpPr txBox="1">
            <a:spLocks noChangeArrowheads="1"/>
          </p:cNvSpPr>
          <p:nvPr/>
        </p:nvSpPr>
        <p:spPr bwMode="auto">
          <a:xfrm>
            <a:off x="549275" y="1785938"/>
            <a:ext cx="3581400" cy="434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Low to High Conversion: Example 1</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a:ea typeface="ＭＳ Ｐゴシック" pitchFamily="34" charset="-128"/>
              </a:rPr>
              <a:t>Quarterly</a:t>
            </a:r>
            <a:r>
              <a:rPr lang="en-US" sz="1400" dirty="0">
                <a:ea typeface="ＭＳ Ｐゴシック" pitchFamily="34" charset="-128"/>
              </a:rPr>
              <a:t> 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p>
          <a:p>
            <a:pPr marL="342900" indent="-288925" eaLnBrk="1" hangingPunct="1">
              <a:buFont typeface="+mj-lt"/>
              <a:buAutoNum type="arabicPeriod"/>
              <a:defRPr/>
            </a:pPr>
            <a:r>
              <a:rPr lang="en-US" sz="1400" dirty="0">
                <a:ea typeface="ＭＳ Ｐゴシック" pitchFamily="34" charset="-128"/>
              </a:rPr>
              <a:t>Right-click on </a:t>
            </a:r>
            <a:r>
              <a:rPr lang="en-US" sz="1400" b="1" i="1" dirty="0">
                <a:ea typeface="ＭＳ Ｐゴシック" pitchFamily="34" charset="-128"/>
              </a:rPr>
              <a:t>GDP</a:t>
            </a:r>
            <a:r>
              <a:rPr lang="en-US" sz="1400" dirty="0">
                <a:ea typeface="ＭＳ Ｐゴシック" pitchFamily="34" charset="-128"/>
              </a:rPr>
              <a:t> series 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a:ea typeface="ＭＳ Ｐゴシック" pitchFamily="34" charset="-128"/>
              </a:rPr>
              <a:t>Monthly</a:t>
            </a:r>
            <a:r>
              <a:rPr lang="en-US" sz="1400" dirty="0">
                <a:ea typeface="ＭＳ Ｐゴシック" pitchFamily="34" charset="-128"/>
              </a:rPr>
              <a:t> </a:t>
            </a:r>
            <a:r>
              <a:rPr lang="en-US" sz="1400" dirty="0" smtClean="0">
                <a:ea typeface="ＭＳ Ｐゴシック" pitchFamily="34" charset="-128"/>
              </a:rPr>
              <a:t>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On the </a:t>
            </a:r>
            <a:r>
              <a:rPr lang="en-US" sz="1400" b="1" i="1" dirty="0" smtClean="0">
                <a:ea typeface="ＭＳ Ｐゴシック" pitchFamily="34" charset="-128"/>
              </a:rPr>
              <a:t>Paste Special </a:t>
            </a:r>
            <a:r>
              <a:rPr lang="en-US" sz="1400" dirty="0" smtClean="0">
                <a:ea typeface="ＭＳ Ｐゴシック" pitchFamily="34" charset="-128"/>
              </a:rPr>
              <a:t>dialog box, select </a:t>
            </a:r>
            <a:r>
              <a:rPr lang="en-US" sz="1400" b="1" dirty="0" smtClean="0">
                <a:ea typeface="ＭＳ Ｐゴシック" pitchFamily="34" charset="-128"/>
              </a:rPr>
              <a:t>Link</a:t>
            </a:r>
            <a:r>
              <a:rPr lang="en-US" sz="1400" b="1" i="1" dirty="0" smtClean="0">
                <a:ea typeface="ＭＳ Ｐゴシック" pitchFamily="34" charset="-128"/>
              </a:rPr>
              <a:t> </a:t>
            </a:r>
            <a:r>
              <a:rPr lang="en-US" sz="1400" dirty="0" smtClean="0">
                <a:ea typeface="ＭＳ Ｐゴシック" pitchFamily="34" charset="-128"/>
              </a:rPr>
              <a:t>under </a:t>
            </a:r>
            <a:r>
              <a:rPr lang="en-US" sz="1400" b="1" i="1" dirty="0" smtClean="0">
                <a:ea typeface="ＭＳ Ｐゴシック" pitchFamily="34" charset="-128"/>
              </a:rPr>
              <a:t>Paste as </a:t>
            </a:r>
            <a:r>
              <a:rPr lang="en-US" sz="1400" dirty="0" smtClean="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a:t>
            </a:r>
            <a:r>
              <a:rPr lang="en-US" sz="1400" dirty="0" smtClean="0">
                <a:ea typeface="ＭＳ Ｐゴシック" pitchFamily="34" charset="-128"/>
              </a:rPr>
              <a:t>elect </a:t>
            </a:r>
            <a:r>
              <a:rPr lang="en-US" sz="1400" b="1" dirty="0" smtClean="0">
                <a:ea typeface="ＭＳ Ｐゴシック" pitchFamily="34" charset="-128"/>
              </a:rPr>
              <a:t>Date</a:t>
            </a:r>
            <a:r>
              <a:rPr lang="en-US" sz="1400" b="1" i="1" dirty="0" smtClean="0">
                <a:ea typeface="ＭＳ Ｐゴシック" pitchFamily="34" charset="-128"/>
              </a:rPr>
              <a:t> with frequency conversion </a:t>
            </a:r>
            <a:r>
              <a:rPr lang="en-US" sz="1400" dirty="0" smtClean="0">
                <a:ea typeface="ＭＳ Ｐゴシック" pitchFamily="34" charset="-128"/>
              </a:rPr>
              <a:t>under </a:t>
            </a:r>
            <a:r>
              <a:rPr lang="en-US" sz="1400" b="1" i="1" dirty="0" smtClean="0">
                <a:ea typeface="ＭＳ Ｐゴシック" pitchFamily="34" charset="-128"/>
              </a:rPr>
              <a:t>Merge by </a:t>
            </a:r>
            <a:r>
              <a:rPr lang="en-US" sz="1400" dirty="0">
                <a:ea typeface="ＭＳ Ｐゴシック" pitchFamily="34" charset="-128"/>
              </a:rPr>
              <a:t>section</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 Select </a:t>
            </a:r>
            <a:r>
              <a:rPr lang="en-US" sz="1400" b="1" dirty="0" smtClean="0">
                <a:ea typeface="ＭＳ Ｐゴシック" pitchFamily="34" charset="-128"/>
              </a:rPr>
              <a:t>Constant-match average </a:t>
            </a:r>
            <a:r>
              <a:rPr lang="en-US" sz="1400" dirty="0" smtClean="0">
                <a:ea typeface="ＭＳ Ｐゴシック" pitchFamily="34" charset="-128"/>
              </a:rPr>
              <a:t>under “</a:t>
            </a:r>
            <a:r>
              <a:rPr lang="en-US" sz="1400" b="1" i="1" dirty="0" smtClean="0">
                <a:ea typeface="ＭＳ Ｐゴシック" pitchFamily="34" charset="-128"/>
              </a:rPr>
              <a:t>Low to high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eaLnBrk="1" hangingPunct="1">
              <a:buFont typeface="Arial" pitchFamily="34" charset="0"/>
              <a:buChar char="•"/>
              <a:defRPr/>
            </a:pP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13" name="Rectangle 3"/>
          <p:cNvSpPr txBox="1">
            <a:spLocks noChangeArrowheads="1"/>
          </p:cNvSpPr>
          <p:nvPr/>
        </p:nvSpPr>
        <p:spPr bwMode="auto">
          <a:xfrm>
            <a:off x="606425" y="5480050"/>
            <a:ext cx="7162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dirty="0" smtClean="0">
                <a:ea typeface="ＭＳ Ｐゴシック" pitchFamily="34" charset="-128"/>
              </a:rPr>
              <a:t>As you can see here, this method repeats the same low-frequency value (quarterly, in our case) for all high-frequency observations in the high frequency file </a:t>
            </a:r>
            <a:r>
              <a:rPr lang="en-US" sz="1600" dirty="0">
                <a:ea typeface="ＭＳ Ｐゴシック" pitchFamily="34" charset="-128"/>
              </a:rPr>
              <a:t>(all months in </a:t>
            </a:r>
            <a:r>
              <a:rPr lang="en-US" sz="1600" dirty="0" smtClean="0">
                <a:ea typeface="ＭＳ Ｐゴシック" pitchFamily="34" charset="-128"/>
              </a:rPr>
              <a:t>that particular </a:t>
            </a:r>
            <a:r>
              <a:rPr lang="en-US" sz="1600" dirty="0">
                <a:ea typeface="ＭＳ Ｐゴシック" pitchFamily="34" charset="-128"/>
              </a:rPr>
              <a:t>quarter</a:t>
            </a:r>
            <a:r>
              <a:rPr lang="en-US" sz="1600" dirty="0" smtClean="0">
                <a:ea typeface="ＭＳ Ｐゴシック" pitchFamily="34" charset="-128"/>
              </a:rPr>
              <a:t>).</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a:t>
            </a:r>
            <a:br>
              <a:rPr lang="en-US" dirty="0" smtClean="0">
                <a:ea typeface="ＭＳ Ｐゴシック" panose="020B0600070205080204" pitchFamily="34" charset="-128"/>
              </a:rPr>
            </a:br>
            <a:r>
              <a:rPr lang="en-US" dirty="0" smtClean="0">
                <a:ea typeface="ＭＳ Ｐゴシック" panose="020B0600070205080204" pitchFamily="34" charset="-128"/>
              </a:rPr>
              <a:t>Example 2: Constant-Match Sum</a:t>
            </a:r>
          </a:p>
        </p:txBody>
      </p:sp>
      <p:sp>
        <p:nvSpPr>
          <p:cNvPr id="1433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028006D-186D-45C0-9E77-0C05C32E33F5}" type="slidenum">
              <a:rPr lang="en-US" sz="800"/>
              <a:pPr eaLnBrk="1" hangingPunct="1"/>
              <a:t>12</a:t>
            </a:fld>
            <a:endParaRPr lang="en-US" sz="800"/>
          </a:p>
        </p:txBody>
      </p:sp>
      <p:sp>
        <p:nvSpPr>
          <p:cNvPr id="11" name="Rectangle 3"/>
          <p:cNvSpPr txBox="1">
            <a:spLocks noChangeArrowheads="1"/>
          </p:cNvSpPr>
          <p:nvPr/>
        </p:nvSpPr>
        <p:spPr bwMode="auto">
          <a:xfrm>
            <a:off x="401638" y="1141413"/>
            <a:ext cx="80137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b="1" i="1" dirty="0"/>
              <a:t>Constant-match sum: </a:t>
            </a:r>
            <a:r>
              <a:rPr lang="en-US" sz="1800" dirty="0" smtClean="0"/>
              <a:t>divides the low frequency value by the number of observations in the high frequency page associated </a:t>
            </a:r>
            <a:r>
              <a:rPr lang="en-US" sz="1800" dirty="0"/>
              <a:t>with a particular low frequency </a:t>
            </a:r>
            <a:r>
              <a:rPr lang="en-US" sz="1800" dirty="0" smtClean="0"/>
              <a:t>period. </a:t>
            </a: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grpSp>
        <p:nvGrpSpPr>
          <p:cNvPr id="14341" name="Group 1"/>
          <p:cNvGrpSpPr>
            <a:grpSpLocks/>
          </p:cNvGrpSpPr>
          <p:nvPr/>
        </p:nvGrpSpPr>
        <p:grpSpPr bwMode="auto">
          <a:xfrm>
            <a:off x="4256088" y="1938338"/>
            <a:ext cx="4662487" cy="3135312"/>
            <a:chOff x="1289050" y="2870200"/>
            <a:chExt cx="5230813" cy="3505200"/>
          </a:xfrm>
        </p:grpSpPr>
        <p:pic>
          <p:nvPicPr>
            <p:cNvPr id="143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9050" y="2894013"/>
              <a:ext cx="234315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3863" y="2870200"/>
              <a:ext cx="22860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a:off x="2740569" y="4146270"/>
              <a:ext cx="2334899" cy="23249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348" name="Oval 13"/>
            <p:cNvSpPr>
              <a:spLocks noChangeArrowheads="1"/>
            </p:cNvSpPr>
            <p:nvPr/>
          </p:nvSpPr>
          <p:spPr bwMode="auto">
            <a:xfrm>
              <a:off x="5037138" y="4146550"/>
              <a:ext cx="914400" cy="523875"/>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5" name="Straight Arrow Connector 14"/>
            <p:cNvCxnSpPr/>
            <p:nvPr/>
          </p:nvCxnSpPr>
          <p:spPr>
            <a:xfrm>
              <a:off x="2740569" y="4334397"/>
              <a:ext cx="2334899" cy="498715"/>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14350" name="Oval 16"/>
            <p:cNvSpPr>
              <a:spLocks noChangeArrowheads="1"/>
            </p:cNvSpPr>
            <p:nvPr/>
          </p:nvSpPr>
          <p:spPr bwMode="auto">
            <a:xfrm>
              <a:off x="5037138" y="4633913"/>
              <a:ext cx="914400" cy="504825"/>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sp>
        <p:nvSpPr>
          <p:cNvPr id="12" name="Rectangle 3"/>
          <p:cNvSpPr txBox="1">
            <a:spLocks noChangeArrowheads="1"/>
          </p:cNvSpPr>
          <p:nvPr/>
        </p:nvSpPr>
        <p:spPr bwMode="auto">
          <a:xfrm>
            <a:off x="284163" y="2554288"/>
            <a:ext cx="297815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endParaRPr lang="en-US" sz="1800" dirty="0" smtClean="0">
              <a:ea typeface="ＭＳ Ｐゴシック" pitchFamily="34" charset="-128"/>
            </a:endParaRPr>
          </a:p>
          <a:p>
            <a:pPr eaLnBrk="1" hangingPunct="1">
              <a:buFont typeface="Wingdings" pitchFamily="2" charset="2"/>
              <a:buChar char="§"/>
              <a:defRPr/>
            </a:pP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14" name="Rectangle 3"/>
          <p:cNvSpPr txBox="1">
            <a:spLocks noChangeArrowheads="1"/>
          </p:cNvSpPr>
          <p:nvPr/>
        </p:nvSpPr>
        <p:spPr bwMode="auto">
          <a:xfrm>
            <a:off x="4256088" y="5224463"/>
            <a:ext cx="4621212"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dirty="0" smtClean="0">
                <a:ea typeface="ＭＳ Ｐゴシック" pitchFamily="34" charset="-128"/>
              </a:rPr>
              <a:t>In this </a:t>
            </a:r>
            <a:r>
              <a:rPr lang="en-US" sz="1600" dirty="0">
                <a:ea typeface="ＭＳ Ｐゴシック" pitchFamily="34" charset="-128"/>
              </a:rPr>
              <a:t>example, each month in a given quarter </a:t>
            </a:r>
            <a:r>
              <a:rPr lang="en-US" sz="1600" dirty="0" smtClean="0">
                <a:ea typeface="ＭＳ Ｐゴシック" pitchFamily="34" charset="-128"/>
              </a:rPr>
              <a:t>has </a:t>
            </a:r>
            <a:r>
              <a:rPr lang="en-US" sz="1600" dirty="0">
                <a:ea typeface="ＭＳ Ｐゴシック" pitchFamily="34" charset="-128"/>
              </a:rPr>
              <a:t>the same value as the quarterly data divided by 3 (since there are 3 months in a quarter).</a:t>
            </a:r>
          </a:p>
          <a:p>
            <a:pPr marL="288925" indent="-288925" eaLnBrk="1" hangingPunct="1">
              <a:buFont typeface="Wingdings" pitchFamily="2" charset="2"/>
              <a:buChar char="ü"/>
              <a:defRPr/>
            </a:pP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16" name="Rectangle 3"/>
          <p:cNvSpPr txBox="1">
            <a:spLocks noChangeArrowheads="1"/>
          </p:cNvSpPr>
          <p:nvPr/>
        </p:nvSpPr>
        <p:spPr bwMode="auto">
          <a:xfrm>
            <a:off x="512763" y="1984375"/>
            <a:ext cx="3743325" cy="434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Low to High Conversion: Example 2</a:t>
            </a:r>
          </a:p>
          <a:p>
            <a:pPr marL="342900" indent="-288925" eaLnBrk="1" hangingPunct="1">
              <a:buFont typeface="+mj-lt"/>
              <a:buAutoNum type="arabicPeriod"/>
              <a:defRPr/>
            </a:pPr>
            <a:r>
              <a:rPr lang="en-US" sz="1400" dirty="0" smtClean="0">
                <a:ea typeface="ＭＳ Ｐゴシック" pitchFamily="34" charset="-128"/>
              </a:rPr>
              <a:t>Follow steps 1-5 from Example 1. </a:t>
            </a:r>
            <a:endParaRPr lang="en-US" sz="1400" b="1" dirty="0" smtClean="0">
              <a:ea typeface="ＭＳ Ｐゴシック" pitchFamily="34" charset="-128"/>
            </a:endParaRPr>
          </a:p>
          <a:p>
            <a:pPr marL="342900" indent="-288925" eaLnBrk="1" hangingPunct="1">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Pattern</a:t>
            </a:r>
            <a:r>
              <a:rPr lang="en-US" sz="1400" dirty="0" smtClean="0">
                <a:ea typeface="ＭＳ Ｐゴシック" pitchFamily="34" charset="-128"/>
              </a:rPr>
              <a:t>, name this series </a:t>
            </a:r>
            <a:r>
              <a:rPr lang="en-US" sz="1400" b="1" i="1" dirty="0" smtClean="0">
                <a:ea typeface="ＭＳ Ｐゴシック" pitchFamily="34" charset="-128"/>
              </a:rPr>
              <a:t>gdp1</a:t>
            </a:r>
            <a:r>
              <a:rPr lang="en-US" sz="1400" dirty="0" smtClean="0">
                <a:ea typeface="ＭＳ Ｐゴシック" pitchFamily="34" charset="-128"/>
              </a:rPr>
              <a:t> (so as to not confuse it with the previous example). </a:t>
            </a:r>
          </a:p>
          <a:p>
            <a:pPr marL="342900" indent="-288925" eaLnBrk="1" hangingPunct="1">
              <a:buFont typeface="+mj-lt"/>
              <a:buAutoNum type="arabicPeriod"/>
              <a:defRPr/>
            </a:pPr>
            <a:r>
              <a:rPr lang="en-US" sz="1400" dirty="0" smtClean="0">
                <a:ea typeface="ＭＳ Ｐゴシック" pitchFamily="34" charset="-128"/>
              </a:rPr>
              <a:t>On the </a:t>
            </a:r>
            <a:r>
              <a:rPr lang="en-US" sz="1400" b="1" i="1" dirty="0" smtClean="0">
                <a:ea typeface="ＭＳ Ｐゴシック" pitchFamily="34" charset="-128"/>
              </a:rPr>
              <a:t>Paste Special </a:t>
            </a:r>
            <a:r>
              <a:rPr lang="en-US" sz="1400" dirty="0" smtClean="0">
                <a:ea typeface="ＭＳ Ｐゴシック" pitchFamily="34" charset="-128"/>
              </a:rPr>
              <a:t>dialog box, select </a:t>
            </a:r>
            <a:r>
              <a:rPr lang="en-US" sz="1400" b="1" dirty="0" smtClean="0">
                <a:ea typeface="ＭＳ Ｐゴシック" pitchFamily="34" charset="-128"/>
              </a:rPr>
              <a:t>Constant-match sum </a:t>
            </a:r>
            <a:r>
              <a:rPr lang="en-US" sz="1400" dirty="0" smtClean="0">
                <a:ea typeface="ＭＳ Ｐゴシック" pitchFamily="34" charset="-128"/>
              </a:rPr>
              <a:t>under “</a:t>
            </a:r>
            <a:r>
              <a:rPr lang="en-US" sz="1400" b="1" i="1" dirty="0" smtClean="0">
                <a:ea typeface="ＭＳ Ｐゴシック" pitchFamily="34" charset="-128"/>
              </a:rPr>
              <a:t>Low to high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a:t>
            </a:r>
            <a:r>
              <a:rPr lang="en-US" sz="1400" b="1" dirty="0" smtClean="0">
                <a:ea typeface="ＭＳ Ｐゴシック" pitchFamily="34" charset="-128"/>
              </a:rPr>
              <a:t> OK</a:t>
            </a:r>
            <a:r>
              <a:rPr lang="en-US" sz="1400" dirty="0" smtClean="0">
                <a:ea typeface="ＭＳ Ｐゴシック" pitchFamily="34" charset="-128"/>
              </a:rPr>
              <a:t>. </a:t>
            </a:r>
            <a:endParaRPr lang="en-US" sz="1600" dirty="0" smtClean="0">
              <a:ea typeface="ＭＳ Ｐゴシック" pitchFamily="34" charset="-128"/>
            </a:endParaRPr>
          </a:p>
          <a:p>
            <a:pPr eaLnBrk="1" hangingPunct="1">
              <a:buFont typeface="Arial" pitchFamily="34" charset="0"/>
              <a:buChar char="•"/>
              <a:defRPr/>
            </a:pPr>
            <a:r>
              <a:rPr lang="en-US" sz="1600" dirty="0" smtClean="0">
                <a:ea typeface="ＭＳ Ｐゴシック" pitchFamily="34" charset="-128"/>
              </a:rPr>
              <a:t>As you can see, all </a:t>
            </a:r>
            <a:r>
              <a:rPr lang="en-US" sz="1600" dirty="0">
                <a:ea typeface="ＭＳ Ｐゴシック" pitchFamily="34" charset="-128"/>
              </a:rPr>
              <a:t>observations in the high frequency series are filled with low frequency data divided by the number of periods in the high frequency page.</a:t>
            </a:r>
            <a:endParaRPr lang="en-US" sz="1600" b="1" i="1" dirty="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a:t>
            </a:r>
            <a:br>
              <a:rPr lang="en-US" dirty="0" smtClean="0">
                <a:ea typeface="ＭＳ Ｐゴシック" panose="020B0600070205080204" pitchFamily="34" charset="-128"/>
              </a:rPr>
            </a:br>
            <a:r>
              <a:rPr lang="en-US" dirty="0" smtClean="0">
                <a:ea typeface="ＭＳ Ｐゴシック" panose="020B0600070205080204" pitchFamily="34" charset="-128"/>
              </a:rPr>
              <a:t>Example 3: Quadratic-Match Average</a:t>
            </a:r>
          </a:p>
        </p:txBody>
      </p:sp>
      <p:sp>
        <p:nvSpPr>
          <p:cNvPr id="153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339E9B8-10B7-49B5-A48D-97815C93BA9B}" type="slidenum">
              <a:rPr lang="en-US" sz="800"/>
              <a:pPr eaLnBrk="1" hangingPunct="1"/>
              <a:t>13</a:t>
            </a:fld>
            <a:endParaRPr lang="en-US" sz="800"/>
          </a:p>
        </p:txBody>
      </p:sp>
      <p:sp>
        <p:nvSpPr>
          <p:cNvPr id="11" name="Rectangle 3"/>
          <p:cNvSpPr txBox="1">
            <a:spLocks noChangeArrowheads="1"/>
          </p:cNvSpPr>
          <p:nvPr/>
        </p:nvSpPr>
        <p:spPr bwMode="auto">
          <a:xfrm>
            <a:off x="330200" y="1192213"/>
            <a:ext cx="8620125"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b="1" i="1" dirty="0" smtClean="0"/>
              <a:t>Quadratic-match average</a:t>
            </a:r>
            <a:r>
              <a:rPr lang="en-US" sz="1800" dirty="0" smtClean="0"/>
              <a:t>: performs a proprietary local quadratic interpolation of the low frequency data to fill in the high observations. </a:t>
            </a:r>
          </a:p>
          <a:p>
            <a:pPr eaLnBrk="1" hangingPunct="1">
              <a:buSzPct val="100000"/>
              <a:buFont typeface="Arial" pitchFamily="34" charset="0"/>
              <a:buChar char="•"/>
              <a:defRPr/>
            </a:pPr>
            <a:r>
              <a:rPr lang="en-US" sz="1800" dirty="0" smtClean="0">
                <a:ea typeface="ＭＳ Ｐゴシック" pitchFamily="34" charset="-128"/>
              </a:rPr>
              <a:t>As another example, let’s convert the annual </a:t>
            </a:r>
            <a:r>
              <a:rPr lang="en-US" sz="1800" b="1" i="1" dirty="0" smtClean="0">
                <a:ea typeface="ＭＳ Ｐゴシック" pitchFamily="34" charset="-128"/>
              </a:rPr>
              <a:t>debt</a:t>
            </a:r>
            <a:r>
              <a:rPr lang="en-US" sz="1800" dirty="0" smtClean="0">
                <a:ea typeface="ＭＳ Ｐゴシック" pitchFamily="34" charset="-128"/>
              </a:rPr>
              <a:t> data from the </a:t>
            </a:r>
            <a:r>
              <a:rPr lang="en-US" sz="1800" b="1" i="1" dirty="0" smtClean="0">
                <a:ea typeface="ＭＳ Ｐゴシック" pitchFamily="34" charset="-128"/>
              </a:rPr>
              <a:t>Annual</a:t>
            </a:r>
            <a:r>
              <a:rPr lang="en-US" sz="1800" dirty="0" smtClean="0">
                <a:ea typeface="ＭＳ Ｐゴシック" pitchFamily="34" charset="-128"/>
              </a:rPr>
              <a:t> page into quarterly data (in the </a:t>
            </a:r>
            <a:r>
              <a:rPr lang="en-US" sz="1800" b="1" i="1" dirty="0" smtClean="0">
                <a:ea typeface="ＭＳ Ｐゴシック" pitchFamily="34" charset="-128"/>
              </a:rPr>
              <a:t>Quarterly </a:t>
            </a:r>
            <a:r>
              <a:rPr lang="en-US" sz="1800" dirty="0" smtClean="0">
                <a:ea typeface="ＭＳ Ｐゴシック" pitchFamily="34" charset="-128"/>
              </a:rPr>
              <a:t>page) using this conversion method.</a:t>
            </a:r>
          </a:p>
          <a:p>
            <a:pPr marL="0" indent="0" eaLnBrk="1" hangingPunct="1">
              <a:buFont typeface="Times" pitchFamily="17" charset="0"/>
              <a:buNone/>
              <a:defRPr/>
            </a:pPr>
            <a:endParaRPr lang="en-US" sz="1800" dirty="0" smtClean="0">
              <a:ea typeface="ＭＳ Ｐゴシック" pitchFamily="34" charset="-128"/>
            </a:endParaRPr>
          </a:p>
          <a:p>
            <a:pPr eaLnBrk="1" hangingPunct="1">
              <a:buFont typeface="Wingdings" pitchFamily="2" charset="2"/>
              <a:buChar char="§"/>
              <a:defRPr/>
            </a:pP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17" name="Rectangle 3"/>
          <p:cNvSpPr txBox="1">
            <a:spLocks noChangeArrowheads="1"/>
          </p:cNvSpPr>
          <p:nvPr/>
        </p:nvSpPr>
        <p:spPr bwMode="auto">
          <a:xfrm>
            <a:off x="620713" y="2513013"/>
            <a:ext cx="3571875"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Low to High Conversion: Example 3</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Annual</a:t>
            </a:r>
            <a:r>
              <a:rPr lang="en-US" sz="1400" dirty="0" smtClean="0">
                <a:ea typeface="ＭＳ Ｐゴシック" pitchFamily="34" charset="-128"/>
              </a:rPr>
              <a:t> </a:t>
            </a:r>
            <a:r>
              <a:rPr lang="en-US" sz="1400" dirty="0">
                <a:ea typeface="ＭＳ Ｐゴシック" pitchFamily="34" charset="-128"/>
              </a:rPr>
              <a:t>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r>
              <a:rPr lang="en-US" sz="1400" dirty="0" smtClean="0">
                <a:ea typeface="ＭＳ Ｐゴシック" pitchFamily="34" charset="-128"/>
              </a:rPr>
              <a:t>Right-click </a:t>
            </a:r>
            <a:r>
              <a:rPr lang="en-US" sz="1400" dirty="0">
                <a:ea typeface="ＭＳ Ｐゴシック" pitchFamily="34" charset="-128"/>
              </a:rPr>
              <a:t>on </a:t>
            </a:r>
            <a:r>
              <a:rPr lang="en-US" sz="1400" b="1" i="1" dirty="0" smtClean="0">
                <a:ea typeface="ＭＳ Ｐゴシック" pitchFamily="34" charset="-128"/>
              </a:rPr>
              <a:t>debt</a:t>
            </a:r>
            <a:r>
              <a:rPr lang="en-US" sz="1400" dirty="0" smtClean="0">
                <a:ea typeface="ＭＳ Ｐゴシック" pitchFamily="34" charset="-128"/>
              </a:rPr>
              <a:t> </a:t>
            </a:r>
            <a:r>
              <a:rPr lang="en-US" sz="1400" dirty="0">
                <a:ea typeface="ＭＳ Ｐゴシック" pitchFamily="34" charset="-128"/>
              </a:rPr>
              <a:t>series 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Quarterly</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On the </a:t>
            </a:r>
            <a:r>
              <a:rPr lang="en-US" sz="1400" b="1" i="1" dirty="0">
                <a:ea typeface="ＭＳ Ｐゴシック" pitchFamily="34" charset="-128"/>
              </a:rPr>
              <a:t>Paste Special </a:t>
            </a:r>
            <a:r>
              <a:rPr lang="en-US" sz="1400" dirty="0">
                <a:ea typeface="ＭＳ Ｐゴシック" pitchFamily="34" charset="-128"/>
              </a:rPr>
              <a:t>dialog box, select </a:t>
            </a:r>
            <a:r>
              <a:rPr lang="en-US" sz="1400" b="1" dirty="0">
                <a:ea typeface="ＭＳ Ｐゴシック" pitchFamily="34" charset="-128"/>
              </a:rPr>
              <a:t>Link</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Paste as </a:t>
            </a:r>
            <a:r>
              <a:rPr lang="en-US" sz="1400" dirty="0">
                <a:ea typeface="ＭＳ Ｐゴシック" pitchFamily="34" charset="-128"/>
              </a:rPr>
              <a:t>section.</a:t>
            </a:r>
          </a:p>
          <a:p>
            <a:pPr marL="342900" indent="-288925" eaLnBrk="1" hangingPunct="1">
              <a:buFont typeface="+mj-lt"/>
              <a:buAutoNum type="arabicPeriod"/>
              <a:defRPr/>
            </a:pPr>
            <a:r>
              <a:rPr lang="en-US" sz="1400" dirty="0" smtClean="0">
                <a:ea typeface="ＭＳ Ｐゴシック" pitchFamily="34" charset="-128"/>
              </a:rPr>
              <a:t>Select </a:t>
            </a:r>
            <a:r>
              <a:rPr lang="en-US" sz="1400" b="1" dirty="0">
                <a:ea typeface="ＭＳ Ｐゴシック" pitchFamily="34" charset="-128"/>
              </a:rPr>
              <a:t>Date</a:t>
            </a:r>
            <a:r>
              <a:rPr lang="en-US" sz="1400" b="1" i="1" dirty="0">
                <a:ea typeface="ＭＳ Ｐゴシック" pitchFamily="34" charset="-128"/>
              </a:rPr>
              <a:t> with frequency conversion </a:t>
            </a:r>
            <a:r>
              <a:rPr lang="en-US" sz="1400" dirty="0">
                <a:ea typeface="ＭＳ Ｐゴシック" pitchFamily="34" charset="-128"/>
              </a:rPr>
              <a:t>under </a:t>
            </a:r>
            <a:r>
              <a:rPr lang="en-US" sz="1400" b="1" i="1" dirty="0">
                <a:ea typeface="ＭＳ Ｐゴシック" pitchFamily="34" charset="-128"/>
              </a:rPr>
              <a:t>Merge by </a:t>
            </a:r>
            <a:r>
              <a:rPr lang="en-US" sz="1400" dirty="0">
                <a:ea typeface="ＭＳ Ｐゴシック" pitchFamily="34" charset="-128"/>
              </a:rPr>
              <a:t>section</a:t>
            </a:r>
            <a:r>
              <a:rPr lang="en-US" sz="1400"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S</a:t>
            </a:r>
            <a:r>
              <a:rPr lang="en-US" sz="1400" dirty="0" smtClean="0">
                <a:ea typeface="ＭＳ Ｐゴシック" pitchFamily="34" charset="-128"/>
              </a:rPr>
              <a:t>elect </a:t>
            </a:r>
            <a:r>
              <a:rPr lang="en-US" sz="1400" b="1" dirty="0" smtClean="0">
                <a:ea typeface="ＭＳ Ｐゴシック" pitchFamily="34" charset="-128"/>
              </a:rPr>
              <a:t>Quadratic-match average </a:t>
            </a:r>
            <a:r>
              <a:rPr lang="en-US" sz="1400" dirty="0" smtClean="0">
                <a:ea typeface="ＭＳ Ｐゴシック" pitchFamily="34" charset="-128"/>
              </a:rPr>
              <a:t>under “</a:t>
            </a:r>
            <a:r>
              <a:rPr lang="en-US" sz="1400" b="1" i="1" dirty="0" smtClean="0">
                <a:ea typeface="ＭＳ Ｐゴシック" pitchFamily="34" charset="-128"/>
              </a:rPr>
              <a:t>Low to high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15366"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2513013"/>
            <a:ext cx="4352925" cy="372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a:t>
            </a:r>
            <a:br>
              <a:rPr lang="en-US" dirty="0" smtClean="0">
                <a:ea typeface="ＭＳ Ｐゴシック" panose="020B0600070205080204" pitchFamily="34" charset="-128"/>
              </a:rPr>
            </a:br>
            <a:r>
              <a:rPr lang="en-US" dirty="0" smtClean="0">
                <a:ea typeface="ＭＳ Ｐゴシック" panose="020B0600070205080204" pitchFamily="34" charset="-128"/>
              </a:rPr>
              <a:t>Example 3: Quadratic-Match Average </a:t>
            </a:r>
            <a:r>
              <a:rPr lang="en-US" sz="1800" dirty="0" smtClean="0">
                <a:ea typeface="ＭＳ Ｐゴシック" panose="020B0600070205080204" pitchFamily="34" charset="-128"/>
              </a:rPr>
              <a:t>(cont’d)</a:t>
            </a:r>
          </a:p>
        </p:txBody>
      </p:sp>
      <p:sp>
        <p:nvSpPr>
          <p:cNvPr id="1638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408BF84-C3DD-4929-9F33-98C1F50F4A6F}" type="slidenum">
              <a:rPr lang="en-US" sz="800"/>
              <a:pPr eaLnBrk="1" hangingPunct="1"/>
              <a:t>14</a:t>
            </a:fld>
            <a:endParaRPr lang="en-US" sz="800"/>
          </a:p>
        </p:txBody>
      </p:sp>
      <p:grpSp>
        <p:nvGrpSpPr>
          <p:cNvPr id="16388" name="Group 1"/>
          <p:cNvGrpSpPr>
            <a:grpSpLocks/>
          </p:cNvGrpSpPr>
          <p:nvPr/>
        </p:nvGrpSpPr>
        <p:grpSpPr bwMode="auto">
          <a:xfrm>
            <a:off x="1492250" y="2549525"/>
            <a:ext cx="6211888" cy="2711450"/>
            <a:chOff x="1079500" y="2847975"/>
            <a:chExt cx="7606024" cy="3568700"/>
          </a:xfrm>
        </p:grpSpPr>
        <p:pic>
          <p:nvPicPr>
            <p:cNvPr id="163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0" y="2863850"/>
              <a:ext cx="223837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625" y="2847975"/>
              <a:ext cx="2543175"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2" name="Oval 15"/>
            <p:cNvSpPr>
              <a:spLocks noChangeArrowheads="1"/>
            </p:cNvSpPr>
            <p:nvPr/>
          </p:nvSpPr>
          <p:spPr bwMode="auto">
            <a:xfrm>
              <a:off x="4567238" y="4100513"/>
              <a:ext cx="914400" cy="677862"/>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16393" name="Oval 17"/>
            <p:cNvSpPr>
              <a:spLocks noChangeArrowheads="1"/>
            </p:cNvSpPr>
            <p:nvPr/>
          </p:nvSpPr>
          <p:spPr bwMode="auto">
            <a:xfrm>
              <a:off x="4567238" y="4778375"/>
              <a:ext cx="914400" cy="620713"/>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9" name="Straight Arrow Connector 18"/>
            <p:cNvCxnSpPr/>
            <p:nvPr/>
          </p:nvCxnSpPr>
          <p:spPr>
            <a:xfrm>
              <a:off x="2504294" y="4189372"/>
              <a:ext cx="2064298" cy="900533"/>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504294" y="4074455"/>
              <a:ext cx="2231463" cy="36564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396" name="Rectangle 3"/>
            <p:cNvSpPr txBox="1">
              <a:spLocks noChangeArrowheads="1"/>
            </p:cNvSpPr>
            <p:nvPr/>
          </p:nvSpPr>
          <p:spPr bwMode="auto">
            <a:xfrm>
              <a:off x="6564444" y="3707364"/>
              <a:ext cx="2121079" cy="107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four quarters = 901.46 (same as annual 1980)</a:t>
              </a:r>
              <a:endParaRPr lang="en-US" sz="1400">
                <a:solidFill>
                  <a:schemeClr val="hlink"/>
                </a:solidFill>
              </a:endParaRPr>
            </a:p>
          </p:txBody>
        </p:sp>
        <p:sp>
          <p:nvSpPr>
            <p:cNvPr id="16397" name="Rectangle 3"/>
            <p:cNvSpPr txBox="1">
              <a:spLocks noChangeArrowheads="1"/>
            </p:cNvSpPr>
            <p:nvPr/>
          </p:nvSpPr>
          <p:spPr bwMode="auto">
            <a:xfrm>
              <a:off x="6564447" y="4978908"/>
              <a:ext cx="2121077" cy="1136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four quarters = 996.73 (same as annual 1981)</a:t>
              </a:r>
            </a:p>
          </p:txBody>
        </p:sp>
        <p:cxnSp>
          <p:nvCxnSpPr>
            <p:cNvPr id="23" name="Straight Arrow Connector 22"/>
            <p:cNvCxnSpPr/>
            <p:nvPr/>
          </p:nvCxnSpPr>
          <p:spPr>
            <a:xfrm>
              <a:off x="5371373" y="4440100"/>
              <a:ext cx="1193483"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344160" y="5140051"/>
              <a:ext cx="1220696" cy="4179"/>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
        <p:nvSpPr>
          <p:cNvPr id="16" name="Rectangle 3"/>
          <p:cNvSpPr txBox="1">
            <a:spLocks noChangeArrowheads="1"/>
          </p:cNvSpPr>
          <p:nvPr/>
        </p:nvSpPr>
        <p:spPr bwMode="auto">
          <a:xfrm>
            <a:off x="619125" y="1258888"/>
            <a:ext cx="7958138"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dirty="0" smtClean="0">
                <a:ea typeface="ＭＳ Ｐゴシック" pitchFamily="34" charset="-128"/>
              </a:rPr>
              <a:t>As you can see, this </a:t>
            </a:r>
            <a:r>
              <a:rPr lang="en-US" sz="1600" dirty="0">
                <a:ea typeface="ＭＳ Ｐゴシック" pitchFamily="34" charset="-128"/>
              </a:rPr>
              <a:t>method fits a local quadratic polynomial by taking sets of three adjacent points from the low frequency data (annual data in this example) and fitting a quadratic so that the average of the high frequency points matches the low frequency data actually observed. </a:t>
            </a:r>
          </a:p>
          <a:p>
            <a:pPr marL="0" indent="0" eaLnBrk="1" hangingPunct="1">
              <a:buFont typeface="Times" pitchFamily="17" charset="0"/>
              <a:buNone/>
              <a:defRPr/>
            </a:pPr>
            <a:endParaRPr lang="en-US" sz="1800" dirty="0" smtClean="0">
              <a:ea typeface="ＭＳ Ｐゴシック" pitchFamily="34" charset="-128"/>
            </a:endParaRPr>
          </a:p>
          <a:p>
            <a:pPr eaLnBrk="1" hangingPunct="1">
              <a:buFont typeface="Wingdings" pitchFamily="2" charset="2"/>
              <a:buChar char="§"/>
              <a:defRPr/>
            </a:pP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a:t>
            </a:r>
            <a:br>
              <a:rPr lang="en-US" dirty="0" smtClean="0">
                <a:ea typeface="ＭＳ Ｐゴシック" panose="020B0600070205080204" pitchFamily="34" charset="-128"/>
              </a:rPr>
            </a:br>
            <a:r>
              <a:rPr lang="en-US" dirty="0" smtClean="0">
                <a:ea typeface="ＭＳ Ｐゴシック" panose="020B0600070205080204" pitchFamily="34" charset="-128"/>
              </a:rPr>
              <a:t>Example 4: Linear-Match Last</a:t>
            </a:r>
          </a:p>
        </p:txBody>
      </p:sp>
      <p:sp>
        <p:nvSpPr>
          <p:cNvPr id="174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4FC8383-1C95-4DC7-9A44-6A227D0EEB4B}" type="slidenum">
              <a:rPr lang="en-US" sz="800"/>
              <a:pPr eaLnBrk="1" hangingPunct="1"/>
              <a:t>15</a:t>
            </a:fld>
            <a:endParaRPr lang="en-US" sz="800"/>
          </a:p>
        </p:txBody>
      </p:sp>
      <p:sp>
        <p:nvSpPr>
          <p:cNvPr id="11" name="Rectangle 3"/>
          <p:cNvSpPr txBox="1">
            <a:spLocks noChangeArrowheads="1"/>
          </p:cNvSpPr>
          <p:nvPr/>
        </p:nvSpPr>
        <p:spPr bwMode="auto">
          <a:xfrm>
            <a:off x="422275" y="1228725"/>
            <a:ext cx="842803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b="1" i="1" dirty="0"/>
              <a:t>Linear-match last: </a:t>
            </a:r>
            <a:r>
              <a:rPr lang="en-US" sz="1800" dirty="0" smtClean="0"/>
              <a:t>inserts </a:t>
            </a:r>
            <a:r>
              <a:rPr lang="en-US" sz="1800" dirty="0"/>
              <a:t>the </a:t>
            </a:r>
            <a:r>
              <a:rPr lang="en-US" sz="1800" dirty="0" smtClean="0"/>
              <a:t>low frequency </a:t>
            </a:r>
            <a:r>
              <a:rPr lang="en-US" sz="1800" dirty="0"/>
              <a:t>observation </a:t>
            </a:r>
            <a:r>
              <a:rPr lang="en-US" sz="1800" dirty="0" smtClean="0"/>
              <a:t>into </a:t>
            </a:r>
            <a:r>
              <a:rPr lang="en-US" sz="1800" dirty="0"/>
              <a:t>the last period of the high frequency data, then performs linear interpolation on the </a:t>
            </a:r>
            <a:r>
              <a:rPr lang="en-US" sz="1800" dirty="0" smtClean="0"/>
              <a:t>other values. </a:t>
            </a:r>
          </a:p>
          <a:p>
            <a:pPr eaLnBrk="1" hangingPunct="1">
              <a:buSzPct val="100000"/>
              <a:buFont typeface="Arial" pitchFamily="34" charset="0"/>
              <a:buChar char="•"/>
              <a:defRPr/>
            </a:pPr>
            <a:r>
              <a:rPr lang="en-US" sz="1800" dirty="0" smtClean="0">
                <a:ea typeface="ＭＳ Ｐゴシック" pitchFamily="34" charset="-128"/>
              </a:rPr>
              <a:t>As another example, consider the case of converting monthly </a:t>
            </a:r>
            <a:r>
              <a:rPr lang="en-US" sz="1800" b="1" i="1" dirty="0" smtClean="0">
                <a:ea typeface="ＭＳ Ｐゴシック" pitchFamily="34" charset="-128"/>
              </a:rPr>
              <a:t>payroll</a:t>
            </a:r>
            <a:r>
              <a:rPr lang="en-US" sz="1800" b="1" dirty="0" smtClean="0">
                <a:ea typeface="ＭＳ Ｐゴシック" pitchFamily="34" charset="-128"/>
              </a:rPr>
              <a:t> </a:t>
            </a:r>
            <a:r>
              <a:rPr lang="en-US" sz="1800" dirty="0" smtClean="0">
                <a:ea typeface="ＭＳ Ｐゴシック" pitchFamily="34" charset="-128"/>
              </a:rPr>
              <a:t>data into weekly data by using the </a:t>
            </a:r>
            <a:r>
              <a:rPr lang="en-US" sz="1800" b="1" i="1" dirty="0" smtClean="0">
                <a:ea typeface="ＭＳ Ｐゴシック" pitchFamily="34" charset="-128"/>
              </a:rPr>
              <a:t>“Linear-Match Average</a:t>
            </a:r>
            <a:r>
              <a:rPr lang="en-US" sz="1800" b="1" dirty="0" smtClean="0">
                <a:ea typeface="ＭＳ Ｐゴシック" pitchFamily="34" charset="-128"/>
              </a:rPr>
              <a:t>” </a:t>
            </a:r>
            <a:r>
              <a:rPr lang="en-US" sz="1800" dirty="0" smtClean="0">
                <a:ea typeface="ＭＳ Ｐゴシック" pitchFamily="34" charset="-128"/>
              </a:rPr>
              <a:t>conversion method.</a:t>
            </a:r>
          </a:p>
          <a:p>
            <a:pPr marL="0" indent="0" eaLnBrk="1" hangingPunct="1">
              <a:buFont typeface="Times" pitchFamily="17" charset="0"/>
              <a:buNone/>
              <a:defRPr/>
            </a:pPr>
            <a:endParaRPr lang="en-US" sz="1800" dirty="0" smtClean="0">
              <a:ea typeface="ＭＳ Ｐゴシック" pitchFamily="34" charset="-128"/>
            </a:endParaRPr>
          </a:p>
          <a:p>
            <a:pPr eaLnBrk="1" hangingPunct="1">
              <a:buFont typeface="Wingdings" pitchFamily="2" charset="2"/>
              <a:buChar char="§"/>
              <a:defRPr/>
            </a:pP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5" name="Rectangle 3"/>
          <p:cNvSpPr txBox="1">
            <a:spLocks noChangeArrowheads="1"/>
          </p:cNvSpPr>
          <p:nvPr/>
        </p:nvSpPr>
        <p:spPr bwMode="auto">
          <a:xfrm>
            <a:off x="534988" y="2730500"/>
            <a:ext cx="3570287" cy="328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Low to High Conversion: Example 4</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Monthly</a:t>
            </a:r>
            <a:r>
              <a:rPr lang="en-US" sz="1400" dirty="0" smtClean="0">
                <a:ea typeface="ＭＳ Ｐゴシック" pitchFamily="34" charset="-128"/>
              </a:rPr>
              <a:t> </a:t>
            </a:r>
            <a:r>
              <a:rPr lang="en-US" sz="1400" dirty="0">
                <a:ea typeface="ＭＳ Ｐゴシック" pitchFamily="34" charset="-128"/>
              </a:rPr>
              <a:t>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r>
              <a:rPr lang="en-US" sz="1400" dirty="0" smtClean="0">
                <a:ea typeface="ＭＳ Ｐゴシック" pitchFamily="34" charset="-128"/>
              </a:rPr>
              <a:t>Right-click </a:t>
            </a:r>
            <a:r>
              <a:rPr lang="en-US" sz="1400" dirty="0">
                <a:ea typeface="ＭＳ Ｐゴシック" pitchFamily="34" charset="-128"/>
              </a:rPr>
              <a:t>on </a:t>
            </a:r>
            <a:r>
              <a:rPr lang="en-US" sz="1400" b="1" i="1" dirty="0" smtClean="0">
                <a:ea typeface="ＭＳ Ｐゴシック" pitchFamily="34" charset="-128"/>
              </a:rPr>
              <a:t>payroll </a:t>
            </a:r>
            <a:r>
              <a:rPr lang="en-US" sz="1400" i="1" dirty="0" smtClean="0">
                <a:ea typeface="ＭＳ Ｐゴシック" pitchFamily="34" charset="-128"/>
              </a:rPr>
              <a:t>s</a:t>
            </a:r>
            <a:r>
              <a:rPr lang="en-US" sz="1400" dirty="0" smtClean="0">
                <a:ea typeface="ＭＳ Ｐゴシック" pitchFamily="34" charset="-128"/>
              </a:rPr>
              <a:t>eries </a:t>
            </a:r>
            <a:r>
              <a:rPr lang="en-US" sz="1400" dirty="0">
                <a:ea typeface="ＭＳ Ｐゴシック" pitchFamily="34" charset="-128"/>
              </a:rPr>
              <a:t>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Weekly</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On the </a:t>
            </a:r>
            <a:r>
              <a:rPr lang="en-US" sz="1400" b="1" i="1" dirty="0">
                <a:ea typeface="ＭＳ Ｐゴシック" pitchFamily="34" charset="-128"/>
              </a:rPr>
              <a:t>Paste Special </a:t>
            </a:r>
            <a:r>
              <a:rPr lang="en-US" sz="1400" dirty="0">
                <a:ea typeface="ＭＳ Ｐゴシック" pitchFamily="34" charset="-128"/>
              </a:rPr>
              <a:t>dialog box, select </a:t>
            </a:r>
            <a:r>
              <a:rPr lang="en-US" sz="1400" b="1" dirty="0">
                <a:ea typeface="ＭＳ Ｐゴシック" pitchFamily="34" charset="-128"/>
              </a:rPr>
              <a:t>Link</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Paste as </a:t>
            </a:r>
            <a:r>
              <a:rPr lang="en-US" sz="1400" dirty="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Select </a:t>
            </a:r>
            <a:r>
              <a:rPr lang="en-US" sz="1400" b="1" dirty="0">
                <a:ea typeface="ＭＳ Ｐゴシック" pitchFamily="34" charset="-128"/>
              </a:rPr>
              <a:t>Date</a:t>
            </a:r>
            <a:r>
              <a:rPr lang="en-US" sz="1400" b="1" i="1" dirty="0">
                <a:ea typeface="ＭＳ Ｐゴシック" pitchFamily="34" charset="-128"/>
              </a:rPr>
              <a:t> with frequency conversion </a:t>
            </a:r>
            <a:r>
              <a:rPr lang="en-US" sz="1400" dirty="0">
                <a:ea typeface="ＭＳ Ｐゴシック" pitchFamily="34" charset="-128"/>
              </a:rPr>
              <a:t>under </a:t>
            </a:r>
            <a:r>
              <a:rPr lang="en-US" sz="1400" b="1" i="1" dirty="0">
                <a:ea typeface="ＭＳ Ｐゴシック" pitchFamily="34" charset="-128"/>
              </a:rPr>
              <a:t>Merge by </a:t>
            </a:r>
            <a:r>
              <a:rPr lang="en-US" sz="1400" dirty="0" smtClean="0">
                <a:ea typeface="ＭＳ Ｐゴシック" pitchFamily="34" charset="-128"/>
              </a:rPr>
              <a:t>section.</a:t>
            </a:r>
          </a:p>
          <a:p>
            <a:pPr marL="342900" indent="-288925" eaLnBrk="1" hangingPunct="1">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Linear-Match last </a:t>
            </a:r>
            <a:r>
              <a:rPr lang="en-US" sz="1400" dirty="0" smtClean="0">
                <a:ea typeface="ＭＳ Ｐゴシック" pitchFamily="34" charset="-128"/>
              </a:rPr>
              <a:t>under “</a:t>
            </a:r>
            <a:r>
              <a:rPr lang="en-US" sz="1400" b="1" i="1" dirty="0" smtClean="0">
                <a:ea typeface="ＭＳ Ｐゴシック" pitchFamily="34" charset="-128"/>
              </a:rPr>
              <a:t>Low to high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174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9263" y="2709863"/>
            <a:ext cx="3659187" cy="359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294A0FC7-C7E7-4FE4-9BBF-4AFF0AEC81B1}" type="slidenum">
              <a:rPr lang="en-US" sz="800">
                <a:solidFill>
                  <a:schemeClr val="accent1"/>
                </a:solidFill>
              </a:rPr>
              <a:pPr/>
              <a:t>16</a:t>
            </a:fld>
            <a:endParaRPr lang="en-US" sz="800">
              <a:solidFill>
                <a:schemeClr val="accent1"/>
              </a:solidFill>
            </a:endParaRPr>
          </a:p>
        </p:txBody>
      </p:sp>
      <p:grpSp>
        <p:nvGrpSpPr>
          <p:cNvPr id="18435" name="Group 1"/>
          <p:cNvGrpSpPr>
            <a:grpSpLocks/>
          </p:cNvGrpSpPr>
          <p:nvPr/>
        </p:nvGrpSpPr>
        <p:grpSpPr bwMode="auto">
          <a:xfrm>
            <a:off x="712788" y="2401888"/>
            <a:ext cx="8126412" cy="3197225"/>
            <a:chOff x="891417" y="3106997"/>
            <a:chExt cx="8124757" cy="3107465"/>
          </a:xfrm>
        </p:grpSpPr>
        <p:sp>
          <p:nvSpPr>
            <p:cNvPr id="18438" name="Rectangle 3"/>
            <p:cNvSpPr txBox="1">
              <a:spLocks noChangeArrowheads="1"/>
            </p:cNvSpPr>
            <p:nvPr/>
          </p:nvSpPr>
          <p:spPr bwMode="auto">
            <a:xfrm>
              <a:off x="7388407" y="4408538"/>
              <a:ext cx="1627767" cy="146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Difference from week-to-week is constant (employment grows at a linear rate over the month) </a:t>
              </a:r>
              <a:endParaRPr lang="en-US" sz="1400">
                <a:solidFill>
                  <a:schemeClr val="hlink"/>
                </a:solidFill>
              </a:endParaRPr>
            </a:p>
          </p:txBody>
        </p:sp>
        <p:pic>
          <p:nvPicPr>
            <p:cNvPr id="184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417" y="3121090"/>
              <a:ext cx="1897222" cy="3054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7193" y="3106997"/>
              <a:ext cx="1724031" cy="308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a:endCxn id="18443" idx="1"/>
            </p:cNvCxnSpPr>
            <p:nvPr/>
          </p:nvCxnSpPr>
          <p:spPr>
            <a:xfrm>
              <a:off x="2238930" y="4109903"/>
              <a:ext cx="1883979" cy="59711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305591" y="4254938"/>
              <a:ext cx="1720500" cy="941189"/>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18443" name="Oval 25"/>
            <p:cNvSpPr>
              <a:spLocks noChangeArrowheads="1"/>
            </p:cNvSpPr>
            <p:nvPr/>
          </p:nvSpPr>
          <p:spPr bwMode="auto">
            <a:xfrm>
              <a:off x="4026131" y="4581869"/>
              <a:ext cx="667147" cy="85728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pic>
          <p:nvPicPr>
            <p:cNvPr id="1844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1400" y="3128525"/>
              <a:ext cx="1849988" cy="308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5" name="Oval 27"/>
            <p:cNvSpPr>
              <a:spLocks noChangeArrowheads="1"/>
            </p:cNvSpPr>
            <p:nvPr/>
          </p:nvSpPr>
          <p:spPr bwMode="auto">
            <a:xfrm flipV="1">
              <a:off x="6206528" y="4672980"/>
              <a:ext cx="722912" cy="766168"/>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3" name="Straight Arrow Connector 12"/>
            <p:cNvCxnSpPr/>
            <p:nvPr/>
          </p:nvCxnSpPr>
          <p:spPr>
            <a:xfrm>
              <a:off x="6906817" y="5012518"/>
              <a:ext cx="565035" cy="6172"/>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4692705" y="5010975"/>
              <a:ext cx="1514167" cy="7714"/>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
        <p:nvSpPr>
          <p:cNvPr id="18436" name="Rectangle 3"/>
          <p:cNvSpPr txBox="1">
            <a:spLocks noChangeArrowheads="1"/>
          </p:cNvSpPr>
          <p:nvPr/>
        </p:nvSpPr>
        <p:spPr bwMode="auto">
          <a:xfrm>
            <a:off x="382588" y="1238250"/>
            <a:ext cx="828992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600" dirty="0" smtClean="0">
                <a:solidFill>
                  <a:schemeClr val="hlink"/>
                </a:solidFill>
              </a:rPr>
              <a:t>This method </a:t>
            </a:r>
            <a:r>
              <a:rPr lang="en-US" sz="1600" dirty="0">
                <a:solidFill>
                  <a:schemeClr val="hlink"/>
                </a:solidFill>
              </a:rPr>
              <a:t>first places the monthly observation into the last weekly observation in the corresponding month. In-between weekly observations are filled by performing a linear interpolation between the last week of the previous month and the last week of the current one.</a:t>
            </a:r>
            <a:endParaRPr lang="en-US" sz="1800" b="1" i="1" dirty="0">
              <a:solidFill>
                <a:schemeClr val="hlink"/>
              </a:solidFill>
            </a:endParaRPr>
          </a:p>
          <a:p>
            <a:pPr eaLnBrk="1" hangingPunct="1">
              <a:spcBef>
                <a:spcPct val="20000"/>
              </a:spcBef>
              <a:buClr>
                <a:schemeClr val="accent2"/>
              </a:buClr>
              <a:buSzPct val="90000"/>
              <a:buFont typeface="Wingdings" panose="05000000000000000000" pitchFamily="2" charset="2"/>
              <a:buChar char="§"/>
            </a:pPr>
            <a:endParaRPr lang="en-US" sz="1800" b="1" i="1" dirty="0">
              <a:solidFill>
                <a:schemeClr val="hlink"/>
              </a:solidFill>
            </a:endParaRPr>
          </a:p>
          <a:p>
            <a:pPr eaLnBrk="1" hangingPunct="1">
              <a:spcBef>
                <a:spcPct val="20000"/>
              </a:spcBef>
              <a:buClr>
                <a:schemeClr val="accent2"/>
              </a:buClr>
              <a:buSzPct val="90000"/>
              <a:buFont typeface="Times" pitchFamily="18" charset="0"/>
              <a:buChar char="•"/>
            </a:pPr>
            <a:endParaRPr lang="en-US" sz="2200" dirty="0">
              <a:solidFill>
                <a:schemeClr val="hlink"/>
              </a:solidFill>
            </a:endParaRPr>
          </a:p>
        </p:txBody>
      </p:sp>
      <p:sp>
        <p:nvSpPr>
          <p:cNvPr id="18437"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Frequency Conversion: Low to High</a:t>
            </a:r>
            <a:br>
              <a:rPr lang="en-US" sz="2800" dirty="0">
                <a:solidFill>
                  <a:srgbClr val="003399"/>
                </a:solidFill>
              </a:rPr>
            </a:br>
            <a:r>
              <a:rPr lang="en-US" sz="2800" dirty="0">
                <a:solidFill>
                  <a:srgbClr val="003399"/>
                </a:solidFill>
              </a:rPr>
              <a:t>Example 4: Linear-Match Last </a:t>
            </a:r>
            <a:r>
              <a:rPr lang="en-US" sz="1800" dirty="0">
                <a:solidFill>
                  <a:srgbClr val="003399"/>
                </a:solidFill>
              </a:rPr>
              <a:t>(cont’d)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Low to High </a:t>
            </a:r>
            <a:br>
              <a:rPr lang="en-US" dirty="0" smtClean="0">
                <a:ea typeface="ＭＳ Ｐゴシック" panose="020B0600070205080204" pitchFamily="34" charset="-128"/>
              </a:rPr>
            </a:br>
            <a:r>
              <a:rPr lang="en-US" dirty="0" smtClean="0">
                <a:ea typeface="ＭＳ Ｐゴシック" panose="020B0600070205080204" pitchFamily="34" charset="-128"/>
              </a:rPr>
              <a:t>Example 5 </a:t>
            </a:r>
          </a:p>
        </p:txBody>
      </p:sp>
      <p:sp>
        <p:nvSpPr>
          <p:cNvPr id="194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9B97BBB-9D5C-4A94-A137-CB52FFE7AFF7}" type="slidenum">
              <a:rPr lang="en-US" sz="800"/>
              <a:pPr eaLnBrk="1" hangingPunct="1"/>
              <a:t>17</a:t>
            </a:fld>
            <a:endParaRPr lang="en-US" sz="800"/>
          </a:p>
        </p:txBody>
      </p:sp>
      <p:sp>
        <p:nvSpPr>
          <p:cNvPr id="11" name="Rectangle 3"/>
          <p:cNvSpPr txBox="1">
            <a:spLocks noChangeArrowheads="1"/>
          </p:cNvSpPr>
          <p:nvPr/>
        </p:nvSpPr>
        <p:spPr bwMode="auto">
          <a:xfrm>
            <a:off x="436563" y="1116013"/>
            <a:ext cx="8445500" cy="174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800" dirty="0" smtClean="0">
                <a:ea typeface="ＭＳ Ｐゴシック" pitchFamily="34" charset="-128"/>
              </a:rPr>
              <a:t>Let’s consider another example. Suppose  you have annual </a:t>
            </a:r>
            <a:r>
              <a:rPr lang="en-US" sz="1800" b="1" i="1" dirty="0" smtClean="0">
                <a:ea typeface="ＭＳ Ｐゴシック" pitchFamily="34" charset="-128"/>
              </a:rPr>
              <a:t>debt </a:t>
            </a:r>
            <a:r>
              <a:rPr lang="en-US" sz="1800" dirty="0" smtClean="0">
                <a:ea typeface="ＭＳ Ｐゴシック" pitchFamily="34" charset="-128"/>
              </a:rPr>
              <a:t>data that you would like to:</a:t>
            </a:r>
          </a:p>
          <a:p>
            <a:pPr marL="517525" indent="-285750" eaLnBrk="1" hangingPunct="1">
              <a:buFont typeface="Wingdings" pitchFamily="2" charset="2"/>
              <a:buChar char="ü"/>
              <a:defRPr/>
            </a:pPr>
            <a:r>
              <a:rPr lang="en-US" sz="1400" dirty="0">
                <a:ea typeface="ＭＳ Ｐゴシック" pitchFamily="34" charset="-128"/>
              </a:rPr>
              <a:t>C</a:t>
            </a:r>
            <a:r>
              <a:rPr lang="en-US" sz="1400" dirty="0" smtClean="0">
                <a:ea typeface="ＭＳ Ｐゴシック" pitchFamily="34" charset="-128"/>
              </a:rPr>
              <a:t>onvert to quarterly frequency.</a:t>
            </a:r>
          </a:p>
          <a:p>
            <a:pPr marL="517525" indent="-285750" eaLnBrk="1" hangingPunct="1">
              <a:buFont typeface="Wingdings" pitchFamily="2" charset="2"/>
              <a:buChar char="ü"/>
              <a:defRPr/>
            </a:pPr>
            <a:r>
              <a:rPr lang="en-US" sz="1400" dirty="0">
                <a:ea typeface="ＭＳ Ｐゴシック" pitchFamily="34" charset="-128"/>
              </a:rPr>
              <a:t>A</a:t>
            </a:r>
            <a:r>
              <a:rPr lang="en-US" sz="1400" dirty="0" smtClean="0">
                <a:ea typeface="ＭＳ Ｐゴシック" pitchFamily="34" charset="-128"/>
              </a:rPr>
              <a:t>ssociate the annual number only with the first quarter of that year. </a:t>
            </a:r>
          </a:p>
          <a:p>
            <a:pPr marL="517525" indent="-285750" eaLnBrk="1" hangingPunct="1">
              <a:buFont typeface="Wingdings" pitchFamily="2" charset="2"/>
              <a:buChar char="ü"/>
              <a:defRPr/>
            </a:pPr>
            <a:r>
              <a:rPr lang="en-US" sz="1400" dirty="0">
                <a:ea typeface="ＭＳ Ｐゴシック" pitchFamily="34" charset="-128"/>
              </a:rPr>
              <a:t>P</a:t>
            </a:r>
            <a:r>
              <a:rPr lang="en-US" sz="1400" dirty="0" smtClean="0">
                <a:ea typeface="ＭＳ Ｐゴシック" pitchFamily="34" charset="-128"/>
              </a:rPr>
              <a:t>lace missing values (</a:t>
            </a:r>
            <a:r>
              <a:rPr lang="en-US" sz="1400" b="1" i="1" dirty="0" smtClean="0">
                <a:ea typeface="ＭＳ Ｐゴシック" pitchFamily="34" charset="-128"/>
              </a:rPr>
              <a:t>NA</a:t>
            </a:r>
            <a:r>
              <a:rPr lang="en-US" sz="1400" dirty="0" smtClean="0">
                <a:ea typeface="ＭＳ Ｐゴシック" pitchFamily="34" charset="-128"/>
              </a:rPr>
              <a:t>) in other quarters (this may be needed in mixed frequency regressions).</a:t>
            </a:r>
          </a:p>
          <a:p>
            <a:pPr marL="0" indent="0" eaLnBrk="1" hangingPunct="1">
              <a:buFont typeface="Times" pitchFamily="17" charset="0"/>
              <a:buNone/>
              <a:defRPr/>
            </a:pPr>
            <a:endParaRPr lang="en-US" sz="18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5" name="Rectangle 3"/>
          <p:cNvSpPr txBox="1">
            <a:spLocks noChangeArrowheads="1"/>
          </p:cNvSpPr>
          <p:nvPr/>
        </p:nvSpPr>
        <p:spPr bwMode="auto">
          <a:xfrm>
            <a:off x="566738" y="2620963"/>
            <a:ext cx="3570287" cy="328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Low to High Conversion: Example 5</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Annual</a:t>
            </a:r>
            <a:r>
              <a:rPr lang="en-US" sz="1400" dirty="0" smtClean="0">
                <a:ea typeface="ＭＳ Ｐゴシック" pitchFamily="34" charset="-128"/>
              </a:rPr>
              <a:t> page. Right-click </a:t>
            </a:r>
            <a:r>
              <a:rPr lang="en-US" sz="1400" dirty="0">
                <a:ea typeface="ＭＳ Ｐゴシック" pitchFamily="34" charset="-128"/>
              </a:rPr>
              <a:t>on </a:t>
            </a:r>
            <a:r>
              <a:rPr lang="en-US" sz="1400" b="1" i="1" dirty="0" smtClean="0">
                <a:ea typeface="ＭＳ Ｐゴシック" pitchFamily="34" charset="-128"/>
              </a:rPr>
              <a:t>debt </a:t>
            </a:r>
            <a:r>
              <a:rPr lang="en-US" sz="1400" i="1" dirty="0" smtClean="0">
                <a:ea typeface="ＭＳ Ｐゴシック" pitchFamily="34" charset="-128"/>
              </a:rPr>
              <a:t>s</a:t>
            </a:r>
            <a:r>
              <a:rPr lang="en-US" sz="1400" dirty="0" smtClean="0">
                <a:ea typeface="ＭＳ Ｐゴシック" pitchFamily="34" charset="-128"/>
              </a:rPr>
              <a:t>eries </a:t>
            </a:r>
            <a:r>
              <a:rPr lang="en-US" sz="1400" dirty="0">
                <a:ea typeface="ＭＳ Ｐゴシック" pitchFamily="34" charset="-128"/>
              </a:rPr>
              <a:t>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Quarterly</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On the </a:t>
            </a:r>
            <a:r>
              <a:rPr lang="en-US" sz="1400" b="1" i="1" dirty="0" smtClean="0">
                <a:ea typeface="ＭＳ Ｐゴシック" pitchFamily="34" charset="-128"/>
              </a:rPr>
              <a:t>Paste Special </a:t>
            </a:r>
            <a:r>
              <a:rPr lang="en-US" sz="1400" dirty="0" smtClean="0">
                <a:ea typeface="ＭＳ Ｐゴシック" pitchFamily="34" charset="-128"/>
              </a:rPr>
              <a:t>dialog box, under </a:t>
            </a:r>
            <a:r>
              <a:rPr lang="en-US" sz="1400" b="1" i="1" dirty="0" smtClean="0">
                <a:ea typeface="ＭＳ Ｐゴシック" pitchFamily="34" charset="-128"/>
              </a:rPr>
              <a:t>Pattern, </a:t>
            </a:r>
            <a:r>
              <a:rPr lang="en-US" sz="1400" dirty="0">
                <a:ea typeface="ＭＳ Ｐゴシック" pitchFamily="34" charset="-128"/>
              </a:rPr>
              <a:t>name this series </a:t>
            </a:r>
            <a:r>
              <a:rPr lang="en-US" sz="1400" b="1" i="1" dirty="0" smtClean="0">
                <a:ea typeface="ＭＳ Ｐゴシック" pitchFamily="34" charset="-128"/>
              </a:rPr>
              <a:t>debt1</a:t>
            </a:r>
            <a:r>
              <a:rPr lang="en-US" sz="1400" dirty="0" smtClean="0">
                <a:ea typeface="ＭＳ Ｐゴシック" pitchFamily="34" charset="-128"/>
              </a:rPr>
              <a:t> </a:t>
            </a:r>
            <a:r>
              <a:rPr lang="en-US" sz="1400" dirty="0">
                <a:ea typeface="ＭＳ Ｐゴシック" pitchFamily="34" charset="-128"/>
              </a:rPr>
              <a:t>(so as to not confuse it with </a:t>
            </a:r>
            <a:r>
              <a:rPr lang="en-US" sz="1400" dirty="0" smtClean="0">
                <a:ea typeface="ＭＳ Ｐゴシック" pitchFamily="34" charset="-128"/>
              </a:rPr>
              <a:t>an earlier </a:t>
            </a:r>
            <a:r>
              <a:rPr lang="en-US" sz="1400" dirty="0">
                <a:ea typeface="ＭＳ Ｐゴシック" pitchFamily="34" charset="-128"/>
              </a:rPr>
              <a:t>example). </a:t>
            </a:r>
            <a:endParaRPr lang="en-US" sz="1400" b="1" i="1" dirty="0" smtClean="0">
              <a:ea typeface="ＭＳ Ｐゴシック" pitchFamily="34" charset="-128"/>
            </a:endParaRPr>
          </a:p>
          <a:p>
            <a:pPr marL="342900" indent="-288925" eaLnBrk="1" hangingPunct="1">
              <a:buFont typeface="+mj-lt"/>
              <a:buAutoNum type="arabicPeriod"/>
              <a:defRPr/>
            </a:pPr>
            <a:r>
              <a:rPr lang="en-US" sz="1400" dirty="0" smtClean="0">
                <a:ea typeface="ＭＳ Ｐゴシック" pitchFamily="34" charset="-128"/>
              </a:rPr>
              <a:t>On </a:t>
            </a:r>
            <a:r>
              <a:rPr lang="en-US" sz="1400" dirty="0">
                <a:ea typeface="ＭＳ Ｐゴシック" pitchFamily="34" charset="-128"/>
              </a:rPr>
              <a:t>the </a:t>
            </a:r>
            <a:r>
              <a:rPr lang="en-US" sz="1400" b="1" i="1" dirty="0">
                <a:ea typeface="ＭＳ Ｐゴシック" pitchFamily="34" charset="-128"/>
              </a:rPr>
              <a:t>Paste Special </a:t>
            </a:r>
            <a:r>
              <a:rPr lang="en-US" sz="1400" dirty="0">
                <a:ea typeface="ＭＳ Ｐゴシック" pitchFamily="34" charset="-128"/>
              </a:rPr>
              <a:t>dialog box, under </a:t>
            </a:r>
            <a:r>
              <a:rPr lang="en-US" sz="1400" b="1" i="1" dirty="0">
                <a:ea typeface="ＭＳ Ｐゴシック" pitchFamily="34" charset="-128"/>
              </a:rPr>
              <a:t>Paste as</a:t>
            </a:r>
            <a:r>
              <a:rPr lang="en-US" sz="1400" dirty="0">
                <a:ea typeface="ＭＳ Ｐゴシック" pitchFamily="34" charset="-128"/>
              </a:rPr>
              <a:t>, select </a:t>
            </a:r>
            <a:r>
              <a:rPr lang="en-US" sz="1400" b="1" dirty="0">
                <a:ea typeface="ＭＳ Ｐゴシック" pitchFamily="34" charset="-128"/>
              </a:rPr>
              <a:t>Series (by Value).</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 </a:t>
            </a:r>
          </a:p>
          <a:p>
            <a:pPr marL="53975" indent="0" eaLnBrk="1" hangingPunct="1">
              <a:buFont typeface="Times" pitchFamily="17" charset="0"/>
              <a:buNone/>
              <a:defRPr/>
            </a:pP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6" name="Rectangle 3"/>
          <p:cNvSpPr txBox="1">
            <a:spLocks noChangeArrowheads="1"/>
          </p:cNvSpPr>
          <p:nvPr/>
        </p:nvSpPr>
        <p:spPr bwMode="auto">
          <a:xfrm>
            <a:off x="4137025" y="2620963"/>
            <a:ext cx="4516438" cy="328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96875" indent="-342900" eaLnBrk="1" hangingPunct="1">
              <a:spcBef>
                <a:spcPts val="0"/>
              </a:spcBef>
              <a:spcAft>
                <a:spcPts val="1200"/>
              </a:spcAft>
              <a:buFont typeface="+mj-lt"/>
              <a:buAutoNum type="arabicPeriod" startAt="7"/>
              <a:defRPr/>
            </a:pPr>
            <a:r>
              <a:rPr lang="en-US" sz="1400" dirty="0" smtClean="0">
                <a:ea typeface="ＭＳ Ｐゴシック" pitchFamily="34" charset="-128"/>
              </a:rPr>
              <a:t>Now, let’s insert “NA” values for quarters 2, 3, and 4 of the year. For this, type in the command window: </a:t>
            </a:r>
          </a:p>
          <a:p>
            <a:pPr marL="53975" indent="0" eaLnBrk="1" hangingPunct="1">
              <a:buFont typeface="Times" pitchFamily="17" charset="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smpl</a:t>
            </a:r>
            <a:r>
              <a:rPr lang="en-US" sz="1400" dirty="0" smtClean="0">
                <a:solidFill>
                  <a:schemeClr val="tx1"/>
                </a:solidFill>
                <a:latin typeface="Courier" pitchFamily="49" charset="0"/>
                <a:ea typeface="ＭＳ Ｐゴシック" pitchFamily="34" charset="-128"/>
              </a:rPr>
              <a:t> </a:t>
            </a:r>
            <a:r>
              <a:rPr lang="en-US" sz="1400" dirty="0">
                <a:solidFill>
                  <a:schemeClr val="tx1"/>
                </a:solidFill>
                <a:latin typeface="Courier" pitchFamily="49" charset="0"/>
                <a:ea typeface="ＭＳ Ｐゴシック" pitchFamily="34" charset="-128"/>
              </a:rPr>
              <a:t>if @quarter=2 </a:t>
            </a:r>
            <a:r>
              <a:rPr lang="en-US" sz="1400" dirty="0" smtClean="0">
                <a:solidFill>
                  <a:schemeClr val="tx1"/>
                </a:solidFill>
                <a:latin typeface="Courier" pitchFamily="49" charset="0"/>
                <a:ea typeface="ＭＳ Ｐゴシック" pitchFamily="34" charset="-128"/>
              </a:rPr>
              <a:t>or @quarter=3 </a:t>
            </a:r>
            <a:r>
              <a:rPr lang="en-US" sz="1400" dirty="0">
                <a:solidFill>
                  <a:schemeClr val="tx1"/>
                </a:solidFill>
                <a:latin typeface="Courier" pitchFamily="49" charset="0"/>
                <a:ea typeface="ＭＳ Ｐゴシック" pitchFamily="34" charset="-128"/>
              </a:rPr>
              <a:t>or </a:t>
            </a:r>
            <a:r>
              <a:rPr lang="en-US" sz="1400" dirty="0" smtClean="0">
                <a:solidFill>
                  <a:schemeClr val="tx1"/>
                </a:solidFill>
                <a:latin typeface="Courier" pitchFamily="49" charset="0"/>
                <a:ea typeface="ＭＳ Ｐゴシック" pitchFamily="34" charset="-128"/>
              </a:rPr>
              <a:t>   </a:t>
            </a:r>
          </a:p>
          <a:p>
            <a:pPr marL="53975" indent="0" eaLnBrk="1" hangingPunct="1">
              <a:buFont typeface="Times" pitchFamily="17" charset="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a:t>
            </a:r>
            <a:r>
              <a:rPr lang="en-US" sz="1400" dirty="0">
                <a:solidFill>
                  <a:schemeClr val="tx1"/>
                </a:solidFill>
                <a:latin typeface="Courier" pitchFamily="49" charset="0"/>
                <a:ea typeface="ＭＳ Ｐゴシック" pitchFamily="34" charset="-128"/>
              </a:rPr>
              <a:t>quarter=4 </a:t>
            </a:r>
            <a:endParaRPr lang="en-US" sz="1400" dirty="0" smtClean="0">
              <a:solidFill>
                <a:schemeClr val="tx1"/>
              </a:solidFill>
              <a:latin typeface="Courier" pitchFamily="49" charset="0"/>
              <a:ea typeface="ＭＳ Ｐゴシック" pitchFamily="34" charset="-128"/>
            </a:endParaRPr>
          </a:p>
          <a:p>
            <a:pPr marL="53975" indent="0" eaLnBrk="1" hangingPunct="1">
              <a:buFont typeface="Times" pitchFamily="17" charset="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debt1=NA</a:t>
            </a:r>
            <a:endParaRPr lang="en-US" sz="1400" dirty="0">
              <a:solidFill>
                <a:schemeClr val="tx1"/>
              </a:solidFill>
              <a:latin typeface="Courier" pitchFamily="49" charset="0"/>
              <a:ea typeface="ＭＳ Ｐゴシック" pitchFamily="34" charset="-128"/>
            </a:endParaRPr>
          </a:p>
          <a:p>
            <a:pPr marL="396875" indent="-342900" eaLnBrk="1" hangingPunct="1">
              <a:spcBef>
                <a:spcPts val="1200"/>
              </a:spcBef>
              <a:buFont typeface="+mj-lt"/>
              <a:buAutoNum type="arabicPeriod" startAt="8"/>
              <a:defRPr/>
            </a:pPr>
            <a:r>
              <a:rPr lang="en-US" sz="1400" dirty="0" smtClean="0">
                <a:ea typeface="ＭＳ Ｐゴシック" pitchFamily="34" charset="-128"/>
              </a:rPr>
              <a:t>Press </a:t>
            </a:r>
            <a:r>
              <a:rPr lang="en-US" sz="1400" b="1" dirty="0" smtClean="0">
                <a:ea typeface="ＭＳ Ｐゴシック" pitchFamily="34" charset="-128"/>
              </a:rPr>
              <a:t>Enter </a:t>
            </a:r>
            <a:r>
              <a:rPr lang="en-US" sz="1400" dirty="0" smtClean="0">
                <a:ea typeface="ＭＳ Ｐゴシック" pitchFamily="34" charset="-128"/>
              </a:rPr>
              <a:t>(please type the first line of the command in one line). </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1946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3013" y="4972050"/>
            <a:ext cx="283845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5E9009D1-03B3-4359-B08C-DBAD22DFA9CD}" type="slidenum">
              <a:rPr lang="en-US" sz="800">
                <a:solidFill>
                  <a:schemeClr val="accent1"/>
                </a:solidFill>
              </a:rPr>
              <a:pPr/>
              <a:t>18</a:t>
            </a:fld>
            <a:endParaRPr lang="en-US" sz="800">
              <a:solidFill>
                <a:schemeClr val="accent1"/>
              </a:solidFill>
            </a:endParaRPr>
          </a:p>
        </p:txBody>
      </p:sp>
      <p:sp>
        <p:nvSpPr>
          <p:cNvPr id="20483" name="Rectangle 3"/>
          <p:cNvSpPr txBox="1">
            <a:spLocks noChangeArrowheads="1"/>
          </p:cNvSpPr>
          <p:nvPr/>
        </p:nvSpPr>
        <p:spPr bwMode="auto">
          <a:xfrm>
            <a:off x="400050" y="1125538"/>
            <a:ext cx="80279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600" dirty="0" smtClean="0">
                <a:solidFill>
                  <a:schemeClr val="hlink"/>
                </a:solidFill>
              </a:rPr>
              <a:t>The annual </a:t>
            </a:r>
            <a:r>
              <a:rPr lang="en-US" sz="1600" dirty="0">
                <a:solidFill>
                  <a:schemeClr val="hlink"/>
                </a:solidFill>
              </a:rPr>
              <a:t>value is placed in Q1 of each year, while all the other quarters show “NA.”</a:t>
            </a:r>
          </a:p>
        </p:txBody>
      </p:sp>
      <p:grpSp>
        <p:nvGrpSpPr>
          <p:cNvPr id="20484" name="Group 5"/>
          <p:cNvGrpSpPr>
            <a:grpSpLocks/>
          </p:cNvGrpSpPr>
          <p:nvPr/>
        </p:nvGrpSpPr>
        <p:grpSpPr bwMode="auto">
          <a:xfrm>
            <a:off x="1325563" y="2065338"/>
            <a:ext cx="6175375" cy="2484437"/>
            <a:chOff x="641350" y="3876675"/>
            <a:chExt cx="6173788" cy="2484438"/>
          </a:xfrm>
        </p:grpSpPr>
        <p:pic>
          <p:nvPicPr>
            <p:cNvPr id="20487"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50" y="3876675"/>
              <a:ext cx="189547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8"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588" y="3913188"/>
              <a:ext cx="18192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338" y="3884613"/>
              <a:ext cx="18288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0" name="Oval 25"/>
            <p:cNvSpPr>
              <a:spLocks noChangeArrowheads="1"/>
            </p:cNvSpPr>
            <p:nvPr/>
          </p:nvSpPr>
          <p:spPr bwMode="auto">
            <a:xfrm>
              <a:off x="3614738" y="5105401"/>
              <a:ext cx="914400" cy="521494"/>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endParaRPr lang="en-US"/>
            </a:p>
          </p:txBody>
        </p:sp>
        <p:cxnSp>
          <p:nvCxnSpPr>
            <p:cNvPr id="9" name="Straight Arrow Connector 8"/>
            <p:cNvCxnSpPr/>
            <p:nvPr/>
          </p:nvCxnSpPr>
          <p:spPr>
            <a:xfrm flipV="1">
              <a:off x="4529725" y="5400676"/>
              <a:ext cx="1263325" cy="523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492" name="Oval 27"/>
            <p:cNvSpPr>
              <a:spLocks noChangeArrowheads="1"/>
            </p:cNvSpPr>
            <p:nvPr/>
          </p:nvSpPr>
          <p:spPr bwMode="auto">
            <a:xfrm flipV="1">
              <a:off x="3711575" y="5757863"/>
              <a:ext cx="877888" cy="425450"/>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endParaRPr lang="en-US"/>
            </a:p>
          </p:txBody>
        </p:sp>
        <p:cxnSp>
          <p:nvCxnSpPr>
            <p:cNvPr id="11" name="Straight Arrow Connector 10"/>
            <p:cNvCxnSpPr/>
            <p:nvPr/>
          </p:nvCxnSpPr>
          <p:spPr>
            <a:xfrm>
              <a:off x="4590035" y="5992813"/>
              <a:ext cx="1203016" cy="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20490" idx="2"/>
            </p:cNvCxnSpPr>
            <p:nvPr/>
          </p:nvCxnSpPr>
          <p:spPr>
            <a:xfrm>
              <a:off x="2014184" y="5105400"/>
              <a:ext cx="1599789" cy="26035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014184" y="5245101"/>
              <a:ext cx="1696602" cy="763587"/>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
        <p:nvSpPr>
          <p:cNvPr id="20485"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Frequency Conversion: Low to High </a:t>
            </a:r>
          </a:p>
          <a:p>
            <a:pPr eaLnBrk="1" hangingPunct="1"/>
            <a:r>
              <a:rPr lang="en-US" sz="2800" dirty="0">
                <a:solidFill>
                  <a:schemeClr val="hlink"/>
                </a:solidFill>
              </a:rPr>
              <a:t>Example 5</a:t>
            </a:r>
            <a:r>
              <a:rPr lang="en-US" sz="2400" dirty="0">
                <a:solidFill>
                  <a:schemeClr val="hlink"/>
                </a:solidFill>
              </a:rPr>
              <a:t> </a:t>
            </a:r>
            <a:r>
              <a:rPr lang="en-US" sz="1800" dirty="0">
                <a:solidFill>
                  <a:schemeClr val="hlink"/>
                </a:solidFill>
              </a:rPr>
              <a:t>(cont’d)</a:t>
            </a:r>
          </a:p>
        </p:txBody>
      </p:sp>
      <p:sp>
        <p:nvSpPr>
          <p:cNvPr id="20486" name="Rectangle 3"/>
          <p:cNvSpPr txBox="1">
            <a:spLocks noChangeArrowheads="1"/>
          </p:cNvSpPr>
          <p:nvPr/>
        </p:nvSpPr>
        <p:spPr bwMode="auto">
          <a:xfrm>
            <a:off x="822325" y="4752975"/>
            <a:ext cx="80279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600" b="1">
                <a:solidFill>
                  <a:schemeClr val="hlink"/>
                </a:solidFill>
              </a:rPr>
              <a:t>NOTE: </a:t>
            </a:r>
            <a:r>
              <a:rPr lang="en-US" sz="1600">
                <a:solidFill>
                  <a:schemeClr val="hlink"/>
                </a:solidFill>
              </a:rPr>
              <a:t>In order to modify the new series in the quarterly file (such as filling quarters with </a:t>
            </a:r>
            <a:r>
              <a:rPr lang="en-US" sz="1600" b="1">
                <a:solidFill>
                  <a:schemeClr val="hlink"/>
                </a:solidFill>
              </a:rPr>
              <a:t>NA </a:t>
            </a:r>
            <a:r>
              <a:rPr lang="en-US" sz="1600">
                <a:solidFill>
                  <a:schemeClr val="hlink"/>
                </a:solidFill>
              </a:rPr>
              <a:t>values), you should copy/paste </a:t>
            </a:r>
            <a:r>
              <a:rPr lang="en-US" sz="1600" b="1">
                <a:solidFill>
                  <a:schemeClr val="hlink"/>
                </a:solidFill>
              </a:rPr>
              <a:t>Series (by Value) </a:t>
            </a:r>
            <a:r>
              <a:rPr lang="en-US" sz="1600">
                <a:solidFill>
                  <a:schemeClr val="hlink"/>
                </a:solidFill>
              </a:rPr>
              <a:t>and NOT as a </a:t>
            </a:r>
            <a:r>
              <a:rPr lang="en-US" sz="1600" b="1">
                <a:solidFill>
                  <a:schemeClr val="hlink"/>
                </a:solidFill>
              </a:rPr>
              <a:t>Link</a:t>
            </a:r>
            <a:r>
              <a:rPr lang="en-US" sz="1600">
                <a:solidFill>
                  <a:schemeClr val="hlink"/>
                </a:solidFill>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3"/>
          <p:cNvSpPr txBox="1">
            <a:spLocks noChangeArrowheads="1"/>
          </p:cNvSpPr>
          <p:nvPr/>
        </p:nvSpPr>
        <p:spPr bwMode="gray">
          <a:xfrm>
            <a:off x="498475" y="2671763"/>
            <a:ext cx="80264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buClr>
                <a:schemeClr val="accent2"/>
              </a:buClr>
              <a:buSzPct val="90000"/>
              <a:buFont typeface="Times" pitchFamily="18" charset="0"/>
              <a:buNone/>
            </a:pPr>
            <a:r>
              <a:rPr lang="en-US" sz="3200" b="1">
                <a:solidFill>
                  <a:schemeClr val="accent1"/>
                </a:solidFill>
              </a:rPr>
              <a:t>Frequency Conversion:</a:t>
            </a:r>
          </a:p>
          <a:p>
            <a:pPr algn="ctr" eaLnBrk="1" hangingPunct="1">
              <a:spcBef>
                <a:spcPct val="20000"/>
              </a:spcBef>
              <a:buClr>
                <a:schemeClr val="accent2"/>
              </a:buClr>
              <a:buSzPct val="90000"/>
              <a:buFont typeface="Times" pitchFamily="18" charset="0"/>
              <a:buNone/>
            </a:pPr>
            <a:r>
              <a:rPr lang="en-US" sz="3200" b="1">
                <a:solidFill>
                  <a:schemeClr val="accent1"/>
                </a:solidFill>
              </a:rPr>
              <a:t>High to Low Frequency Data</a:t>
            </a:r>
            <a:endParaRPr lang="en-US" sz="3200">
              <a:solidFill>
                <a:schemeClr val="accent1"/>
              </a:solidFill>
            </a:endParaRPr>
          </a:p>
        </p:txBody>
      </p:sp>
      <p:sp>
        <p:nvSpPr>
          <p:cNvPr id="21507" name="Rectangle 3"/>
          <p:cNvSpPr txBox="1">
            <a:spLocks noChangeArrowheads="1"/>
          </p:cNvSpPr>
          <p:nvPr/>
        </p:nvSpPr>
        <p:spPr bwMode="gray">
          <a:xfrm>
            <a:off x="531813" y="5410200"/>
            <a:ext cx="7091362"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102870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Times" pitchFamily="18" charset="0"/>
              <a:buNone/>
            </a:pPr>
            <a:r>
              <a:rPr lang="en-US" sz="1400" b="1">
                <a:solidFill>
                  <a:srgbClr val="003399"/>
                </a:solidFill>
              </a:rPr>
              <a:t>Note: </a:t>
            </a:r>
            <a:r>
              <a:rPr lang="en-US" sz="1400">
                <a:solidFill>
                  <a:srgbClr val="003399"/>
                </a:solidFill>
              </a:rPr>
              <a:t>Information for examples in this portion of the tutorial can be found in these files.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Data: </a:t>
            </a:r>
            <a:r>
              <a:rPr lang="en-US" sz="1400" b="1" i="1">
                <a:solidFill>
                  <a:srgbClr val="003399"/>
                </a:solidFill>
              </a:rPr>
              <a:t>Data.xlsx</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Results: </a:t>
            </a:r>
            <a:r>
              <a:rPr lang="en-US" sz="1400" b="1" i="1">
                <a:solidFill>
                  <a:srgbClr val="003399"/>
                </a:solidFill>
              </a:rPr>
              <a:t>Results.wf1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Practice Workfile: </a:t>
            </a:r>
            <a:r>
              <a:rPr lang="en-US" sz="1400" b="1" i="1">
                <a:solidFill>
                  <a:srgbClr val="003399"/>
                </a:solidFill>
              </a:rPr>
              <a:t>Data.wf1 </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a:t>
            </a:r>
            <a:br>
              <a:rPr lang="en-US" dirty="0" smtClean="0">
                <a:ea typeface="ＭＳ Ｐゴシック" panose="020B0600070205080204" pitchFamily="34" charset="-128"/>
              </a:rPr>
            </a:br>
            <a:r>
              <a:rPr lang="en-US" dirty="0" smtClean="0">
                <a:ea typeface="ＭＳ Ｐゴシック" panose="020B0600070205080204" pitchFamily="34" charset="-128"/>
              </a:rPr>
              <a:t>Data and Workfile Documentation</a:t>
            </a:r>
          </a:p>
        </p:txBody>
      </p:sp>
      <p:sp>
        <p:nvSpPr>
          <p:cNvPr id="4100" name="Rectangle 3"/>
          <p:cNvSpPr>
            <a:spLocks noGrp="1" noChangeArrowheads="1"/>
          </p:cNvSpPr>
          <p:nvPr>
            <p:ph idx="1"/>
          </p:nvPr>
        </p:nvSpPr>
        <p:spPr>
          <a:xfrm>
            <a:off x="382588" y="1157288"/>
            <a:ext cx="8651875"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Data.wf1</a:t>
            </a:r>
            <a:r>
              <a:rPr lang="en-US" sz="1800" dirty="0" smtClean="0"/>
              <a:t> and </a:t>
            </a:r>
            <a:r>
              <a:rPr lang="en-US" sz="1800" b="1" i="1" dirty="0" smtClean="0"/>
              <a:t>Data.xlsx</a:t>
            </a:r>
            <a:r>
              <a:rPr lang="en-US" sz="1800" dirty="0" smtClean="0"/>
              <a:t>  consist of four pages (tabs) with the following data: </a:t>
            </a:r>
          </a:p>
          <a:p>
            <a:pPr eaLnBrk="1" hangingPunct="1">
              <a:spcBef>
                <a:spcPts val="0"/>
              </a:spcBef>
              <a:spcAft>
                <a:spcPts val="600"/>
              </a:spcAft>
              <a:buSzPct val="100000"/>
              <a:buFont typeface="Arial" pitchFamily="34" charset="0"/>
              <a:buChar char="•"/>
              <a:defRPr/>
            </a:pPr>
            <a:endParaRPr lang="en-US" sz="16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Page: </a:t>
            </a:r>
            <a:r>
              <a:rPr lang="en-US" sz="1600" b="1" i="1" dirty="0" smtClean="0"/>
              <a:t>Annual </a:t>
            </a:r>
            <a:r>
              <a:rPr lang="en-US" sz="1600" dirty="0" smtClean="0"/>
              <a:t>(Data.xlsx tab </a:t>
            </a:r>
            <a:r>
              <a:rPr lang="en-US" sz="1600" i="1" dirty="0" smtClean="0"/>
              <a:t>Annual</a:t>
            </a:r>
            <a:r>
              <a:rPr lang="en-US" sz="1600" dirty="0" smtClean="0"/>
              <a:t>): annual data 1980-2012</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debt</a:t>
            </a:r>
            <a:r>
              <a:rPr lang="en-US" sz="1400" dirty="0" smtClean="0"/>
              <a:t> – US national debt, billions of dollars </a:t>
            </a:r>
            <a:r>
              <a:rPr lang="en-US" sz="1400" dirty="0"/>
              <a:t>(source: </a:t>
            </a:r>
            <a:r>
              <a:rPr lang="en-US" sz="1400" i="1" dirty="0" smtClean="0"/>
              <a:t>US Treasury)</a:t>
            </a:r>
            <a:endParaRPr lang="en-US" sz="1400" i="1" dirty="0"/>
          </a:p>
          <a:p>
            <a:pPr marL="401638" lvl="1" indent="0" eaLnBrk="1" hangingPunct="1">
              <a:spcBef>
                <a:spcPts val="0"/>
              </a:spcBef>
              <a:spcAft>
                <a:spcPts val="600"/>
              </a:spcAft>
              <a:buSzPct val="100000"/>
              <a:buFont typeface="Times" pitchFamily="18" charset="0"/>
              <a:buNone/>
              <a:defRPr/>
            </a:pPr>
            <a:endParaRPr lang="en-US" sz="1600"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smtClean="0"/>
              <a:t>Quarterly </a:t>
            </a:r>
            <a:r>
              <a:rPr lang="en-US" sz="1600" dirty="0" smtClean="0"/>
              <a:t>(Data.xlsx </a:t>
            </a:r>
            <a:r>
              <a:rPr lang="en-US" sz="1600" dirty="0"/>
              <a:t>tab </a:t>
            </a:r>
            <a:r>
              <a:rPr lang="en-US" sz="1600" i="1" dirty="0" smtClean="0"/>
              <a:t>Quarterly): </a:t>
            </a:r>
            <a:r>
              <a:rPr lang="en-US" sz="1600" dirty="0" smtClean="0"/>
              <a:t>quarterly data 1980Q1 -2012Q4</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GDP</a:t>
            </a:r>
            <a:r>
              <a:rPr lang="en-US" sz="1400" dirty="0" smtClean="0"/>
              <a:t> </a:t>
            </a:r>
            <a:r>
              <a:rPr lang="en-US" sz="1400" dirty="0"/>
              <a:t>– </a:t>
            </a:r>
            <a:r>
              <a:rPr lang="en-US" sz="1400" dirty="0" smtClean="0"/>
              <a:t>US GDP, billions of dollars (source: </a:t>
            </a:r>
            <a:r>
              <a:rPr lang="en-US" sz="1400" i="1" dirty="0" smtClean="0"/>
              <a:t>Bureau of Economic Analysis</a:t>
            </a:r>
            <a:r>
              <a:rPr lang="en-US" sz="1400" dirty="0" smtClean="0"/>
              <a:t>)</a:t>
            </a:r>
            <a:endParaRPr lang="en-US" sz="1400" dirty="0"/>
          </a:p>
          <a:p>
            <a:pPr marL="0" indent="0" eaLnBrk="1" hangingPunct="1">
              <a:buFont typeface="Times" pitchFamily="18" charset="0"/>
              <a:buNone/>
              <a:defRPr/>
            </a:pPr>
            <a:endParaRPr lang="en-US" sz="2000"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smtClean="0"/>
              <a:t>Monthly </a:t>
            </a:r>
            <a:r>
              <a:rPr lang="en-US" sz="1600" dirty="0"/>
              <a:t>(Data.xlsx tab </a:t>
            </a:r>
            <a:r>
              <a:rPr lang="en-US" sz="1600" i="1" dirty="0" smtClean="0"/>
              <a:t>Monthly): </a:t>
            </a:r>
            <a:r>
              <a:rPr lang="en-US" sz="1600" dirty="0" smtClean="0"/>
              <a:t>monthly </a:t>
            </a:r>
            <a:r>
              <a:rPr lang="en-US" sz="1600" dirty="0"/>
              <a:t>data </a:t>
            </a:r>
            <a:r>
              <a:rPr lang="en-US" sz="1600" dirty="0" smtClean="0"/>
              <a:t>1980m1 </a:t>
            </a:r>
            <a:r>
              <a:rPr lang="en-US" sz="1600" dirty="0"/>
              <a:t>-</a:t>
            </a:r>
            <a:r>
              <a:rPr lang="en-US" sz="1600" dirty="0" smtClean="0"/>
              <a:t>2012m12</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payroll</a:t>
            </a:r>
            <a:r>
              <a:rPr lang="en-US" sz="1400" dirty="0" smtClean="0"/>
              <a:t> – nonfarm payroll, monthly changes, thousand of employees </a:t>
            </a:r>
            <a:r>
              <a:rPr lang="en-US" sz="1400" dirty="0"/>
              <a:t>(source: </a:t>
            </a:r>
            <a:r>
              <a:rPr lang="en-US" sz="1400" i="1" dirty="0"/>
              <a:t>Bureau of </a:t>
            </a:r>
            <a:r>
              <a:rPr lang="en-US" sz="1400" i="1" dirty="0" smtClean="0"/>
              <a:t>Labor Statistics</a:t>
            </a:r>
            <a:r>
              <a:rPr lang="en-US" sz="1400" dirty="0" smtClean="0"/>
              <a:t>)</a:t>
            </a:r>
          </a:p>
          <a:p>
            <a:pPr lvl="1" eaLnBrk="1" hangingPunct="1">
              <a:spcBef>
                <a:spcPts val="0"/>
              </a:spcBef>
              <a:spcAft>
                <a:spcPts val="600"/>
              </a:spcAft>
              <a:buSzPct val="100000"/>
              <a:buFont typeface="Wingdings" pitchFamily="2" charset="2"/>
              <a:buChar char="ü"/>
              <a:defRPr/>
            </a:pPr>
            <a:endParaRPr lang="en-US" sz="2000" dirty="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smtClean="0"/>
              <a:t>Weekly </a:t>
            </a:r>
            <a:r>
              <a:rPr lang="en-US" sz="1600" dirty="0" smtClean="0"/>
              <a:t>(Data.xlsx </a:t>
            </a:r>
            <a:r>
              <a:rPr lang="en-US" sz="1600" dirty="0"/>
              <a:t>tab </a:t>
            </a:r>
            <a:r>
              <a:rPr lang="en-US" sz="1600" i="1" dirty="0" smtClean="0"/>
              <a:t>Weekly): </a:t>
            </a:r>
            <a:r>
              <a:rPr lang="en-US" sz="1600" dirty="0" smtClean="0"/>
              <a:t>weekly </a:t>
            </a:r>
            <a:r>
              <a:rPr lang="en-US" sz="1600" dirty="0"/>
              <a:t>data </a:t>
            </a:r>
            <a:r>
              <a:rPr lang="en-US" sz="1600" dirty="0" smtClean="0"/>
              <a:t>1980/01/01 </a:t>
            </a:r>
            <a:r>
              <a:rPr lang="en-US" sz="1600" dirty="0"/>
              <a:t>-</a:t>
            </a:r>
            <a:r>
              <a:rPr lang="en-US" sz="1600" dirty="0" smtClean="0"/>
              <a:t>2012/12/25</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claims</a:t>
            </a:r>
            <a:r>
              <a:rPr lang="en-US" sz="1400" dirty="0" smtClean="0"/>
              <a:t> </a:t>
            </a:r>
            <a:r>
              <a:rPr lang="en-US" sz="1400" dirty="0"/>
              <a:t>– </a:t>
            </a:r>
            <a:r>
              <a:rPr lang="en-US" sz="1400" dirty="0" smtClean="0"/>
              <a:t>initial jobless claims, 4-week average (source</a:t>
            </a:r>
            <a:r>
              <a:rPr lang="en-US" sz="1400" dirty="0"/>
              <a:t>: </a:t>
            </a:r>
            <a:r>
              <a:rPr lang="en-US" sz="1400" i="1" dirty="0" smtClean="0"/>
              <a:t>St. Louis Federal Reserve, FRED Database</a:t>
            </a:r>
            <a:r>
              <a:rPr lang="en-US" sz="1400" dirty="0" smtClean="0"/>
              <a:t>)</a:t>
            </a:r>
            <a:endParaRPr lang="en-US" sz="14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CB5EFBE-4B1A-4C39-BC89-1A8CC049A3E4}" type="slidenum">
              <a:rPr lang="en-US" sz="800"/>
              <a:pPr eaLnBrk="1" hangingPunct="1"/>
              <a:t>2</a:t>
            </a:fld>
            <a:endParaRPr lang="en-US" sz="8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a:t>
            </a:r>
            <a:br>
              <a:rPr lang="en-US" dirty="0" smtClean="0">
                <a:ea typeface="ＭＳ Ｐゴシック" panose="020B0600070205080204" pitchFamily="34" charset="-128"/>
              </a:rPr>
            </a:br>
            <a:r>
              <a:rPr lang="en-US" dirty="0" smtClean="0">
                <a:ea typeface="ＭＳ Ｐゴシック" panose="020B0600070205080204" pitchFamily="34" charset="-128"/>
              </a:rPr>
              <a:t>High to Low</a:t>
            </a:r>
          </a:p>
        </p:txBody>
      </p:sp>
      <p:sp>
        <p:nvSpPr>
          <p:cNvPr id="22532" name="Rectangle 3"/>
          <p:cNvSpPr>
            <a:spLocks noGrp="1" noChangeArrowheads="1"/>
          </p:cNvSpPr>
          <p:nvPr>
            <p:ph idx="1"/>
          </p:nvPr>
        </p:nvSpPr>
        <p:spPr>
          <a:xfrm>
            <a:off x="352425" y="1176338"/>
            <a:ext cx="8445500" cy="1462087"/>
          </a:xfrm>
        </p:spPr>
        <p:txBody>
          <a:bodyPr/>
          <a:lstStyle/>
          <a:p>
            <a:pPr eaLnBrk="1" hangingPunct="1"/>
            <a:r>
              <a:rPr lang="en-US" sz="1800" dirty="0" smtClean="0">
                <a:ea typeface="ＭＳ Ｐゴシック" panose="020B0600070205080204" pitchFamily="34" charset="-128"/>
              </a:rPr>
              <a:t>It is just as easy in EViews to convert higher frequency data (e.g. monthly frequency) to lower frequency data (e.g. quarterly frequency). </a:t>
            </a:r>
          </a:p>
          <a:p>
            <a:pPr eaLnBrk="1" hangingPunct="1"/>
            <a:r>
              <a:rPr lang="en-US" sz="1800" dirty="0" smtClean="0">
                <a:ea typeface="ＭＳ Ｐゴシック" panose="020B0600070205080204" pitchFamily="34" charset="-128"/>
              </a:rPr>
              <a:t>Suppose you have monthly </a:t>
            </a:r>
            <a:r>
              <a:rPr lang="en-US" sz="1800" b="1" i="1" dirty="0" smtClean="0">
                <a:ea typeface="ＭＳ Ｐゴシック" panose="020B0600070205080204" pitchFamily="34" charset="-128"/>
              </a:rPr>
              <a:t>payroll</a:t>
            </a:r>
            <a:r>
              <a:rPr lang="en-US" sz="1800" dirty="0" smtClean="0">
                <a:ea typeface="ＭＳ Ｐゴシック" panose="020B0600070205080204" pitchFamily="34" charset="-128"/>
              </a:rPr>
              <a:t> data and wish to convert to quarterly data. </a:t>
            </a:r>
            <a:endParaRPr lang="en-US" sz="1800" b="1" i="1" dirty="0" smtClean="0">
              <a:ea typeface="ＭＳ Ｐゴシック" panose="020B0600070205080204" pitchFamily="34" charset="-128"/>
            </a:endParaRPr>
          </a:p>
          <a:p>
            <a:pPr eaLnBrk="1" hangingPunct="1"/>
            <a:endParaRPr lang="en-US" dirty="0" smtClean="0">
              <a:ea typeface="ＭＳ Ｐゴシック" panose="020B0600070205080204" pitchFamily="34" charset="-128"/>
            </a:endParaRPr>
          </a:p>
        </p:txBody>
      </p:sp>
      <p:sp>
        <p:nvSpPr>
          <p:cNvPr id="2253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DC40899-727C-4FB2-B8B8-A7095AFF0C3D}" type="slidenum">
              <a:rPr lang="en-US" sz="800"/>
              <a:pPr eaLnBrk="1" hangingPunct="1"/>
              <a:t>20</a:t>
            </a:fld>
            <a:endParaRPr lang="en-US" sz="800"/>
          </a:p>
        </p:txBody>
      </p:sp>
      <p:sp>
        <p:nvSpPr>
          <p:cNvPr id="7" name="Rectangle 3"/>
          <p:cNvSpPr txBox="1">
            <a:spLocks noChangeArrowheads="1"/>
          </p:cNvSpPr>
          <p:nvPr/>
        </p:nvSpPr>
        <p:spPr bwMode="auto">
          <a:xfrm>
            <a:off x="471488" y="2287588"/>
            <a:ext cx="4252912"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3975" indent="0" eaLnBrk="1" hangingPunct="1">
              <a:buFont typeface="Times" pitchFamily="18" charset="0"/>
              <a:buNone/>
              <a:defRPr/>
            </a:pPr>
            <a:r>
              <a:rPr lang="en-US" sz="1600" u="sng" kern="0" dirty="0" smtClean="0">
                <a:ea typeface="ＭＳ Ｐゴシック" pitchFamily="34" charset="-128"/>
              </a:rPr>
              <a:t>Converting Monthly Frequency to Quarterly: </a:t>
            </a:r>
          </a:p>
          <a:p>
            <a:pPr marL="342900" indent="-288925" eaLnBrk="1" hangingPunct="1">
              <a:spcBef>
                <a:spcPts val="0"/>
              </a:spcBef>
              <a:spcAft>
                <a:spcPts val="600"/>
              </a:spcAft>
              <a:buFont typeface="+mj-lt"/>
              <a:buAutoNum type="arabicPeriod"/>
              <a:defRPr/>
            </a:pPr>
            <a:r>
              <a:rPr lang="en-US" sz="1600" dirty="0" smtClean="0">
                <a:ea typeface="ＭＳ Ｐゴシック" pitchFamily="34" charset="-128"/>
              </a:rPr>
              <a:t>First, let’s set the sample in the </a:t>
            </a:r>
            <a:r>
              <a:rPr lang="en-US" sz="1600" b="1" i="1" dirty="0" smtClean="0">
                <a:ea typeface="ＭＳ Ｐゴシック" pitchFamily="34" charset="-128"/>
              </a:rPr>
              <a:t>Quarterly</a:t>
            </a:r>
            <a:r>
              <a:rPr lang="en-US" sz="1600" dirty="0" smtClean="0">
                <a:ea typeface="ＭＳ Ｐゴシック" pitchFamily="34" charset="-128"/>
              </a:rPr>
              <a:t> page to include all observations. Click on the Quarterly page and type in the command window:</a:t>
            </a:r>
          </a:p>
          <a:p>
            <a:pPr marL="53975" indent="0" eaLnBrk="1" hangingPunct="1">
              <a:spcBef>
                <a:spcPts val="0"/>
              </a:spcBef>
              <a:spcAft>
                <a:spcPts val="1200"/>
              </a:spcAft>
              <a:buFont typeface="Times" pitchFamily="18" charset="0"/>
              <a:buNone/>
              <a:defRPr/>
            </a:pPr>
            <a:r>
              <a:rPr lang="en-US" sz="1600" dirty="0">
                <a:solidFill>
                  <a:schemeClr val="tx1"/>
                </a:solidFill>
                <a:latin typeface="Courier" pitchFamily="49" charset="0"/>
                <a:ea typeface="ＭＳ Ｐゴシック" pitchFamily="34" charset="-128"/>
              </a:rPr>
              <a:t>	</a:t>
            </a:r>
            <a:r>
              <a:rPr lang="en-US" sz="1600" dirty="0" err="1" smtClean="0">
                <a:solidFill>
                  <a:schemeClr val="tx1"/>
                </a:solidFill>
                <a:latin typeface="Courier" pitchFamily="49" charset="0"/>
                <a:ea typeface="ＭＳ Ｐゴシック" pitchFamily="34" charset="-128"/>
              </a:rPr>
              <a:t>smpl</a:t>
            </a:r>
            <a:r>
              <a:rPr lang="en-US" sz="1600" dirty="0" smtClean="0">
                <a:solidFill>
                  <a:schemeClr val="tx1"/>
                </a:solidFill>
                <a:latin typeface="Courier" pitchFamily="49" charset="0"/>
                <a:ea typeface="ＭＳ Ｐゴシック" pitchFamily="34" charset="-128"/>
              </a:rPr>
              <a:t> @all</a:t>
            </a:r>
            <a:endParaRPr lang="en-US" sz="1600" dirty="0">
              <a:solidFill>
                <a:schemeClr val="tx1"/>
              </a:solidFill>
              <a:latin typeface="Courier" pitchFamily="49" charset="0"/>
              <a:ea typeface="ＭＳ Ｐゴシック" pitchFamily="34" charset="-128"/>
            </a:endParaRPr>
          </a:p>
          <a:p>
            <a:pPr marL="396875" indent="-342900" eaLnBrk="1" hangingPunct="1">
              <a:spcBef>
                <a:spcPts val="1200"/>
              </a:spcBef>
              <a:buFont typeface="+mj-lt"/>
              <a:buAutoNum type="arabicPeriod" startAt="2"/>
              <a:defRPr/>
            </a:pPr>
            <a:r>
              <a:rPr lang="en-US" sz="1600" dirty="0" smtClean="0">
                <a:ea typeface="ＭＳ Ｐゴシック" pitchFamily="34" charset="-128"/>
              </a:rPr>
              <a:t>Now click </a:t>
            </a:r>
            <a:r>
              <a:rPr lang="en-US" sz="1600" dirty="0">
                <a:ea typeface="ＭＳ Ｐゴシック" pitchFamily="34" charset="-128"/>
              </a:rPr>
              <a:t>on </a:t>
            </a:r>
            <a:r>
              <a:rPr lang="en-US" sz="1600" dirty="0" smtClean="0">
                <a:ea typeface="ＭＳ Ｐゴシック" pitchFamily="34" charset="-128"/>
              </a:rPr>
              <a:t>the </a:t>
            </a:r>
            <a:r>
              <a:rPr lang="en-US" sz="1600" b="1" i="1" dirty="0" smtClean="0">
                <a:ea typeface="ＭＳ Ｐゴシック" pitchFamily="34" charset="-128"/>
              </a:rPr>
              <a:t>Monthly </a:t>
            </a:r>
            <a:r>
              <a:rPr lang="en-US" sz="1600" dirty="0" smtClean="0">
                <a:ea typeface="ＭＳ Ｐゴシック" pitchFamily="34" charset="-128"/>
              </a:rPr>
              <a:t>page. Right-click </a:t>
            </a:r>
            <a:r>
              <a:rPr lang="en-US" sz="1600" dirty="0">
                <a:ea typeface="ＭＳ Ｐゴシック" pitchFamily="34" charset="-128"/>
              </a:rPr>
              <a:t>on </a:t>
            </a:r>
            <a:r>
              <a:rPr lang="en-US" sz="1600" b="1" i="1" dirty="0" smtClean="0">
                <a:ea typeface="ＭＳ Ｐゴシック" pitchFamily="34" charset="-128"/>
              </a:rPr>
              <a:t>payroll</a:t>
            </a:r>
            <a:r>
              <a:rPr lang="en-US" sz="1600" dirty="0" smtClean="0">
                <a:ea typeface="ＭＳ Ｐゴシック" pitchFamily="34" charset="-128"/>
              </a:rPr>
              <a:t> series </a:t>
            </a:r>
            <a:r>
              <a:rPr lang="en-US" sz="1600" dirty="0">
                <a:ea typeface="ＭＳ Ｐゴシック" pitchFamily="34" charset="-128"/>
              </a:rPr>
              <a:t>and select </a:t>
            </a:r>
            <a:r>
              <a:rPr lang="en-US" sz="1600" b="1" dirty="0">
                <a:ea typeface="ＭＳ Ｐゴシック" pitchFamily="34" charset="-128"/>
              </a:rPr>
              <a:t>Copy</a:t>
            </a:r>
            <a:r>
              <a:rPr lang="en-US" sz="1600" b="1" dirty="0" smtClean="0">
                <a:ea typeface="ＭＳ Ｐゴシック" pitchFamily="34" charset="-128"/>
              </a:rPr>
              <a:t>.</a:t>
            </a:r>
            <a:endParaRPr lang="en-US" sz="1600" b="1" i="1" kern="0" dirty="0" smtClean="0">
              <a:ea typeface="ＭＳ Ｐゴシック" pitchFamily="34" charset="-128"/>
            </a:endParaRPr>
          </a:p>
          <a:p>
            <a:pPr eaLnBrk="1" hangingPunct="1">
              <a:buFont typeface="Wingdings" pitchFamily="2" charset="2"/>
              <a:buChar char="§"/>
              <a:defRPr/>
            </a:pPr>
            <a:endParaRPr lang="en-US" sz="1800" b="1" i="1" kern="0" dirty="0" smtClean="0">
              <a:ea typeface="ＭＳ Ｐゴシック" pitchFamily="34" charset="-128"/>
            </a:endParaRPr>
          </a:p>
          <a:p>
            <a:pPr eaLnBrk="1" hangingPunct="1">
              <a:buFont typeface="Times" pitchFamily="17" charset="0"/>
              <a:buChar char="•"/>
              <a:defRPr/>
            </a:pPr>
            <a:endParaRPr lang="en-US" kern="0" dirty="0" smtClean="0">
              <a:ea typeface="ＭＳ Ｐゴシック" pitchFamily="34" charset="-128"/>
            </a:endParaRPr>
          </a:p>
        </p:txBody>
      </p:sp>
      <p:pic>
        <p:nvPicPr>
          <p:cNvPr id="225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87588"/>
            <a:ext cx="3856038" cy="3481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1C29B5F3-AA72-46D1-A99A-465F05E7B6CF}" type="slidenum">
              <a:rPr lang="en-US" sz="800">
                <a:solidFill>
                  <a:schemeClr val="accent1"/>
                </a:solidFill>
              </a:rPr>
              <a:pPr/>
              <a:t>21</a:t>
            </a:fld>
            <a:endParaRPr lang="en-US" sz="800">
              <a:solidFill>
                <a:schemeClr val="accent1"/>
              </a:solidFill>
            </a:endParaRPr>
          </a:p>
        </p:txBody>
      </p:sp>
      <p:sp>
        <p:nvSpPr>
          <p:cNvPr id="5" name="Rectangle 3"/>
          <p:cNvSpPr txBox="1">
            <a:spLocks noChangeArrowheads="1"/>
          </p:cNvSpPr>
          <p:nvPr/>
        </p:nvSpPr>
        <p:spPr bwMode="auto">
          <a:xfrm>
            <a:off x="382588" y="1381125"/>
            <a:ext cx="3884612"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11175" indent="-342900" eaLnBrk="1" hangingPunct="1">
              <a:buFont typeface="+mj-lt"/>
              <a:buAutoNum type="arabicPeriod" startAt="3"/>
              <a:defRPr/>
            </a:pPr>
            <a:r>
              <a:rPr lang="en-US" sz="1600" dirty="0" smtClean="0">
                <a:ea typeface="ＭＳ Ｐゴシック" pitchFamily="34" charset="-128"/>
              </a:rPr>
              <a:t>Click on </a:t>
            </a:r>
            <a:r>
              <a:rPr lang="en-US" sz="1600" b="1" i="1" dirty="0" smtClean="0">
                <a:ea typeface="ＭＳ Ｐゴシック" pitchFamily="34" charset="-128"/>
              </a:rPr>
              <a:t>Quarterly</a:t>
            </a:r>
            <a:r>
              <a:rPr lang="en-US" sz="1600" i="1" dirty="0" smtClean="0">
                <a:ea typeface="ＭＳ Ｐゴシック" pitchFamily="34" charset="-128"/>
              </a:rPr>
              <a:t> </a:t>
            </a:r>
            <a:r>
              <a:rPr lang="en-US" sz="1600" dirty="0" smtClean="0">
                <a:ea typeface="ＭＳ Ｐゴシック" pitchFamily="34" charset="-128"/>
              </a:rPr>
              <a:t>page (anywhere on the white </a:t>
            </a:r>
            <a:r>
              <a:rPr lang="en-US" sz="1600" dirty="0" err="1" smtClean="0">
                <a:ea typeface="ＭＳ Ｐゴシック" pitchFamily="34" charset="-128"/>
              </a:rPr>
              <a:t>workfile</a:t>
            </a:r>
            <a:r>
              <a:rPr lang="en-US" sz="1600" dirty="0" smtClean="0">
                <a:ea typeface="ＭＳ Ｐゴシック" pitchFamily="34" charset="-128"/>
              </a:rPr>
              <a:t> space). </a:t>
            </a:r>
          </a:p>
          <a:p>
            <a:pPr marL="511175" indent="-342900" eaLnBrk="1" hangingPunct="1">
              <a:buFont typeface="+mj-lt"/>
              <a:buAutoNum type="arabicPeriod" startAt="3"/>
              <a:defRPr/>
            </a:pPr>
            <a:r>
              <a:rPr lang="en-US" sz="1600" dirty="0">
                <a:ea typeface="ＭＳ Ｐゴシック" pitchFamily="34" charset="-128"/>
              </a:rPr>
              <a:t>R</a:t>
            </a:r>
            <a:r>
              <a:rPr lang="en-US" sz="1600" dirty="0" smtClean="0">
                <a:ea typeface="ＭＳ Ｐゴシック" pitchFamily="34" charset="-128"/>
              </a:rPr>
              <a:t>ight-click and select </a:t>
            </a:r>
            <a:r>
              <a:rPr lang="en-US" sz="1600" b="1" dirty="0" smtClean="0">
                <a:ea typeface="ＭＳ Ｐゴシック" pitchFamily="34" charset="-128"/>
              </a:rPr>
              <a:t>Paste Special.</a:t>
            </a:r>
          </a:p>
          <a:p>
            <a:pPr marL="511175" indent="-342900" eaLnBrk="1" hangingPunct="1">
              <a:buFont typeface="+mj-lt"/>
              <a:buAutoNum type="arabicPeriod" startAt="3"/>
              <a:defRPr/>
            </a:pPr>
            <a:r>
              <a:rPr lang="en-US" sz="1600" dirty="0" smtClean="0">
                <a:ea typeface="ＭＳ Ｐゴシック" pitchFamily="34" charset="-128"/>
              </a:rPr>
              <a:t>The </a:t>
            </a:r>
            <a:r>
              <a:rPr lang="en-US" sz="1600" b="1" dirty="0" smtClean="0">
                <a:ea typeface="ＭＳ Ｐゴシック" pitchFamily="34" charset="-128"/>
              </a:rPr>
              <a:t>Paste Special </a:t>
            </a:r>
            <a:r>
              <a:rPr lang="en-US" sz="1600" dirty="0" smtClean="0">
                <a:ea typeface="ＭＳ Ｐゴシック" pitchFamily="34" charset="-128"/>
              </a:rPr>
              <a:t>dialog box opens up. On the left hand-side, select </a:t>
            </a:r>
            <a:r>
              <a:rPr lang="en-US" sz="1600" b="1" dirty="0" smtClean="0">
                <a:ea typeface="ＭＳ Ｐゴシック" pitchFamily="34" charset="-128"/>
              </a:rPr>
              <a:t>Link</a:t>
            </a:r>
            <a:r>
              <a:rPr lang="en-US" sz="1600" dirty="0" smtClean="0">
                <a:ea typeface="ＭＳ Ｐゴシック" pitchFamily="34" charset="-128"/>
              </a:rPr>
              <a:t> under the </a:t>
            </a:r>
            <a:r>
              <a:rPr lang="en-US" sz="1600" b="1" i="1" dirty="0" smtClean="0">
                <a:ea typeface="ＭＳ Ｐゴシック" pitchFamily="34" charset="-128"/>
              </a:rPr>
              <a:t>Paste as</a:t>
            </a:r>
            <a:r>
              <a:rPr lang="en-US" sz="1600" dirty="0">
                <a:ea typeface="ＭＳ Ｐゴシック" pitchFamily="34" charset="-128"/>
              </a:rPr>
              <a:t> </a:t>
            </a:r>
            <a:r>
              <a:rPr lang="en-US" sz="1600" dirty="0" smtClean="0">
                <a:ea typeface="ＭＳ Ｐゴシック" pitchFamily="34" charset="-128"/>
              </a:rPr>
              <a:t>section. </a:t>
            </a:r>
          </a:p>
          <a:p>
            <a:pPr marL="511175" indent="-342900" eaLnBrk="1" hangingPunct="1">
              <a:buFont typeface="+mj-lt"/>
              <a:buAutoNum type="arabicPeriod" startAt="3"/>
              <a:defRPr/>
            </a:pPr>
            <a:r>
              <a:rPr lang="en-US" sz="1600" dirty="0" smtClean="0">
                <a:ea typeface="ＭＳ Ｐゴシック" pitchFamily="34" charset="-128"/>
              </a:rPr>
              <a:t>Select </a:t>
            </a:r>
            <a:r>
              <a:rPr lang="en-US" sz="1600" b="1" dirty="0" smtClean="0">
                <a:ea typeface="ＭＳ Ｐゴシック" pitchFamily="34" charset="-128"/>
              </a:rPr>
              <a:t>Date with frequency conversion </a:t>
            </a:r>
            <a:r>
              <a:rPr lang="en-US" sz="1600" dirty="0" smtClean="0">
                <a:ea typeface="ＭＳ Ｐゴシック" pitchFamily="34" charset="-128"/>
              </a:rPr>
              <a:t>under </a:t>
            </a:r>
            <a:r>
              <a:rPr lang="en-US" sz="1600" b="1" i="1" dirty="0" smtClean="0">
                <a:ea typeface="ＭＳ Ｐゴシック" pitchFamily="34" charset="-128"/>
              </a:rPr>
              <a:t>Merge by </a:t>
            </a:r>
            <a:r>
              <a:rPr lang="en-US" sz="1600" dirty="0" smtClean="0">
                <a:ea typeface="ＭＳ Ｐゴシック" pitchFamily="34" charset="-128"/>
              </a:rPr>
              <a:t>section. </a:t>
            </a:r>
          </a:p>
          <a:p>
            <a:pPr marL="0" indent="0" eaLnBrk="1" hangingPunct="1">
              <a:buFont typeface="Times" pitchFamily="17" charset="0"/>
              <a:buNone/>
              <a:defRPr/>
            </a:pPr>
            <a:endParaRPr lang="en-US" sz="1800" b="1" i="1" dirty="0" smtClean="0">
              <a:ea typeface="ＭＳ Ｐゴシック" pitchFamily="34" charset="-128"/>
            </a:endParaRPr>
          </a:p>
          <a:p>
            <a:pPr marL="0" indent="0" eaLnBrk="1" hangingPunct="1">
              <a:buFont typeface="Times" pitchFamily="18" charset="0"/>
              <a:buNone/>
              <a:defRPr/>
            </a:pPr>
            <a:endParaRPr lang="en-US" dirty="0" smtClean="0">
              <a:ea typeface="ＭＳ Ｐゴシック" pitchFamily="34" charset="-128"/>
            </a:endParaRPr>
          </a:p>
        </p:txBody>
      </p:sp>
      <p:sp>
        <p:nvSpPr>
          <p:cNvPr id="23556"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chemeClr val="hlink"/>
                </a:solidFill>
              </a:rPr>
              <a:t>Frequency Conversion: </a:t>
            </a:r>
          </a:p>
          <a:p>
            <a:pPr eaLnBrk="1" hangingPunct="1"/>
            <a:r>
              <a:rPr lang="en-US" sz="2800" dirty="0">
                <a:solidFill>
                  <a:schemeClr val="hlink"/>
                </a:solidFill>
              </a:rPr>
              <a:t>High to Low </a:t>
            </a:r>
            <a:r>
              <a:rPr lang="en-US" sz="1800" dirty="0">
                <a:solidFill>
                  <a:schemeClr val="hlink"/>
                </a:solidFill>
              </a:rPr>
              <a:t>(cont’d)</a:t>
            </a:r>
          </a:p>
        </p:txBody>
      </p:sp>
      <p:pic>
        <p:nvPicPr>
          <p:cNvPr id="2355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0825" y="1281113"/>
            <a:ext cx="4611688"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ea typeface="ＭＳ Ｐゴシック" panose="020B0600070205080204" pitchFamily="34" charset="-128"/>
              </a:rPr>
              <a:t>Method of Conversion:</a:t>
            </a:r>
            <a:br>
              <a:rPr lang="en-US" dirty="0" smtClean="0">
                <a:ea typeface="ＭＳ Ｐゴシック" panose="020B0600070205080204" pitchFamily="34" charset="-128"/>
              </a:rPr>
            </a:br>
            <a:r>
              <a:rPr lang="en-US" dirty="0" smtClean="0">
                <a:ea typeface="ＭＳ Ｐゴシック" panose="020B0600070205080204" pitchFamily="34" charset="-128"/>
              </a:rPr>
              <a:t>High to Low</a:t>
            </a:r>
          </a:p>
        </p:txBody>
      </p:sp>
      <p:sp>
        <p:nvSpPr>
          <p:cNvPr id="2457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34455D0-E962-4C16-8589-194854487017}" type="slidenum">
              <a:rPr lang="en-US" sz="800"/>
              <a:pPr eaLnBrk="1" hangingPunct="1"/>
              <a:t>22</a:t>
            </a:fld>
            <a:endParaRPr lang="en-US" sz="800"/>
          </a:p>
        </p:txBody>
      </p:sp>
      <p:sp>
        <p:nvSpPr>
          <p:cNvPr id="11" name="Rectangle 3"/>
          <p:cNvSpPr txBox="1">
            <a:spLocks noChangeArrowheads="1"/>
          </p:cNvSpPr>
          <p:nvPr/>
        </p:nvSpPr>
        <p:spPr bwMode="auto">
          <a:xfrm>
            <a:off x="295275" y="1214438"/>
            <a:ext cx="8237538"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09588" indent="-342900" eaLnBrk="1" hangingPunct="1">
              <a:buFont typeface="+mj-lt"/>
              <a:buAutoNum type="arabicPeriod" startAt="7"/>
              <a:defRPr/>
            </a:pPr>
            <a:r>
              <a:rPr lang="en-US" sz="1600" dirty="0" smtClean="0">
                <a:ea typeface="ＭＳ Ｐゴシック" pitchFamily="34" charset="-128"/>
              </a:rPr>
              <a:t>Under “</a:t>
            </a:r>
            <a:r>
              <a:rPr lang="en-US" sz="1600" b="1" i="1" dirty="0" smtClean="0">
                <a:ea typeface="ＭＳ Ｐゴシック" pitchFamily="34" charset="-128"/>
              </a:rPr>
              <a:t>Frequency Conversion Options” </a:t>
            </a:r>
            <a:r>
              <a:rPr lang="en-US" sz="1600" dirty="0" smtClean="0">
                <a:ea typeface="ＭＳ Ｐゴシック" pitchFamily="34" charset="-128"/>
              </a:rPr>
              <a:t>select </a:t>
            </a:r>
            <a:r>
              <a:rPr lang="en-US" sz="1600" b="1" i="1" dirty="0" smtClean="0">
                <a:ea typeface="ＭＳ Ｐゴシック" pitchFamily="34" charset="-128"/>
              </a:rPr>
              <a:t>High to Low. </a:t>
            </a:r>
            <a:r>
              <a:rPr lang="en-US" sz="1600" dirty="0" smtClean="0">
                <a:ea typeface="ＭＳ Ｐゴシック" pitchFamily="34" charset="-128"/>
              </a:rPr>
              <a:t>There are a few methods of conversion.</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
        <p:nvSpPr>
          <p:cNvPr id="24581" name="Rectangle 3"/>
          <p:cNvSpPr txBox="1">
            <a:spLocks noChangeArrowheads="1"/>
          </p:cNvSpPr>
          <p:nvPr/>
        </p:nvSpPr>
        <p:spPr bwMode="auto">
          <a:xfrm>
            <a:off x="614363" y="1784350"/>
            <a:ext cx="4005262"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Average Observations: </a:t>
            </a:r>
            <a:r>
              <a:rPr lang="en-US" sz="1400">
                <a:solidFill>
                  <a:schemeClr val="hlink"/>
                </a:solidFill>
              </a:rPr>
              <a:t>Sets the low frequency data equal to the average of the observations in the corresponding high frequency data.</a:t>
            </a:r>
          </a:p>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Sum Observations: </a:t>
            </a:r>
            <a:r>
              <a:rPr lang="en-US" sz="1400">
                <a:solidFill>
                  <a:schemeClr val="hlink"/>
                </a:solidFill>
              </a:rPr>
              <a:t>Sets the low frequency data equal to the sum of observations in the corresponding high frequency data.</a:t>
            </a:r>
          </a:p>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First Observation</a:t>
            </a:r>
            <a:r>
              <a:rPr lang="en-US" sz="1400">
                <a:solidFill>
                  <a:schemeClr val="hlink"/>
                </a:solidFill>
              </a:rPr>
              <a:t>: Sets the low frequency data equal to the value of the first observation in the corresponding high frequency data. </a:t>
            </a:r>
          </a:p>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Last Observation:</a:t>
            </a:r>
            <a:r>
              <a:rPr lang="en-US" sz="1400">
                <a:solidFill>
                  <a:schemeClr val="hlink"/>
                </a:solidFill>
              </a:rPr>
              <a:t> Sets the low frequency data equal to the value of the last observation in the corresponding high frequency data. </a:t>
            </a:r>
          </a:p>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Max observation: </a:t>
            </a:r>
            <a:r>
              <a:rPr lang="en-US" sz="1400">
                <a:solidFill>
                  <a:schemeClr val="hlink"/>
                </a:solidFill>
              </a:rPr>
              <a:t>Sets the low frequency data equal to the maximum value of the corresponding high frequency observations. </a:t>
            </a:r>
          </a:p>
        </p:txBody>
      </p:sp>
      <p:pic>
        <p:nvPicPr>
          <p:cNvPr id="2458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675" y="1784350"/>
            <a:ext cx="4257675"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3" name="Rectangle 3"/>
          <p:cNvSpPr txBox="1">
            <a:spLocks noChangeArrowheads="1"/>
          </p:cNvSpPr>
          <p:nvPr/>
        </p:nvSpPr>
        <p:spPr bwMode="auto">
          <a:xfrm>
            <a:off x="4527550" y="4968875"/>
            <a:ext cx="40052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Wingdings" panose="05000000000000000000" pitchFamily="2" charset="2"/>
              <a:buChar char="ü"/>
            </a:pPr>
            <a:r>
              <a:rPr lang="en-US" sz="1400" b="1" i="1">
                <a:solidFill>
                  <a:schemeClr val="hlink"/>
                </a:solidFill>
              </a:rPr>
              <a:t>Min Observation</a:t>
            </a:r>
            <a:r>
              <a:rPr lang="en-US" sz="1400">
                <a:solidFill>
                  <a:schemeClr val="hlink"/>
                </a:solidFill>
              </a:rPr>
              <a:t>: Sets the low frequency data equal to the minimum values of the corresponding high frequency observations.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High to Low</a:t>
            </a:r>
            <a:br>
              <a:rPr lang="en-US" dirty="0" smtClean="0">
                <a:ea typeface="ＭＳ Ｐゴシック" panose="020B0600070205080204" pitchFamily="34" charset="-128"/>
              </a:rPr>
            </a:br>
            <a:r>
              <a:rPr lang="en-US" dirty="0" smtClean="0">
                <a:ea typeface="ＭＳ Ｐゴシック" panose="020B0600070205080204" pitchFamily="34" charset="-128"/>
              </a:rPr>
              <a:t>Example 1: Average Observations </a:t>
            </a:r>
          </a:p>
        </p:txBody>
      </p:sp>
      <p:sp>
        <p:nvSpPr>
          <p:cNvPr id="2560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88B298C-F903-4F67-818F-9C8F74DD7D86}" type="slidenum">
              <a:rPr lang="en-US" sz="800"/>
              <a:pPr eaLnBrk="1" hangingPunct="1"/>
              <a:t>23</a:t>
            </a:fld>
            <a:endParaRPr lang="en-US" sz="800"/>
          </a:p>
        </p:txBody>
      </p:sp>
      <p:sp>
        <p:nvSpPr>
          <p:cNvPr id="11" name="Rectangle 3"/>
          <p:cNvSpPr txBox="1">
            <a:spLocks noChangeArrowheads="1"/>
          </p:cNvSpPr>
          <p:nvPr/>
        </p:nvSpPr>
        <p:spPr bwMode="auto">
          <a:xfrm>
            <a:off x="436563" y="1143000"/>
            <a:ext cx="8143875"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b="1" i="1" dirty="0"/>
              <a:t>Average Observations: </a:t>
            </a:r>
            <a:r>
              <a:rPr lang="en-US" sz="1800" dirty="0"/>
              <a:t>Sets the low frequency data equal to the average of the observations in the corresponding high frequency </a:t>
            </a:r>
            <a:r>
              <a:rPr lang="en-US" sz="1800" dirty="0" smtClean="0"/>
              <a:t>data. </a:t>
            </a:r>
            <a:endParaRPr lang="en-US" sz="1800" b="1" i="1" dirty="0" smtClean="0">
              <a:ea typeface="ＭＳ Ｐゴシック" pitchFamily="34" charset="-128"/>
            </a:endParaRPr>
          </a:p>
          <a:p>
            <a:pPr marL="0" indent="0" eaLnBrk="1" hangingPunct="1">
              <a:buFont typeface="Times" pitchFamily="17" charset="0"/>
              <a:buNone/>
              <a:defRPr/>
            </a:pPr>
            <a:endParaRPr lang="en-US" sz="1800" b="1" i="1" dirty="0" smtClean="0">
              <a:ea typeface="ＭＳ Ｐゴシック" pitchFamily="34" charset="-128"/>
            </a:endParaRPr>
          </a:p>
          <a:p>
            <a:pPr eaLnBrk="1" hangingPunct="1">
              <a:buFont typeface="Arial" pitchFamily="34" charset="0"/>
              <a:buChar char="•"/>
              <a:defRPr/>
            </a:pPr>
            <a:endParaRPr lang="en-US" dirty="0" smtClean="0">
              <a:ea typeface="ＭＳ Ｐゴシック" pitchFamily="34" charset="-128"/>
            </a:endParaRPr>
          </a:p>
        </p:txBody>
      </p:sp>
      <p:sp>
        <p:nvSpPr>
          <p:cNvPr id="16" name="Rectangle 3"/>
          <p:cNvSpPr txBox="1">
            <a:spLocks noChangeArrowheads="1"/>
          </p:cNvSpPr>
          <p:nvPr/>
        </p:nvSpPr>
        <p:spPr bwMode="auto">
          <a:xfrm>
            <a:off x="542925" y="1862138"/>
            <a:ext cx="3581400" cy="434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High to Low Conversion: Example 1</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Monthly</a:t>
            </a:r>
            <a:r>
              <a:rPr lang="en-US" sz="1400" dirty="0" smtClean="0">
                <a:ea typeface="ＭＳ Ｐゴシック" pitchFamily="34" charset="-128"/>
              </a:rPr>
              <a:t> </a:t>
            </a:r>
            <a:r>
              <a:rPr lang="en-US" sz="1400" dirty="0">
                <a:ea typeface="ＭＳ Ｐゴシック" pitchFamily="34" charset="-128"/>
              </a:rPr>
              <a:t>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p>
          <a:p>
            <a:pPr marL="342900" indent="-288925" eaLnBrk="1" hangingPunct="1">
              <a:buFont typeface="+mj-lt"/>
              <a:buAutoNum type="arabicPeriod"/>
              <a:defRPr/>
            </a:pPr>
            <a:r>
              <a:rPr lang="en-US" sz="1400" dirty="0">
                <a:ea typeface="ＭＳ Ｐゴシック" pitchFamily="34" charset="-128"/>
              </a:rPr>
              <a:t>Right-click on </a:t>
            </a:r>
            <a:r>
              <a:rPr lang="en-US" sz="1400" b="1" i="1" dirty="0" smtClean="0">
                <a:ea typeface="ＭＳ Ｐゴシック" pitchFamily="34" charset="-128"/>
              </a:rPr>
              <a:t>payroll</a:t>
            </a:r>
            <a:r>
              <a:rPr lang="en-US" sz="1400" dirty="0" smtClean="0">
                <a:ea typeface="ＭＳ Ｐゴシック" pitchFamily="34" charset="-128"/>
              </a:rPr>
              <a:t> </a:t>
            </a:r>
            <a:r>
              <a:rPr lang="en-US" sz="1400" dirty="0">
                <a:ea typeface="ＭＳ Ｐゴシック" pitchFamily="34" charset="-128"/>
              </a:rPr>
              <a:t>series 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Quarterly</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On the </a:t>
            </a:r>
            <a:r>
              <a:rPr lang="en-US" sz="1400" b="1" i="1" dirty="0">
                <a:ea typeface="ＭＳ Ｐゴシック" pitchFamily="34" charset="-128"/>
              </a:rPr>
              <a:t>Paste Special </a:t>
            </a:r>
            <a:r>
              <a:rPr lang="en-US" sz="1400" dirty="0">
                <a:ea typeface="ＭＳ Ｐゴシック" pitchFamily="34" charset="-128"/>
              </a:rPr>
              <a:t>dialog box, select </a:t>
            </a:r>
            <a:r>
              <a:rPr lang="en-US" sz="1400" b="1" dirty="0">
                <a:ea typeface="ＭＳ Ｐゴシック" pitchFamily="34" charset="-128"/>
              </a:rPr>
              <a:t>Link</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Paste as </a:t>
            </a:r>
            <a:r>
              <a:rPr lang="en-US" sz="1400" dirty="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Select </a:t>
            </a:r>
            <a:r>
              <a:rPr lang="en-US" sz="1400" b="1" dirty="0">
                <a:ea typeface="ＭＳ Ｐゴシック" pitchFamily="34" charset="-128"/>
              </a:rPr>
              <a:t>Date</a:t>
            </a:r>
            <a:r>
              <a:rPr lang="en-US" sz="1400" b="1" i="1" dirty="0">
                <a:ea typeface="ＭＳ Ｐゴシック" pitchFamily="34" charset="-128"/>
              </a:rPr>
              <a:t> </a:t>
            </a:r>
            <a:r>
              <a:rPr lang="en-US" sz="1400" b="1" dirty="0">
                <a:ea typeface="ＭＳ Ｐゴシック" pitchFamily="34" charset="-128"/>
              </a:rPr>
              <a:t>with frequency conversion</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Merge by </a:t>
            </a:r>
            <a:r>
              <a:rPr lang="en-US" sz="1400" dirty="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a:t>
            </a:r>
            <a:r>
              <a:rPr lang="en-US" sz="1400" dirty="0" smtClean="0">
                <a:ea typeface="ＭＳ Ｐゴシック" pitchFamily="34" charset="-128"/>
              </a:rPr>
              <a:t>elect </a:t>
            </a:r>
            <a:r>
              <a:rPr lang="en-US" sz="1400" b="1" dirty="0" smtClean="0">
                <a:ea typeface="ＭＳ Ｐゴシック" pitchFamily="34" charset="-128"/>
              </a:rPr>
              <a:t>Average observations </a:t>
            </a:r>
            <a:r>
              <a:rPr lang="en-US" sz="1400" dirty="0" smtClean="0">
                <a:ea typeface="ＭＳ Ｐゴシック" pitchFamily="34" charset="-128"/>
              </a:rPr>
              <a:t>under “</a:t>
            </a:r>
            <a:r>
              <a:rPr lang="en-US" sz="1400" b="1" i="1" dirty="0" smtClean="0">
                <a:ea typeface="ＭＳ Ｐゴシック" pitchFamily="34" charset="-128"/>
              </a:rPr>
              <a:t>High to low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eaLnBrk="1" hangingPunct="1">
              <a:buFont typeface="Arial" pitchFamily="34" charset="0"/>
              <a:buChar char="•"/>
              <a:defRPr/>
            </a:pP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2560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3363" y="1930400"/>
            <a:ext cx="4191000" cy="306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High to Low</a:t>
            </a:r>
            <a:br>
              <a:rPr lang="en-US" dirty="0" smtClean="0">
                <a:ea typeface="ＭＳ Ｐゴシック" panose="020B0600070205080204" pitchFamily="34" charset="-128"/>
              </a:rPr>
            </a:br>
            <a:r>
              <a:rPr lang="en-US" dirty="0" smtClean="0">
                <a:ea typeface="ＭＳ Ｐゴシック" panose="020B0600070205080204" pitchFamily="34" charset="-128"/>
              </a:rPr>
              <a:t>Example 1: Average Observations </a:t>
            </a:r>
            <a:r>
              <a:rPr lang="en-US" sz="1800" dirty="0" smtClean="0">
                <a:ea typeface="ＭＳ Ｐゴシック" panose="020B0600070205080204" pitchFamily="34" charset="-128"/>
              </a:rPr>
              <a:t>(cont’d) </a:t>
            </a:r>
          </a:p>
        </p:txBody>
      </p:sp>
      <p:sp>
        <p:nvSpPr>
          <p:cNvPr id="2662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4BF39FA-26EA-48E7-8A32-046EDC476CC7}" type="slidenum">
              <a:rPr lang="en-US" sz="800"/>
              <a:pPr eaLnBrk="1" hangingPunct="1"/>
              <a:t>24</a:t>
            </a:fld>
            <a:endParaRPr lang="en-US" sz="800"/>
          </a:p>
        </p:txBody>
      </p:sp>
      <p:sp>
        <p:nvSpPr>
          <p:cNvPr id="11" name="Rectangle 3"/>
          <p:cNvSpPr txBox="1">
            <a:spLocks noChangeArrowheads="1"/>
          </p:cNvSpPr>
          <p:nvPr/>
        </p:nvSpPr>
        <p:spPr bwMode="auto">
          <a:xfrm>
            <a:off x="436563" y="1143000"/>
            <a:ext cx="8143875"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454025" indent="-285750" eaLnBrk="1" hangingPunct="1">
              <a:buFont typeface="Arial" pitchFamily="34" charset="0"/>
              <a:buChar char="•"/>
              <a:defRPr/>
            </a:pPr>
            <a:r>
              <a:rPr lang="en-US" sz="1800" dirty="0" smtClean="0">
                <a:ea typeface="ＭＳ Ｐゴシック" pitchFamily="34" charset="-128"/>
              </a:rPr>
              <a:t>Results are shown here. </a:t>
            </a:r>
            <a:r>
              <a:rPr lang="en-US" sz="1800" dirty="0">
                <a:ea typeface="ＭＳ Ｐゴシック" pitchFamily="34" charset="-128"/>
              </a:rPr>
              <a:t> </a:t>
            </a:r>
            <a:endParaRPr lang="en-US" sz="1800" dirty="0" smtClean="0">
              <a:ea typeface="ＭＳ Ｐゴシック" pitchFamily="34" charset="-128"/>
            </a:endParaRPr>
          </a:p>
          <a:p>
            <a:pPr marL="454025" indent="-285750" eaLnBrk="1" hangingPunct="1">
              <a:buFont typeface="Wingdings" pitchFamily="2" charset="2"/>
              <a:buChar char="ü"/>
              <a:defRPr/>
            </a:pPr>
            <a:r>
              <a:rPr lang="en-US" sz="1600" dirty="0" smtClean="0">
                <a:ea typeface="ＭＳ Ｐゴシック" pitchFamily="34" charset="-128"/>
              </a:rPr>
              <a:t>As you can see, this method fills in the observation of the low frequency data with the average of observations in the high page corresponding to that time period.</a:t>
            </a:r>
          </a:p>
          <a:p>
            <a:pPr marL="457200" indent="-288925" eaLnBrk="1" hangingPunct="1">
              <a:buFont typeface="Wingdings" pitchFamily="2" charset="2"/>
              <a:buChar char="ü"/>
              <a:defRPr/>
            </a:pPr>
            <a:r>
              <a:rPr lang="en-US" sz="1600" dirty="0" smtClean="0">
                <a:ea typeface="ＭＳ Ｐゴシック" pitchFamily="34" charset="-128"/>
              </a:rPr>
              <a:t>For example, the average value for Jan 1980, Feb 1980 and March 1980 is 107.33 and is placed in Q1 1980. </a:t>
            </a:r>
            <a:endParaRPr lang="en-US" sz="1600" b="1" i="1" dirty="0" smtClean="0">
              <a:ea typeface="ＭＳ Ｐゴシック" pitchFamily="34" charset="-128"/>
            </a:endParaRPr>
          </a:p>
          <a:p>
            <a:pPr eaLnBrk="1" hangingPunct="1">
              <a:buFont typeface="Arial" pitchFamily="34" charset="0"/>
              <a:buChar char="•"/>
              <a:defRPr/>
            </a:pPr>
            <a:endParaRPr lang="en-US" sz="1800" b="1" i="1" dirty="0" smtClean="0">
              <a:ea typeface="ＭＳ Ｐゴシック" pitchFamily="34" charset="-128"/>
            </a:endParaRPr>
          </a:p>
          <a:p>
            <a:pPr eaLnBrk="1" hangingPunct="1">
              <a:buFont typeface="Arial" pitchFamily="34" charset="0"/>
              <a:buChar char="•"/>
              <a:defRPr/>
            </a:pPr>
            <a:endParaRPr lang="en-US" dirty="0" smtClean="0">
              <a:ea typeface="ＭＳ Ｐゴシック" pitchFamily="34" charset="-128"/>
            </a:endParaRPr>
          </a:p>
        </p:txBody>
      </p:sp>
      <p:grpSp>
        <p:nvGrpSpPr>
          <p:cNvPr id="26629" name="Group 1"/>
          <p:cNvGrpSpPr>
            <a:grpSpLocks/>
          </p:cNvGrpSpPr>
          <p:nvPr/>
        </p:nvGrpSpPr>
        <p:grpSpPr bwMode="auto">
          <a:xfrm>
            <a:off x="519113" y="2532063"/>
            <a:ext cx="7432675" cy="3009900"/>
            <a:chOff x="304800" y="2827338"/>
            <a:chExt cx="7432675" cy="3009900"/>
          </a:xfrm>
        </p:grpSpPr>
        <p:pic>
          <p:nvPicPr>
            <p:cNvPr id="266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5175" y="2827338"/>
              <a:ext cx="2009775"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6275" y="2827338"/>
              <a:ext cx="19812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2" name="Oval 23"/>
            <p:cNvSpPr>
              <a:spLocks noChangeArrowheads="1"/>
            </p:cNvSpPr>
            <p:nvPr/>
          </p:nvSpPr>
          <p:spPr bwMode="auto">
            <a:xfrm flipV="1">
              <a:off x="4060825" y="4462463"/>
              <a:ext cx="914400" cy="457200"/>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26633" name="Oval 6"/>
            <p:cNvSpPr>
              <a:spLocks noChangeArrowheads="1"/>
            </p:cNvSpPr>
            <p:nvPr/>
          </p:nvSpPr>
          <p:spPr bwMode="auto">
            <a:xfrm>
              <a:off x="4110038" y="3949700"/>
              <a:ext cx="914400" cy="512763"/>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5" name="Straight Arrow Connector 14"/>
            <p:cNvCxnSpPr/>
            <p:nvPr/>
          </p:nvCxnSpPr>
          <p:spPr>
            <a:xfrm>
              <a:off x="4953000" y="3981450"/>
              <a:ext cx="1600200" cy="255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975225" y="4332288"/>
              <a:ext cx="1600200" cy="50165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26636" name="Rectangle 3"/>
            <p:cNvSpPr txBox="1">
              <a:spLocks noChangeArrowheads="1"/>
            </p:cNvSpPr>
            <p:nvPr/>
          </p:nvSpPr>
          <p:spPr bwMode="auto">
            <a:xfrm>
              <a:off x="304800" y="3878263"/>
              <a:ext cx="28305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three months = 107.33 (same as Q1 1980)</a:t>
              </a:r>
            </a:p>
          </p:txBody>
        </p:sp>
        <p:cxnSp>
          <p:nvCxnSpPr>
            <p:cNvPr id="24" name="Straight Arrow Connector 23"/>
            <p:cNvCxnSpPr>
              <a:endCxn id="26633" idx="2"/>
            </p:cNvCxnSpPr>
            <p:nvPr/>
          </p:nvCxnSpPr>
          <p:spPr>
            <a:xfrm>
              <a:off x="2916237" y="4206875"/>
              <a:ext cx="11938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6638" name="Rectangle 3"/>
            <p:cNvSpPr txBox="1">
              <a:spLocks noChangeArrowheads="1"/>
            </p:cNvSpPr>
            <p:nvPr/>
          </p:nvSpPr>
          <p:spPr bwMode="auto">
            <a:xfrm>
              <a:off x="312738" y="4529138"/>
              <a:ext cx="26035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three months =      -298.66 (same as Q2 1980)</a:t>
              </a:r>
            </a:p>
          </p:txBody>
        </p:sp>
        <p:cxnSp>
          <p:nvCxnSpPr>
            <p:cNvPr id="30" name="Straight Arrow Connector 29"/>
            <p:cNvCxnSpPr/>
            <p:nvPr/>
          </p:nvCxnSpPr>
          <p:spPr>
            <a:xfrm>
              <a:off x="2916237" y="4724400"/>
              <a:ext cx="1317625" cy="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High to Low</a:t>
            </a:r>
            <a:br>
              <a:rPr lang="en-US" dirty="0" smtClean="0">
                <a:ea typeface="ＭＳ Ｐゴシック" panose="020B0600070205080204" pitchFamily="34" charset="-128"/>
              </a:rPr>
            </a:br>
            <a:r>
              <a:rPr lang="en-US" dirty="0" smtClean="0">
                <a:ea typeface="ＭＳ Ｐゴシック" panose="020B0600070205080204" pitchFamily="34" charset="-128"/>
              </a:rPr>
              <a:t>Example 2:  Sum Observations </a:t>
            </a:r>
          </a:p>
        </p:txBody>
      </p:sp>
      <p:sp>
        <p:nvSpPr>
          <p:cNvPr id="2765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0E54CB2-3D55-4CC7-8636-C9629158B8D0}" type="slidenum">
              <a:rPr lang="en-US" sz="800"/>
              <a:pPr eaLnBrk="1" hangingPunct="1"/>
              <a:t>25</a:t>
            </a:fld>
            <a:endParaRPr lang="en-US" sz="800"/>
          </a:p>
        </p:txBody>
      </p:sp>
      <p:sp>
        <p:nvSpPr>
          <p:cNvPr id="11" name="Rectangle 3"/>
          <p:cNvSpPr txBox="1">
            <a:spLocks noChangeArrowheads="1"/>
          </p:cNvSpPr>
          <p:nvPr/>
        </p:nvSpPr>
        <p:spPr bwMode="auto">
          <a:xfrm>
            <a:off x="447675" y="1166813"/>
            <a:ext cx="8609013"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ea typeface="ＭＳ Ｐゴシック" pitchFamily="34" charset="-128"/>
              </a:rPr>
              <a:t>Sometimes it may make more sense for data to be summed up rather than averaged.</a:t>
            </a:r>
            <a:endParaRPr lang="en-US" sz="1800" b="1" i="1" dirty="0" smtClean="0">
              <a:ea typeface="ＭＳ Ｐゴシック" pitchFamily="34" charset="-128"/>
            </a:endParaRPr>
          </a:p>
          <a:p>
            <a:pPr eaLnBrk="1" hangingPunct="1">
              <a:buSzPct val="100000"/>
              <a:buFont typeface="Arial" pitchFamily="34" charset="0"/>
              <a:buChar char="•"/>
              <a:defRPr/>
            </a:pPr>
            <a:r>
              <a:rPr lang="en-US" sz="1800" dirty="0" smtClean="0">
                <a:ea typeface="ＭＳ Ｐゴシック" pitchFamily="34" charset="-128"/>
              </a:rPr>
              <a:t>If you have monthly employment data, you might want to convert this to quarterly data by summing up net employment gains in each month of the quarter. </a:t>
            </a:r>
          </a:p>
          <a:p>
            <a:pPr marL="0" indent="0" eaLnBrk="1" hangingPunct="1">
              <a:buSzPct val="100000"/>
              <a:buFont typeface="Times" pitchFamily="17" charset="0"/>
              <a:buNone/>
              <a:defRPr/>
            </a:pPr>
            <a:endParaRPr lang="en-US" sz="1600" b="1" i="1" dirty="0" smtClean="0">
              <a:ea typeface="ＭＳ Ｐゴシック" pitchFamily="34" charset="-128"/>
            </a:endParaRPr>
          </a:p>
          <a:p>
            <a:pPr eaLnBrk="1" hangingPunct="1">
              <a:buSzPct val="100000"/>
              <a:buFont typeface="Arial" pitchFamily="34" charset="0"/>
              <a:buChar char="•"/>
              <a:defRPr/>
            </a:pPr>
            <a:endParaRPr lang="en-US" sz="1800" b="1" i="1" dirty="0" smtClean="0">
              <a:ea typeface="ＭＳ Ｐゴシック" pitchFamily="34" charset="-128"/>
            </a:endParaRPr>
          </a:p>
          <a:p>
            <a:pPr eaLnBrk="1" hangingPunct="1">
              <a:buSzPct val="100000"/>
              <a:buFont typeface="Arial" pitchFamily="34" charset="0"/>
              <a:buChar char="•"/>
              <a:defRPr/>
            </a:pPr>
            <a:endParaRPr lang="en-US" dirty="0" smtClean="0">
              <a:ea typeface="ＭＳ Ｐゴシック" pitchFamily="34" charset="-128"/>
            </a:endParaRPr>
          </a:p>
        </p:txBody>
      </p:sp>
      <p:sp>
        <p:nvSpPr>
          <p:cNvPr id="18" name="Rectangle 3"/>
          <p:cNvSpPr txBox="1">
            <a:spLocks noChangeArrowheads="1"/>
          </p:cNvSpPr>
          <p:nvPr/>
        </p:nvSpPr>
        <p:spPr bwMode="auto">
          <a:xfrm>
            <a:off x="542925" y="2513013"/>
            <a:ext cx="3581400"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High to Low Conversion: Example 2</a:t>
            </a: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Monthly</a:t>
            </a:r>
            <a:r>
              <a:rPr lang="en-US" sz="1400" dirty="0" smtClean="0">
                <a:ea typeface="ＭＳ Ｐゴシック" pitchFamily="34" charset="-128"/>
              </a:rPr>
              <a:t> </a:t>
            </a:r>
            <a:r>
              <a:rPr lang="en-US" sz="1400" dirty="0">
                <a:ea typeface="ＭＳ Ｐゴシック" pitchFamily="34" charset="-128"/>
              </a:rPr>
              <a:t>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r>
              <a:rPr lang="en-US" sz="1400" dirty="0" smtClean="0">
                <a:ea typeface="ＭＳ Ｐゴシック" pitchFamily="34" charset="-128"/>
              </a:rPr>
              <a:t>Right-click </a:t>
            </a:r>
            <a:r>
              <a:rPr lang="en-US" sz="1400" dirty="0">
                <a:ea typeface="ＭＳ Ｐゴシック" pitchFamily="34" charset="-128"/>
              </a:rPr>
              <a:t>on </a:t>
            </a:r>
            <a:r>
              <a:rPr lang="en-US" sz="1400" b="1" i="1" dirty="0" smtClean="0">
                <a:ea typeface="ＭＳ Ｐゴシック" pitchFamily="34" charset="-128"/>
              </a:rPr>
              <a:t>payroll</a:t>
            </a:r>
            <a:r>
              <a:rPr lang="en-US" sz="1400" dirty="0" smtClean="0">
                <a:ea typeface="ＭＳ Ｐゴシック" pitchFamily="34" charset="-128"/>
              </a:rPr>
              <a:t> </a:t>
            </a:r>
            <a:r>
              <a:rPr lang="en-US" sz="1400" dirty="0">
                <a:ea typeface="ＭＳ Ｐゴシック" pitchFamily="34" charset="-128"/>
              </a:rPr>
              <a:t>series 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Quarterly</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On the </a:t>
            </a:r>
            <a:r>
              <a:rPr lang="en-US" sz="1400" b="1" i="1" dirty="0">
                <a:ea typeface="ＭＳ Ｐゴシック" pitchFamily="34" charset="-128"/>
              </a:rPr>
              <a:t>Paste Special </a:t>
            </a:r>
            <a:r>
              <a:rPr lang="en-US" sz="1400" dirty="0">
                <a:ea typeface="ＭＳ Ｐゴシック" pitchFamily="34" charset="-128"/>
              </a:rPr>
              <a:t>dialog box, </a:t>
            </a:r>
            <a:r>
              <a:rPr lang="en-US" sz="1400" dirty="0" smtClean="0">
                <a:ea typeface="ＭＳ Ｐゴシック" pitchFamily="34" charset="-128"/>
              </a:rPr>
              <a:t>name this series </a:t>
            </a:r>
            <a:r>
              <a:rPr lang="en-US" sz="1400" b="1" i="1" dirty="0" smtClean="0">
                <a:ea typeface="ＭＳ Ｐゴシック" pitchFamily="34" charset="-128"/>
              </a:rPr>
              <a:t>payroll1</a:t>
            </a:r>
            <a:r>
              <a:rPr lang="en-US" sz="1400" dirty="0" smtClean="0">
                <a:ea typeface="ＭＳ Ｐゴシック" pitchFamily="34" charset="-128"/>
              </a:rPr>
              <a:t> (so as to not confuse it with the previous example). </a:t>
            </a:r>
          </a:p>
          <a:p>
            <a:pPr marL="342900" indent="-288925" eaLnBrk="1" hangingPunct="1">
              <a:buFont typeface="+mj-lt"/>
              <a:buAutoNum type="arabicPeriod"/>
              <a:defRPr/>
            </a:pPr>
            <a:r>
              <a:rPr lang="en-US" sz="1400" dirty="0" smtClean="0">
                <a:ea typeface="ＭＳ Ｐゴシック" pitchFamily="34" charset="-128"/>
              </a:rPr>
              <a:t>Select </a:t>
            </a:r>
            <a:r>
              <a:rPr lang="en-US" sz="1400" b="1" dirty="0">
                <a:ea typeface="ＭＳ Ｐゴシック" pitchFamily="34" charset="-128"/>
              </a:rPr>
              <a:t>Link</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Paste as </a:t>
            </a:r>
            <a:r>
              <a:rPr lang="en-US" sz="1400" dirty="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Select </a:t>
            </a:r>
            <a:r>
              <a:rPr lang="en-US" sz="1400" b="1" dirty="0">
                <a:ea typeface="ＭＳ Ｐゴシック" pitchFamily="34" charset="-128"/>
              </a:rPr>
              <a:t>Date</a:t>
            </a:r>
            <a:r>
              <a:rPr lang="en-US" sz="1400" b="1" i="1" dirty="0">
                <a:ea typeface="ＭＳ Ｐゴシック" pitchFamily="34" charset="-128"/>
              </a:rPr>
              <a:t> </a:t>
            </a:r>
            <a:r>
              <a:rPr lang="en-US" sz="1400" b="1" dirty="0">
                <a:ea typeface="ＭＳ Ｐゴシック" pitchFamily="34" charset="-128"/>
              </a:rPr>
              <a:t>with frequency conversion</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Merge by </a:t>
            </a:r>
            <a:r>
              <a:rPr lang="en-US" sz="1400" dirty="0" smtClean="0">
                <a:ea typeface="ＭＳ Ｐゴシック" pitchFamily="34" charset="-128"/>
              </a:rPr>
              <a:t>section</a:t>
            </a:r>
          </a:p>
          <a:p>
            <a:pPr marL="342900" indent="-288925" eaLnBrk="1" hangingPunct="1">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Sum Observations </a:t>
            </a:r>
            <a:r>
              <a:rPr lang="en-US" sz="1400" dirty="0" smtClean="0">
                <a:ea typeface="ＭＳ Ｐゴシック" pitchFamily="34" charset="-128"/>
              </a:rPr>
              <a:t>under “</a:t>
            </a:r>
            <a:r>
              <a:rPr lang="en-US" sz="1400" b="1" i="1" dirty="0" smtClean="0">
                <a:ea typeface="ＭＳ Ｐゴシック" pitchFamily="34" charset="-128"/>
              </a:rPr>
              <a:t>High to low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eaLnBrk="1" hangingPunct="1">
              <a:buFont typeface="Arial" pitchFamily="34" charset="0"/>
              <a:buChar char="•"/>
              <a:defRPr/>
            </a:pP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27654"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4325" y="2614613"/>
            <a:ext cx="4229100" cy="306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High to Low</a:t>
            </a:r>
            <a:br>
              <a:rPr lang="en-US" dirty="0" smtClean="0">
                <a:ea typeface="ＭＳ Ｐゴシック" panose="020B0600070205080204" pitchFamily="34" charset="-128"/>
              </a:rPr>
            </a:br>
            <a:r>
              <a:rPr lang="en-US" dirty="0" smtClean="0">
                <a:ea typeface="ＭＳ Ｐゴシック" panose="020B0600070205080204" pitchFamily="34" charset="-128"/>
              </a:rPr>
              <a:t>Example 2:  Sum Observations </a:t>
            </a:r>
            <a:r>
              <a:rPr lang="en-US" sz="1800" dirty="0" smtClean="0">
                <a:ea typeface="ＭＳ Ｐゴシック" panose="020B0600070205080204" pitchFamily="34" charset="-128"/>
              </a:rPr>
              <a:t>(cont’d)</a:t>
            </a:r>
          </a:p>
        </p:txBody>
      </p:sp>
      <p:sp>
        <p:nvSpPr>
          <p:cNvPr id="2867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3DC1606-E859-4EF4-97C0-9CFC3B3BE486}" type="slidenum">
              <a:rPr lang="en-US" sz="800"/>
              <a:pPr eaLnBrk="1" hangingPunct="1"/>
              <a:t>26</a:t>
            </a:fld>
            <a:endParaRPr lang="en-US" sz="800"/>
          </a:p>
        </p:txBody>
      </p:sp>
      <p:sp>
        <p:nvSpPr>
          <p:cNvPr id="11" name="Rectangle 3"/>
          <p:cNvSpPr txBox="1">
            <a:spLocks noChangeArrowheads="1"/>
          </p:cNvSpPr>
          <p:nvPr/>
        </p:nvSpPr>
        <p:spPr bwMode="auto">
          <a:xfrm>
            <a:off x="447675" y="1166813"/>
            <a:ext cx="8040688"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dirty="0" smtClean="0">
                <a:ea typeface="ＭＳ Ｐゴシック" pitchFamily="34" charset="-128"/>
              </a:rPr>
              <a:t>Notice that Q1 </a:t>
            </a:r>
            <a:r>
              <a:rPr lang="en-US" sz="1600" dirty="0">
                <a:ea typeface="ＭＳ Ｐゴシック" pitchFamily="34" charset="-128"/>
              </a:rPr>
              <a:t>1980 consists of the sum of observations for Jan, Feb and March of 1980. </a:t>
            </a:r>
          </a:p>
          <a:p>
            <a:pPr marL="0" indent="0" eaLnBrk="1" hangingPunct="1">
              <a:buSzPct val="100000"/>
              <a:buFont typeface="Times" pitchFamily="17" charset="0"/>
              <a:buNone/>
              <a:defRPr/>
            </a:pPr>
            <a:endParaRPr lang="en-US" sz="1600" b="1" i="1" dirty="0" smtClean="0">
              <a:ea typeface="ＭＳ Ｐゴシック" pitchFamily="34" charset="-128"/>
            </a:endParaRPr>
          </a:p>
          <a:p>
            <a:pPr eaLnBrk="1" hangingPunct="1">
              <a:buSzPct val="100000"/>
              <a:buFont typeface="Arial" pitchFamily="34" charset="0"/>
              <a:buChar char="•"/>
              <a:defRPr/>
            </a:pPr>
            <a:endParaRPr lang="en-US" sz="1800" b="1" i="1" dirty="0" smtClean="0">
              <a:ea typeface="ＭＳ Ｐゴシック" pitchFamily="34" charset="-128"/>
            </a:endParaRPr>
          </a:p>
          <a:p>
            <a:pPr eaLnBrk="1" hangingPunct="1">
              <a:buSzPct val="100000"/>
              <a:buFont typeface="Arial" pitchFamily="34" charset="0"/>
              <a:buChar char="•"/>
              <a:defRPr/>
            </a:pPr>
            <a:endParaRPr lang="en-US" dirty="0" smtClean="0">
              <a:ea typeface="ＭＳ Ｐゴシック" pitchFamily="34" charset="-128"/>
            </a:endParaRPr>
          </a:p>
        </p:txBody>
      </p:sp>
      <p:grpSp>
        <p:nvGrpSpPr>
          <p:cNvPr id="28677" name="Group 7"/>
          <p:cNvGrpSpPr>
            <a:grpSpLocks/>
          </p:cNvGrpSpPr>
          <p:nvPr/>
        </p:nvGrpSpPr>
        <p:grpSpPr bwMode="auto">
          <a:xfrm>
            <a:off x="746125" y="1949450"/>
            <a:ext cx="7043738" cy="2770188"/>
            <a:chOff x="990600" y="3508375"/>
            <a:chExt cx="7043738" cy="2770188"/>
          </a:xfrm>
        </p:grpSpPr>
        <p:grpSp>
          <p:nvGrpSpPr>
            <p:cNvPr id="28678" name="Group 2"/>
            <p:cNvGrpSpPr>
              <a:grpSpLocks/>
            </p:cNvGrpSpPr>
            <p:nvPr/>
          </p:nvGrpSpPr>
          <p:grpSpPr bwMode="auto">
            <a:xfrm>
              <a:off x="990600" y="4065588"/>
              <a:ext cx="3309938" cy="1323975"/>
              <a:chOff x="862013" y="4056063"/>
              <a:chExt cx="3090862" cy="1323975"/>
            </a:xfrm>
          </p:grpSpPr>
          <p:sp>
            <p:nvSpPr>
              <p:cNvPr id="28688" name="Rectangle 3"/>
              <p:cNvSpPr txBox="1">
                <a:spLocks noChangeArrowheads="1"/>
              </p:cNvSpPr>
              <p:nvPr/>
            </p:nvSpPr>
            <p:spPr bwMode="auto">
              <a:xfrm>
                <a:off x="862013" y="4056063"/>
                <a:ext cx="283051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buClr>
                    <a:schemeClr val="accent2"/>
                  </a:buClr>
                  <a:buSzPct val="90000"/>
                </a:pPr>
                <a:r>
                  <a:rPr lang="en-US" sz="1400" b="1" i="1">
                    <a:solidFill>
                      <a:schemeClr val="hlink"/>
                    </a:solidFill>
                  </a:rPr>
                  <a:t>Sum of three months = 322.00 (the same as Q1 1980)</a:t>
                </a:r>
              </a:p>
            </p:txBody>
          </p:sp>
          <p:sp>
            <p:nvSpPr>
              <p:cNvPr id="28689" name="Rectangle 3"/>
              <p:cNvSpPr txBox="1">
                <a:spLocks noChangeArrowheads="1"/>
              </p:cNvSpPr>
              <p:nvPr/>
            </p:nvSpPr>
            <p:spPr bwMode="auto">
              <a:xfrm>
                <a:off x="862013" y="4872038"/>
                <a:ext cx="3090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Sum of three months = -896.00 </a:t>
                </a:r>
              </a:p>
              <a:p>
                <a:pPr eaLnBrk="1" hangingPunct="1">
                  <a:buClr>
                    <a:schemeClr val="accent2"/>
                  </a:buClr>
                  <a:buSzPct val="90000"/>
                </a:pPr>
                <a:r>
                  <a:rPr lang="en-US" sz="1400" b="1" i="1">
                    <a:solidFill>
                      <a:schemeClr val="hlink"/>
                    </a:solidFill>
                  </a:rPr>
                  <a:t>(the same as Q2 1980)</a:t>
                </a:r>
              </a:p>
            </p:txBody>
          </p:sp>
        </p:grpSp>
        <p:grpSp>
          <p:nvGrpSpPr>
            <p:cNvPr id="28679" name="Group 2"/>
            <p:cNvGrpSpPr>
              <a:grpSpLocks/>
            </p:cNvGrpSpPr>
            <p:nvPr/>
          </p:nvGrpSpPr>
          <p:grpSpPr bwMode="auto">
            <a:xfrm>
              <a:off x="4186238" y="3508375"/>
              <a:ext cx="3848100" cy="2770188"/>
              <a:chOff x="3589338" y="3030538"/>
              <a:chExt cx="4415505" cy="3248025"/>
            </a:xfrm>
          </p:grpSpPr>
          <p:pic>
            <p:nvPicPr>
              <p:cNvPr id="2868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9338" y="3030538"/>
                <a:ext cx="1952625"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8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1743" y="3040063"/>
                <a:ext cx="1943100" cy="322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6" name="Oval 6"/>
              <p:cNvSpPr>
                <a:spLocks noChangeArrowheads="1"/>
              </p:cNvSpPr>
              <p:nvPr/>
            </p:nvSpPr>
            <p:spPr bwMode="auto">
              <a:xfrm>
                <a:off x="4314825" y="4130675"/>
                <a:ext cx="914400" cy="512763"/>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28687" name="Oval 23"/>
              <p:cNvSpPr>
                <a:spLocks noChangeArrowheads="1"/>
              </p:cNvSpPr>
              <p:nvPr/>
            </p:nvSpPr>
            <p:spPr bwMode="auto">
              <a:xfrm flipV="1">
                <a:off x="4314825" y="4643438"/>
                <a:ext cx="914400" cy="457200"/>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cxnSp>
          <p:nvCxnSpPr>
            <p:cNvPr id="21" name="Straight Arrow Connector 20"/>
            <p:cNvCxnSpPr/>
            <p:nvPr/>
          </p:nvCxnSpPr>
          <p:spPr>
            <a:xfrm flipV="1">
              <a:off x="3429000" y="5078413"/>
              <a:ext cx="1389063" cy="119062"/>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382963" y="4432300"/>
              <a:ext cx="1608137" cy="22225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591175" y="5065713"/>
              <a:ext cx="1438275" cy="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614988" y="4665663"/>
              <a:ext cx="1414462" cy="13017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High to Low</a:t>
            </a:r>
            <a:br>
              <a:rPr lang="en-US" dirty="0" smtClean="0">
                <a:ea typeface="ＭＳ Ｐゴシック" panose="020B0600070205080204" pitchFamily="34" charset="-128"/>
              </a:rPr>
            </a:br>
            <a:r>
              <a:rPr lang="en-US" dirty="0" smtClean="0">
                <a:ea typeface="ＭＳ Ｐゴシック" panose="020B0600070205080204" pitchFamily="34" charset="-128"/>
              </a:rPr>
              <a:t>Example 3: Last Observations </a:t>
            </a:r>
          </a:p>
        </p:txBody>
      </p:sp>
      <p:sp>
        <p:nvSpPr>
          <p:cNvPr id="296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D999DD2-58AC-4E6D-A62F-976EBE97C65C}" type="slidenum">
              <a:rPr lang="en-US" sz="800"/>
              <a:pPr eaLnBrk="1" hangingPunct="1"/>
              <a:t>27</a:t>
            </a:fld>
            <a:endParaRPr lang="en-US" sz="800"/>
          </a:p>
        </p:txBody>
      </p:sp>
      <p:sp>
        <p:nvSpPr>
          <p:cNvPr id="11" name="Rectangle 3"/>
          <p:cNvSpPr txBox="1">
            <a:spLocks noChangeArrowheads="1"/>
          </p:cNvSpPr>
          <p:nvPr/>
        </p:nvSpPr>
        <p:spPr bwMode="auto">
          <a:xfrm>
            <a:off x="304800" y="1168400"/>
            <a:ext cx="8643938"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ea typeface="ＭＳ Ｐゴシック" pitchFamily="34" charset="-128"/>
              </a:rPr>
              <a:t>In some cases, you might want to convert high-to-low frequencies by preserving the last observation (or the first observation). This is a particularly useful feature for financial data.</a:t>
            </a:r>
          </a:p>
          <a:p>
            <a:pPr eaLnBrk="1" hangingPunct="1">
              <a:buSzPct val="100000"/>
              <a:buFont typeface="Arial" pitchFamily="34" charset="0"/>
              <a:buChar char="•"/>
              <a:defRPr/>
            </a:pPr>
            <a:r>
              <a:rPr lang="en-US" sz="1800" dirty="0" smtClean="0">
                <a:ea typeface="ＭＳ Ｐゴシック" pitchFamily="34" charset="-128"/>
              </a:rPr>
              <a:t>Suppose you want to convert </a:t>
            </a:r>
            <a:r>
              <a:rPr lang="en-US" sz="1600" dirty="0" smtClean="0">
                <a:ea typeface="ＭＳ Ｐゴシック" pitchFamily="34" charset="-128"/>
              </a:rPr>
              <a:t>quarterly </a:t>
            </a:r>
            <a:r>
              <a:rPr lang="en-US" sz="1600" b="1" i="1" dirty="0" smtClean="0">
                <a:ea typeface="ＭＳ Ｐゴシック" pitchFamily="34" charset="-128"/>
              </a:rPr>
              <a:t>GDP</a:t>
            </a:r>
            <a:r>
              <a:rPr lang="en-US" sz="1600" dirty="0" smtClean="0">
                <a:ea typeface="ＭＳ Ｐゴシック" pitchFamily="34" charset="-128"/>
              </a:rPr>
              <a:t> data into annual data by setting the value of the entire year equal to that of the last quarter:</a:t>
            </a:r>
          </a:p>
          <a:p>
            <a:pPr marL="0" indent="0" eaLnBrk="1" hangingPunct="1">
              <a:buFont typeface="Times" pitchFamily="17" charset="0"/>
              <a:buNone/>
              <a:defRPr/>
            </a:pPr>
            <a:endParaRPr lang="en-US" sz="1800" b="1" i="1" dirty="0" smtClean="0">
              <a:ea typeface="ＭＳ Ｐゴシック" pitchFamily="34" charset="-128"/>
            </a:endParaRPr>
          </a:p>
          <a:p>
            <a:pPr eaLnBrk="1" hangingPunct="1">
              <a:buFont typeface="Arial" pitchFamily="34" charset="0"/>
              <a:buChar char="•"/>
              <a:defRPr/>
            </a:pPr>
            <a:endParaRPr lang="en-US" dirty="0" smtClean="0">
              <a:ea typeface="ＭＳ Ｐゴシック" pitchFamily="34" charset="-128"/>
            </a:endParaRPr>
          </a:p>
        </p:txBody>
      </p:sp>
      <p:grpSp>
        <p:nvGrpSpPr>
          <p:cNvPr id="29701" name="Group 1"/>
          <p:cNvGrpSpPr>
            <a:grpSpLocks/>
          </p:cNvGrpSpPr>
          <p:nvPr/>
        </p:nvGrpSpPr>
        <p:grpSpPr bwMode="auto">
          <a:xfrm>
            <a:off x="4252913" y="2859088"/>
            <a:ext cx="4173537" cy="2671762"/>
            <a:chOff x="1755775" y="3298825"/>
            <a:chExt cx="4531014" cy="3076575"/>
          </a:xfrm>
        </p:grpSpPr>
        <p:pic>
          <p:nvPicPr>
            <p:cNvPr id="297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775" y="3298825"/>
              <a:ext cx="1962150"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0811" y="3298825"/>
              <a:ext cx="2085978" cy="3028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Straight Arrow Connector 16"/>
            <p:cNvCxnSpPr/>
            <p:nvPr/>
          </p:nvCxnSpPr>
          <p:spPr>
            <a:xfrm flipV="1">
              <a:off x="3396523" y="4669848"/>
              <a:ext cx="1559744" cy="29979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205217" y="4836198"/>
              <a:ext cx="1751050" cy="78057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
        <p:nvSpPr>
          <p:cNvPr id="10" name="Rectangle 3"/>
          <p:cNvSpPr txBox="1">
            <a:spLocks noChangeArrowheads="1"/>
          </p:cNvSpPr>
          <p:nvPr/>
        </p:nvSpPr>
        <p:spPr bwMode="auto">
          <a:xfrm>
            <a:off x="617538" y="2730500"/>
            <a:ext cx="3581400" cy="324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ea typeface="ＭＳ Ｐゴシック" pitchFamily="34" charset="-128"/>
              </a:rPr>
              <a:t>High to Low Conversion: Example </a:t>
            </a:r>
            <a:r>
              <a:rPr lang="en-US" sz="1600" u="sng" dirty="0">
                <a:ea typeface="ＭＳ Ｐゴシック" pitchFamily="34" charset="-128"/>
              </a:rPr>
              <a:t>3</a:t>
            </a:r>
            <a:endParaRPr lang="en-US" sz="1600" u="sng" dirty="0" smtClean="0">
              <a:ea typeface="ＭＳ Ｐゴシック" pitchFamily="34" charset="-128"/>
            </a:endParaRPr>
          </a:p>
          <a:p>
            <a:pPr marL="342900" indent="-288925" eaLnBrk="1" hangingPunct="1">
              <a:buFont typeface="+mj-lt"/>
              <a:buAutoNum type="arabicPeriod"/>
              <a:defRPr/>
            </a:pPr>
            <a:r>
              <a:rPr lang="en-US" sz="1400" dirty="0" smtClean="0">
                <a:ea typeface="ＭＳ Ｐゴシック" pitchFamily="34" charset="-128"/>
              </a:rPr>
              <a:t>Click </a:t>
            </a:r>
            <a:r>
              <a:rPr lang="en-US" sz="1400" dirty="0">
                <a:ea typeface="ＭＳ Ｐゴシック" pitchFamily="34" charset="-128"/>
              </a:rPr>
              <a:t>on the </a:t>
            </a:r>
            <a:r>
              <a:rPr lang="en-US" sz="1400" b="1" i="1" dirty="0" smtClean="0">
                <a:ea typeface="ＭＳ Ｐゴシック" pitchFamily="34" charset="-128"/>
              </a:rPr>
              <a:t>Quarterly</a:t>
            </a:r>
            <a:r>
              <a:rPr lang="en-US" sz="1400" dirty="0" smtClean="0">
                <a:ea typeface="ＭＳ Ｐゴシック" pitchFamily="34" charset="-128"/>
              </a:rPr>
              <a:t> </a:t>
            </a:r>
            <a:r>
              <a:rPr lang="en-US" sz="1400" dirty="0">
                <a:ea typeface="ＭＳ Ｐゴシック" pitchFamily="34" charset="-128"/>
              </a:rPr>
              <a:t>page of the </a:t>
            </a:r>
            <a:r>
              <a:rPr lang="en-US" sz="1400" b="1" i="1" dirty="0">
                <a:ea typeface="ＭＳ Ｐゴシック" pitchFamily="34" charset="-128"/>
              </a:rPr>
              <a:t>Data.wf1</a:t>
            </a:r>
            <a:r>
              <a:rPr lang="en-US" sz="1400" dirty="0">
                <a:ea typeface="ＭＳ Ｐゴシック" pitchFamily="34" charset="-128"/>
              </a:rPr>
              <a:t> </a:t>
            </a:r>
            <a:r>
              <a:rPr lang="en-US" sz="1400" dirty="0" err="1">
                <a:ea typeface="ＭＳ Ｐゴシック" pitchFamily="34" charset="-128"/>
              </a:rPr>
              <a:t>workfile</a:t>
            </a:r>
            <a:r>
              <a:rPr lang="en-US" sz="1400" dirty="0">
                <a:ea typeface="ＭＳ Ｐゴシック" pitchFamily="34" charset="-128"/>
              </a:rPr>
              <a:t>. </a:t>
            </a:r>
            <a:r>
              <a:rPr lang="en-US" sz="1400" dirty="0" smtClean="0">
                <a:ea typeface="ＭＳ Ｐゴシック" pitchFamily="34" charset="-128"/>
              </a:rPr>
              <a:t>Right-click </a:t>
            </a:r>
            <a:r>
              <a:rPr lang="en-US" sz="1400" dirty="0">
                <a:ea typeface="ＭＳ Ｐゴシック" pitchFamily="34" charset="-128"/>
              </a:rPr>
              <a:t>on </a:t>
            </a:r>
            <a:r>
              <a:rPr lang="en-US" sz="1400" b="1" i="1" dirty="0" smtClean="0">
                <a:ea typeface="ＭＳ Ｐゴシック" pitchFamily="34" charset="-128"/>
              </a:rPr>
              <a:t>GDP</a:t>
            </a:r>
            <a:r>
              <a:rPr lang="en-US" sz="1400" dirty="0" smtClean="0">
                <a:ea typeface="ＭＳ Ｐゴシック" pitchFamily="34" charset="-128"/>
              </a:rPr>
              <a:t> </a:t>
            </a:r>
            <a:r>
              <a:rPr lang="en-US" sz="1400" dirty="0">
                <a:ea typeface="ＭＳ Ｐゴシック" pitchFamily="34" charset="-128"/>
              </a:rPr>
              <a:t>series and select </a:t>
            </a:r>
            <a:r>
              <a:rPr lang="en-US" sz="1400" b="1" dirty="0">
                <a:ea typeface="ＭＳ Ｐゴシック" pitchFamily="34" charset="-128"/>
              </a:rPr>
              <a:t>Copy</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Click on the </a:t>
            </a:r>
            <a:r>
              <a:rPr lang="en-US" sz="1400" b="1" i="1" dirty="0" smtClean="0">
                <a:ea typeface="ＭＳ Ｐゴシック" pitchFamily="34" charset="-128"/>
              </a:rPr>
              <a:t>Annual</a:t>
            </a:r>
            <a:r>
              <a:rPr lang="en-US" sz="1400" dirty="0" smtClean="0">
                <a:ea typeface="ＭＳ Ｐゴシック" pitchFamily="34" charset="-128"/>
              </a:rPr>
              <a:t> page, right-click </a:t>
            </a:r>
            <a:r>
              <a:rPr lang="en-US" sz="1400" dirty="0">
                <a:ea typeface="ＭＳ Ｐゴシック" pitchFamily="34" charset="-128"/>
              </a:rPr>
              <a:t>and select </a:t>
            </a:r>
            <a:r>
              <a:rPr lang="en-US" sz="1400" b="1" dirty="0">
                <a:ea typeface="ＭＳ Ｐゴシック" pitchFamily="34" charset="-128"/>
              </a:rPr>
              <a:t>Paste Special</a:t>
            </a:r>
            <a:r>
              <a:rPr lang="en-US" sz="1400" b="1" dirty="0" smtClean="0">
                <a:ea typeface="ＭＳ Ｐゴシック" pitchFamily="34" charset="-128"/>
              </a:rPr>
              <a:t>.</a:t>
            </a:r>
          </a:p>
          <a:p>
            <a:pPr marL="342900" indent="-288925" eaLnBrk="1" hangingPunct="1">
              <a:buFont typeface="+mj-lt"/>
              <a:buAutoNum type="arabicPeriod"/>
              <a:defRPr/>
            </a:pPr>
            <a:r>
              <a:rPr lang="en-US" sz="1400" dirty="0">
                <a:ea typeface="ＭＳ Ｐゴシック" pitchFamily="34" charset="-128"/>
              </a:rPr>
              <a:t>On the </a:t>
            </a:r>
            <a:r>
              <a:rPr lang="en-US" sz="1400" b="1" i="1" dirty="0">
                <a:ea typeface="ＭＳ Ｐゴシック" pitchFamily="34" charset="-128"/>
              </a:rPr>
              <a:t>Paste Special </a:t>
            </a:r>
            <a:r>
              <a:rPr lang="en-US" sz="1400" dirty="0">
                <a:ea typeface="ＭＳ Ｐゴシック" pitchFamily="34" charset="-128"/>
              </a:rPr>
              <a:t>dialog box, select </a:t>
            </a:r>
            <a:r>
              <a:rPr lang="en-US" sz="1400" b="1" dirty="0">
                <a:ea typeface="ＭＳ Ｐゴシック" pitchFamily="34" charset="-128"/>
              </a:rPr>
              <a:t>Link</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Paste as </a:t>
            </a:r>
            <a:r>
              <a:rPr lang="en-US" sz="1400" dirty="0">
                <a:ea typeface="ＭＳ Ｐゴシック" pitchFamily="34" charset="-128"/>
              </a:rPr>
              <a:t>section.</a:t>
            </a:r>
          </a:p>
          <a:p>
            <a:pPr marL="342900" indent="-288925" eaLnBrk="1" hangingPunct="1">
              <a:buFont typeface="+mj-lt"/>
              <a:buAutoNum type="arabicPeriod"/>
              <a:defRPr/>
            </a:pPr>
            <a:r>
              <a:rPr lang="en-US" sz="1400" dirty="0">
                <a:ea typeface="ＭＳ Ｐゴシック" pitchFamily="34" charset="-128"/>
              </a:rPr>
              <a:t>Select </a:t>
            </a:r>
            <a:r>
              <a:rPr lang="en-US" sz="1400" b="1" dirty="0">
                <a:ea typeface="ＭＳ Ｐゴシック" pitchFamily="34" charset="-128"/>
              </a:rPr>
              <a:t>Date</a:t>
            </a:r>
            <a:r>
              <a:rPr lang="en-US" sz="1400" b="1" i="1" dirty="0">
                <a:ea typeface="ＭＳ Ｐゴシック" pitchFamily="34" charset="-128"/>
              </a:rPr>
              <a:t> </a:t>
            </a:r>
            <a:r>
              <a:rPr lang="en-US" sz="1400" b="1" dirty="0">
                <a:ea typeface="ＭＳ Ｐゴシック" pitchFamily="34" charset="-128"/>
              </a:rPr>
              <a:t>with frequency conversion</a:t>
            </a:r>
            <a:r>
              <a:rPr lang="en-US" sz="1400" b="1" i="1" dirty="0">
                <a:ea typeface="ＭＳ Ｐゴシック" pitchFamily="34" charset="-128"/>
              </a:rPr>
              <a:t> </a:t>
            </a:r>
            <a:r>
              <a:rPr lang="en-US" sz="1400" dirty="0">
                <a:ea typeface="ＭＳ Ｐゴシック" pitchFamily="34" charset="-128"/>
              </a:rPr>
              <a:t>under </a:t>
            </a:r>
            <a:r>
              <a:rPr lang="en-US" sz="1400" b="1" i="1" dirty="0">
                <a:ea typeface="ＭＳ Ｐゴシック" pitchFamily="34" charset="-128"/>
              </a:rPr>
              <a:t>Merge by </a:t>
            </a:r>
            <a:r>
              <a:rPr lang="en-US" sz="1400" dirty="0">
                <a:ea typeface="ＭＳ Ｐゴシック" pitchFamily="34" charset="-128"/>
              </a:rPr>
              <a:t>section.</a:t>
            </a:r>
          </a:p>
          <a:p>
            <a:pPr marL="342900" indent="-288925" eaLnBrk="1" hangingPunct="1">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Last Observations </a:t>
            </a:r>
            <a:r>
              <a:rPr lang="en-US" sz="1400" dirty="0" smtClean="0">
                <a:ea typeface="ＭＳ Ｐゴシック" pitchFamily="34" charset="-128"/>
              </a:rPr>
              <a:t>under “</a:t>
            </a:r>
            <a:r>
              <a:rPr lang="en-US" sz="1400" b="1" i="1" dirty="0" smtClean="0">
                <a:ea typeface="ＭＳ Ｐゴシック" pitchFamily="34" charset="-128"/>
              </a:rPr>
              <a:t>High to low frequency method.</a:t>
            </a:r>
            <a:r>
              <a:rPr lang="en-US" sz="1400" dirty="0" smtClean="0">
                <a:ea typeface="ＭＳ Ｐゴシック" pitchFamily="34" charset="-128"/>
              </a:rPr>
              <a:t>”</a:t>
            </a:r>
          </a:p>
          <a:p>
            <a:pPr marL="342900" indent="-288925" eaLnBrk="1" hangingPunct="1">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600" dirty="0" smtClean="0">
              <a:ea typeface="ＭＳ Ｐゴシック" pitchFamily="34" charset="-128"/>
            </a:endParaRPr>
          </a:p>
          <a:p>
            <a:pPr eaLnBrk="1" hangingPunct="1">
              <a:buFont typeface="Arial" pitchFamily="34" charset="0"/>
              <a:buChar char="•"/>
              <a:defRPr/>
            </a:pPr>
            <a:endParaRPr lang="en-US" sz="1600" dirty="0" smtClean="0">
              <a:ea typeface="ＭＳ Ｐゴシック" pitchFamily="34" charset="-128"/>
            </a:endParaRP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3"/>
          <p:cNvSpPr txBox="1">
            <a:spLocks noChangeArrowheads="1"/>
          </p:cNvSpPr>
          <p:nvPr/>
        </p:nvSpPr>
        <p:spPr bwMode="gray">
          <a:xfrm>
            <a:off x="498475" y="2671763"/>
            <a:ext cx="80264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buClr>
                <a:schemeClr val="accent2"/>
              </a:buClr>
              <a:buSzPct val="90000"/>
              <a:buFont typeface="Times" pitchFamily="18" charset="0"/>
              <a:buNone/>
            </a:pPr>
            <a:r>
              <a:rPr lang="en-US" sz="3200" b="1">
                <a:solidFill>
                  <a:schemeClr val="accent1"/>
                </a:solidFill>
              </a:rPr>
              <a:t>Frequency Conversion:</a:t>
            </a:r>
          </a:p>
          <a:p>
            <a:pPr algn="ctr" eaLnBrk="1" hangingPunct="1">
              <a:spcBef>
                <a:spcPct val="20000"/>
              </a:spcBef>
              <a:buClr>
                <a:schemeClr val="accent2"/>
              </a:buClr>
              <a:buSzPct val="90000"/>
              <a:buFont typeface="Times" pitchFamily="18" charset="0"/>
              <a:buNone/>
            </a:pPr>
            <a:r>
              <a:rPr lang="en-US" sz="3200" b="1">
                <a:solidFill>
                  <a:schemeClr val="accent1"/>
                </a:solidFill>
              </a:rPr>
              <a:t>Panel Data </a:t>
            </a:r>
            <a:endParaRPr lang="en-US" sz="3200">
              <a:solidFill>
                <a:schemeClr val="accent1"/>
              </a:solidFill>
            </a:endParaRPr>
          </a:p>
        </p:txBody>
      </p:sp>
      <p:sp>
        <p:nvSpPr>
          <p:cNvPr id="30723" name="Rectangle 3"/>
          <p:cNvSpPr txBox="1">
            <a:spLocks noChangeArrowheads="1"/>
          </p:cNvSpPr>
          <p:nvPr/>
        </p:nvSpPr>
        <p:spPr bwMode="gray">
          <a:xfrm>
            <a:off x="531813" y="5410200"/>
            <a:ext cx="7091362"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102870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Times" pitchFamily="18" charset="0"/>
              <a:buNone/>
            </a:pPr>
            <a:r>
              <a:rPr lang="en-US" sz="1400" b="1">
                <a:solidFill>
                  <a:srgbClr val="003399"/>
                </a:solidFill>
              </a:rPr>
              <a:t>Note: </a:t>
            </a:r>
            <a:r>
              <a:rPr lang="en-US" sz="1400">
                <a:solidFill>
                  <a:srgbClr val="003399"/>
                </a:solidFill>
              </a:rPr>
              <a:t>Information for examples in this portion of the tutorial can be found in these files.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Data: </a:t>
            </a:r>
            <a:r>
              <a:rPr lang="en-US" sz="1400" b="1" i="1">
                <a:solidFill>
                  <a:srgbClr val="003399"/>
                </a:solidFill>
              </a:rPr>
              <a:t>Data_panel.xlsx</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Results: </a:t>
            </a:r>
            <a:r>
              <a:rPr lang="en-US" sz="1400" b="1" i="1">
                <a:solidFill>
                  <a:srgbClr val="003399"/>
                </a:solidFill>
              </a:rPr>
              <a:t>Results_panel.wf1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Practice Workfile: </a:t>
            </a:r>
            <a:r>
              <a:rPr lang="en-US" sz="1400" b="1" i="1">
                <a:solidFill>
                  <a:srgbClr val="003399"/>
                </a:solidFill>
              </a:rPr>
              <a:t>Data_panel.wf1 </a:t>
            </a: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Panel Frequency Conversion:</a:t>
            </a:r>
            <a:br>
              <a:rPr lang="en-US" dirty="0" smtClean="0">
                <a:ea typeface="ＭＳ Ｐゴシック" panose="020B0600070205080204" pitchFamily="34" charset="-128"/>
              </a:rPr>
            </a:br>
            <a:r>
              <a:rPr lang="en-US" dirty="0" smtClean="0">
                <a:ea typeface="ＭＳ Ｐゴシック" panose="020B0600070205080204" pitchFamily="34" charset="-128"/>
              </a:rPr>
              <a:t>Data and Workfile Documentation </a:t>
            </a:r>
            <a:endParaRPr lang="en-US" sz="2000" dirty="0" smtClean="0">
              <a:ea typeface="ＭＳ Ｐゴシック" panose="020B0600070205080204" pitchFamily="34" charset="-128"/>
            </a:endParaRPr>
          </a:p>
        </p:txBody>
      </p:sp>
      <p:sp>
        <p:nvSpPr>
          <p:cNvPr id="4100" name="Rectangle 3"/>
          <p:cNvSpPr>
            <a:spLocks noGrp="1" noChangeArrowheads="1"/>
          </p:cNvSpPr>
          <p:nvPr>
            <p:ph idx="1"/>
          </p:nvPr>
        </p:nvSpPr>
        <p:spPr>
          <a:xfrm>
            <a:off x="382588" y="1157288"/>
            <a:ext cx="8651875"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Data_panel.wf1</a:t>
            </a:r>
            <a:r>
              <a:rPr lang="en-US" sz="1800" dirty="0" smtClean="0"/>
              <a:t> and </a:t>
            </a:r>
            <a:r>
              <a:rPr lang="en-US" sz="1800" b="1" i="1" dirty="0" smtClean="0"/>
              <a:t>Data_panel.xlsx</a:t>
            </a:r>
            <a:r>
              <a:rPr lang="en-US" sz="1800" dirty="0" smtClean="0"/>
              <a:t>  consist of five pages (tabs) with the following data: </a:t>
            </a:r>
          </a:p>
          <a:p>
            <a:pPr marL="0" indent="0" eaLnBrk="1" hangingPunct="1">
              <a:spcBef>
                <a:spcPts val="0"/>
              </a:spcBef>
              <a:spcAft>
                <a:spcPts val="600"/>
              </a:spcAft>
              <a:buSzPct val="100000"/>
              <a:buFont typeface="Times" pitchFamily="18" charset="0"/>
              <a:buNone/>
              <a:defRPr/>
            </a:pPr>
            <a:endParaRPr lang="en-US" sz="16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Page: </a:t>
            </a:r>
            <a:r>
              <a:rPr lang="en-US" sz="1600" b="1" i="1" dirty="0" err="1" smtClean="0"/>
              <a:t>Annual_panel</a:t>
            </a:r>
            <a:r>
              <a:rPr lang="en-US" sz="1600" b="1" i="1" dirty="0" smtClean="0"/>
              <a:t>  </a:t>
            </a:r>
            <a:r>
              <a:rPr lang="en-US" sz="1600" dirty="0" smtClean="0"/>
              <a:t>(Data.xlsx tab </a:t>
            </a:r>
            <a:r>
              <a:rPr lang="en-US" sz="1600" i="1" dirty="0" err="1" smtClean="0"/>
              <a:t>Annual_panel</a:t>
            </a:r>
            <a:r>
              <a:rPr lang="en-US" sz="1600" dirty="0" smtClean="0"/>
              <a:t>): panel annual data, 1995-2000. </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pop</a:t>
            </a:r>
            <a:r>
              <a:rPr lang="en-US" sz="1400" dirty="0" smtClean="0"/>
              <a:t> – population data, thousands (source</a:t>
            </a:r>
            <a:r>
              <a:rPr lang="en-US" sz="1400" dirty="0"/>
              <a:t>: </a:t>
            </a:r>
            <a:r>
              <a:rPr lang="en-US" sz="1400" i="1" dirty="0" smtClean="0"/>
              <a:t>OECD</a:t>
            </a:r>
            <a:r>
              <a:rPr lang="en-US" sz="1400" dirty="0" smtClean="0"/>
              <a:t>)</a:t>
            </a:r>
          </a:p>
          <a:p>
            <a:pPr lvl="1" eaLnBrk="1" hangingPunct="1">
              <a:spcBef>
                <a:spcPts val="0"/>
              </a:spcBef>
              <a:spcAft>
                <a:spcPts val="600"/>
              </a:spcAft>
              <a:buSzPct val="100000"/>
              <a:buFont typeface="Wingdings" pitchFamily="2" charset="2"/>
              <a:buChar char="ü"/>
              <a:defRPr/>
            </a:pPr>
            <a:r>
              <a:rPr lang="en-US" sz="1400" dirty="0"/>
              <a:t> 6 countries: Canada, France, Germany, Italy, Japan, and UK. </a:t>
            </a:r>
            <a:endParaRPr lang="en-US" sz="1400" dirty="0" smtClean="0"/>
          </a:p>
          <a:p>
            <a:pPr marL="401638" lvl="1" indent="0" eaLnBrk="1" hangingPunct="1">
              <a:spcBef>
                <a:spcPts val="0"/>
              </a:spcBef>
              <a:spcAft>
                <a:spcPts val="600"/>
              </a:spcAft>
              <a:buSzPct val="100000"/>
              <a:buFont typeface="Times" pitchFamily="18" charset="0"/>
              <a:buNone/>
              <a:defRPr/>
            </a:pPr>
            <a:endParaRPr lang="en-US" sz="1600"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Quarterly_Panel</a:t>
            </a:r>
            <a:r>
              <a:rPr lang="en-US" sz="1600" b="1" i="1" dirty="0" smtClean="0"/>
              <a:t>  </a:t>
            </a:r>
            <a:r>
              <a:rPr lang="en-US" sz="1600" dirty="0" smtClean="0"/>
              <a:t>(Data.xlsx </a:t>
            </a:r>
            <a:r>
              <a:rPr lang="en-US" sz="1600" dirty="0"/>
              <a:t>tab </a:t>
            </a:r>
            <a:r>
              <a:rPr lang="en-US" sz="1600" i="1" dirty="0" err="1" smtClean="0"/>
              <a:t>Quarterly_Panel</a:t>
            </a:r>
            <a:r>
              <a:rPr lang="en-US" sz="1600" i="1" dirty="0" smtClean="0"/>
              <a:t>): </a:t>
            </a:r>
            <a:r>
              <a:rPr lang="en-US" sz="1600" dirty="0" smtClean="0"/>
              <a:t>quarterly data 1994Q1 -2000Q4</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GDP</a:t>
            </a:r>
            <a:r>
              <a:rPr lang="en-US" sz="1400" dirty="0" smtClean="0"/>
              <a:t> </a:t>
            </a:r>
            <a:r>
              <a:rPr lang="en-US" sz="1400" dirty="0"/>
              <a:t>– </a:t>
            </a:r>
            <a:r>
              <a:rPr lang="en-US" sz="1400" dirty="0" smtClean="0"/>
              <a:t>GDP data, billions of dollars (source: </a:t>
            </a:r>
            <a:r>
              <a:rPr lang="en-US" sz="1400" i="1" dirty="0" smtClean="0"/>
              <a:t>OECD</a:t>
            </a:r>
            <a:r>
              <a:rPr lang="en-US" sz="1400" dirty="0" smtClean="0"/>
              <a:t>)</a:t>
            </a:r>
            <a:endParaRPr lang="en-US" sz="1400" dirty="0"/>
          </a:p>
          <a:p>
            <a:pPr lvl="1" eaLnBrk="1" hangingPunct="1">
              <a:spcBef>
                <a:spcPts val="0"/>
              </a:spcBef>
              <a:spcAft>
                <a:spcPts val="600"/>
              </a:spcAft>
              <a:buSzPct val="100000"/>
              <a:buFont typeface="Wingdings" pitchFamily="2" charset="2"/>
              <a:buChar char="ü"/>
              <a:defRPr/>
            </a:pPr>
            <a:r>
              <a:rPr lang="en-US" sz="1400" dirty="0" smtClean="0"/>
              <a:t>7 </a:t>
            </a:r>
            <a:r>
              <a:rPr lang="en-US" sz="1400" dirty="0"/>
              <a:t>countries: Canada, France, Germany, Italy, Japan, UK and US.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174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A1F9F4B-B088-4343-9AC9-8FB975A8484D}" type="slidenum">
              <a:rPr lang="en-US" sz="800"/>
              <a:pPr eaLnBrk="1" hangingPunct="1"/>
              <a:t>29</a:t>
            </a:fld>
            <a:endParaRPr lang="en-US" sz="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a:t>
            </a:r>
            <a:br>
              <a:rPr lang="en-US" dirty="0" smtClean="0">
                <a:ea typeface="ＭＳ Ｐゴシック" panose="020B0600070205080204" pitchFamily="34" charset="-128"/>
              </a:rPr>
            </a:br>
            <a:r>
              <a:rPr lang="en-US" dirty="0" smtClean="0">
                <a:ea typeface="ＭＳ Ｐゴシック" panose="020B0600070205080204" pitchFamily="34" charset="-128"/>
              </a:rPr>
              <a:t>Data and Workfile Documentation </a:t>
            </a:r>
            <a:r>
              <a:rPr lang="en-US" sz="1800" dirty="0" smtClean="0">
                <a:ea typeface="ＭＳ Ｐゴシック" panose="020B0600070205080204" pitchFamily="34" charset="-128"/>
              </a:rPr>
              <a:t>(cont’d)</a:t>
            </a:r>
          </a:p>
        </p:txBody>
      </p:sp>
      <p:sp>
        <p:nvSpPr>
          <p:cNvPr id="4100" name="Rectangle 3"/>
          <p:cNvSpPr>
            <a:spLocks noGrp="1" noChangeArrowheads="1"/>
          </p:cNvSpPr>
          <p:nvPr>
            <p:ph idx="1"/>
          </p:nvPr>
        </p:nvSpPr>
        <p:spPr>
          <a:xfrm>
            <a:off x="382588" y="1157288"/>
            <a:ext cx="8651875"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Data_panel.wf1</a:t>
            </a:r>
            <a:r>
              <a:rPr lang="en-US" sz="1800" dirty="0" smtClean="0"/>
              <a:t> and </a:t>
            </a:r>
            <a:r>
              <a:rPr lang="en-US" sz="1800" b="1" i="1" dirty="0" smtClean="0"/>
              <a:t>Data_panel.xlsx</a:t>
            </a:r>
            <a:r>
              <a:rPr lang="en-US" sz="1800" dirty="0" smtClean="0"/>
              <a:t>  consist of five pages (tabs) with the following data: </a:t>
            </a:r>
          </a:p>
          <a:p>
            <a:pPr marL="0" indent="0" eaLnBrk="1" hangingPunct="1">
              <a:spcBef>
                <a:spcPts val="0"/>
              </a:spcBef>
              <a:spcAft>
                <a:spcPts val="600"/>
              </a:spcAft>
              <a:buSzPct val="100000"/>
              <a:buFont typeface="Times" pitchFamily="18" charset="0"/>
              <a:buNone/>
              <a:defRPr/>
            </a:pPr>
            <a:endParaRPr lang="en-US" sz="16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Page: </a:t>
            </a:r>
            <a:r>
              <a:rPr lang="en-US" sz="1600" b="1" i="1" dirty="0" err="1" smtClean="0"/>
              <a:t>Annual_panel</a:t>
            </a:r>
            <a:r>
              <a:rPr lang="en-US" sz="1600" b="1" i="1" dirty="0" smtClean="0"/>
              <a:t>  </a:t>
            </a:r>
            <a:r>
              <a:rPr lang="en-US" sz="1600" dirty="0" smtClean="0"/>
              <a:t>(Data.xlsx tab </a:t>
            </a:r>
            <a:r>
              <a:rPr lang="en-US" sz="1600" i="1" dirty="0" err="1" smtClean="0"/>
              <a:t>Annual_panel</a:t>
            </a:r>
            <a:r>
              <a:rPr lang="en-US" sz="1600" dirty="0" smtClean="0"/>
              <a:t>): panel annual data, 1995-2000. </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pop</a:t>
            </a:r>
            <a:r>
              <a:rPr lang="en-US" sz="1400" dirty="0" smtClean="0"/>
              <a:t> – population data, thousands (source</a:t>
            </a:r>
            <a:r>
              <a:rPr lang="en-US" sz="1400" dirty="0"/>
              <a:t>: </a:t>
            </a:r>
            <a:r>
              <a:rPr lang="en-US" sz="1400" i="1" dirty="0" smtClean="0"/>
              <a:t>OECD</a:t>
            </a:r>
            <a:r>
              <a:rPr lang="en-US" sz="1400" dirty="0" smtClean="0"/>
              <a:t>)</a:t>
            </a:r>
          </a:p>
          <a:p>
            <a:pPr lvl="1" eaLnBrk="1" hangingPunct="1">
              <a:spcBef>
                <a:spcPts val="0"/>
              </a:spcBef>
              <a:spcAft>
                <a:spcPts val="600"/>
              </a:spcAft>
              <a:buSzPct val="100000"/>
              <a:buFont typeface="Wingdings" pitchFamily="2" charset="2"/>
              <a:buChar char="ü"/>
              <a:defRPr/>
            </a:pPr>
            <a:r>
              <a:rPr lang="en-US" sz="1400" dirty="0"/>
              <a:t> 6 countries: Canada, France, Germany, Italy, Japan, and UK. </a:t>
            </a:r>
            <a:endParaRPr lang="en-US" sz="1400" dirty="0" smtClean="0"/>
          </a:p>
          <a:p>
            <a:pPr marL="401638" lvl="1" indent="0" eaLnBrk="1" hangingPunct="1">
              <a:spcBef>
                <a:spcPts val="0"/>
              </a:spcBef>
              <a:spcAft>
                <a:spcPts val="600"/>
              </a:spcAft>
              <a:buSzPct val="100000"/>
              <a:buFont typeface="Times" pitchFamily="18" charset="0"/>
              <a:buNone/>
              <a:defRPr/>
            </a:pPr>
            <a:endParaRPr lang="en-US" sz="1600"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Quarterly_Panel</a:t>
            </a:r>
            <a:r>
              <a:rPr lang="en-US" sz="1600" b="1" i="1" dirty="0" smtClean="0"/>
              <a:t>  </a:t>
            </a:r>
            <a:r>
              <a:rPr lang="en-US" sz="1600" dirty="0" smtClean="0"/>
              <a:t>(Data.xlsx </a:t>
            </a:r>
            <a:r>
              <a:rPr lang="en-US" sz="1600" dirty="0"/>
              <a:t>tab </a:t>
            </a:r>
            <a:r>
              <a:rPr lang="en-US" sz="1600" i="1" dirty="0" err="1" smtClean="0"/>
              <a:t>Quarterly_Panel</a:t>
            </a:r>
            <a:r>
              <a:rPr lang="en-US" sz="1600" i="1" dirty="0" smtClean="0"/>
              <a:t>): </a:t>
            </a:r>
            <a:r>
              <a:rPr lang="en-US" sz="1600" dirty="0" smtClean="0"/>
              <a:t>quarterly data       1994Q1 -2000Q4</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GDP</a:t>
            </a:r>
            <a:r>
              <a:rPr lang="en-US" sz="1400" dirty="0" smtClean="0"/>
              <a:t> </a:t>
            </a:r>
            <a:r>
              <a:rPr lang="en-US" sz="1400" dirty="0"/>
              <a:t>– </a:t>
            </a:r>
            <a:r>
              <a:rPr lang="en-US" sz="1400" dirty="0" smtClean="0"/>
              <a:t>GDP data, billions of dollars (source: </a:t>
            </a:r>
            <a:r>
              <a:rPr lang="en-US" sz="1400" i="1" dirty="0" smtClean="0"/>
              <a:t>OECD</a:t>
            </a:r>
            <a:r>
              <a:rPr lang="en-US" sz="1400" dirty="0" smtClean="0"/>
              <a:t>)</a:t>
            </a:r>
            <a:endParaRPr lang="en-US" sz="1400" dirty="0"/>
          </a:p>
          <a:p>
            <a:pPr lvl="1" eaLnBrk="1" hangingPunct="1">
              <a:spcBef>
                <a:spcPts val="0"/>
              </a:spcBef>
              <a:spcAft>
                <a:spcPts val="600"/>
              </a:spcAft>
              <a:buSzPct val="100000"/>
              <a:buFont typeface="Wingdings" pitchFamily="2" charset="2"/>
              <a:buChar char="ü"/>
              <a:defRPr/>
            </a:pPr>
            <a:r>
              <a:rPr lang="en-US" sz="1400" dirty="0" smtClean="0"/>
              <a:t>7 </a:t>
            </a:r>
            <a:r>
              <a:rPr lang="en-US" sz="1400" dirty="0"/>
              <a:t>countries: Canada, France, Germany, Italy, Japan, UK and US.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1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17FA0F5-A60B-497B-BE01-9DA1BE59E86D}" type="slidenum">
              <a:rPr lang="en-US" sz="800"/>
              <a:pPr eaLnBrk="1" hangingPunct="1"/>
              <a:t>3</a:t>
            </a:fld>
            <a:endParaRPr lang="en-US" sz="8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Panel Frequency Conversion:</a:t>
            </a:r>
            <a:br>
              <a:rPr lang="en-US" dirty="0" smtClean="0">
                <a:ea typeface="ＭＳ Ｐゴシック" panose="020B0600070205080204" pitchFamily="34" charset="-128"/>
              </a:rPr>
            </a:br>
            <a:r>
              <a:rPr lang="en-US" dirty="0" smtClean="0">
                <a:ea typeface="ＭＳ Ｐゴシック" panose="020B0600070205080204" pitchFamily="34" charset="-128"/>
              </a:rPr>
              <a:t>Data and Workfile Documentation </a:t>
            </a:r>
            <a:r>
              <a:rPr lang="en-US" sz="1800" dirty="0" smtClean="0">
                <a:ea typeface="ＭＳ Ｐゴシック" panose="020B0600070205080204" pitchFamily="34" charset="-128"/>
              </a:rPr>
              <a:t>(cont’d)</a:t>
            </a:r>
          </a:p>
        </p:txBody>
      </p:sp>
      <p:sp>
        <p:nvSpPr>
          <p:cNvPr id="4100" name="Rectangle 3"/>
          <p:cNvSpPr>
            <a:spLocks noGrp="1" noChangeArrowheads="1"/>
          </p:cNvSpPr>
          <p:nvPr>
            <p:ph idx="1"/>
          </p:nvPr>
        </p:nvSpPr>
        <p:spPr>
          <a:xfrm>
            <a:off x="382588" y="1157288"/>
            <a:ext cx="8761412"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Data_panel.wf1</a:t>
            </a:r>
            <a:r>
              <a:rPr lang="en-US" sz="1800" dirty="0" smtClean="0"/>
              <a:t> and </a:t>
            </a:r>
            <a:r>
              <a:rPr lang="en-US" sz="1800" b="1" i="1" dirty="0" smtClean="0"/>
              <a:t>Data_panel.xlsx</a:t>
            </a:r>
            <a:r>
              <a:rPr lang="en-US" sz="1800" dirty="0" smtClean="0"/>
              <a:t>  (cont’d)</a:t>
            </a:r>
          </a:p>
          <a:p>
            <a:pPr marL="0" indent="0" eaLnBrk="1" hangingPunct="1">
              <a:buFont typeface="Times" pitchFamily="18" charset="0"/>
              <a:buNone/>
              <a:defRPr/>
            </a:pPr>
            <a:endParaRPr lang="en-US" sz="20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a:t>
            </a:r>
            <a:r>
              <a:rPr lang="en-US" sz="1600" dirty="0"/>
              <a:t>Page: </a:t>
            </a:r>
            <a:r>
              <a:rPr lang="en-US" sz="1600" b="1" i="1" dirty="0" err="1" smtClean="0"/>
              <a:t>TimeSeries_Quarterly</a:t>
            </a:r>
            <a:r>
              <a:rPr lang="en-US" sz="1600" b="1" i="1" dirty="0" smtClean="0"/>
              <a:t> </a:t>
            </a:r>
            <a:r>
              <a:rPr lang="en-US" sz="1600" dirty="0"/>
              <a:t>(Data.xlsx tab </a:t>
            </a:r>
            <a:r>
              <a:rPr lang="en-US" sz="1600" i="1" dirty="0" err="1" smtClean="0"/>
              <a:t>TimeSeries_Quarterly</a:t>
            </a:r>
            <a:r>
              <a:rPr lang="en-US" sz="1600" i="1" dirty="0" smtClean="0"/>
              <a:t>): </a:t>
            </a:r>
            <a:r>
              <a:rPr lang="en-US" sz="1600" dirty="0" smtClean="0"/>
              <a:t>quarterly </a:t>
            </a:r>
            <a:r>
              <a:rPr lang="en-US" sz="1600" dirty="0"/>
              <a:t>data </a:t>
            </a:r>
            <a:r>
              <a:rPr lang="en-US" sz="1600" dirty="0" smtClean="0"/>
              <a:t>1990Q1-2012Q2</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investment</a:t>
            </a:r>
            <a:r>
              <a:rPr lang="en-US" sz="1400" dirty="0" smtClean="0"/>
              <a:t> – US investment, billions of constant dollars, (</a:t>
            </a:r>
            <a:r>
              <a:rPr lang="en-US" sz="1400" dirty="0"/>
              <a:t>source: </a:t>
            </a:r>
            <a:r>
              <a:rPr lang="en-US" sz="1400" i="1" dirty="0"/>
              <a:t>Bureau of </a:t>
            </a:r>
            <a:r>
              <a:rPr lang="en-US" sz="1400" i="1" dirty="0" smtClean="0"/>
              <a:t>Economic Analysis</a:t>
            </a:r>
            <a:r>
              <a:rPr lang="en-US" sz="1400" dirty="0" smtClean="0"/>
              <a:t>)</a:t>
            </a:r>
          </a:p>
          <a:p>
            <a:pPr lvl="1" eaLnBrk="1" hangingPunct="1">
              <a:spcBef>
                <a:spcPts val="0"/>
              </a:spcBef>
              <a:spcAft>
                <a:spcPts val="600"/>
              </a:spcAft>
              <a:buSzPct val="100000"/>
              <a:buFont typeface="Wingdings" pitchFamily="2" charset="2"/>
              <a:buChar char="ü"/>
              <a:defRPr/>
            </a:pPr>
            <a:endParaRPr lang="en-US" sz="2000" dirty="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TimeSeries_Annual</a:t>
            </a:r>
            <a:r>
              <a:rPr lang="en-US" sz="1600" b="1" i="1" dirty="0" smtClean="0"/>
              <a:t> </a:t>
            </a:r>
            <a:r>
              <a:rPr lang="en-US" sz="1600" dirty="0"/>
              <a:t>(Data.xlsx tab </a:t>
            </a:r>
            <a:r>
              <a:rPr lang="en-US" sz="1600" i="1" dirty="0" err="1" smtClean="0"/>
              <a:t>TimeSeries_Annual</a:t>
            </a:r>
            <a:r>
              <a:rPr lang="en-US" sz="1600" i="1" dirty="0" smtClean="0"/>
              <a:t>): </a:t>
            </a:r>
            <a:r>
              <a:rPr lang="en-US" sz="1600" dirty="0" smtClean="0"/>
              <a:t>annual </a:t>
            </a:r>
            <a:r>
              <a:rPr lang="en-US" sz="1600" dirty="0"/>
              <a:t>data </a:t>
            </a:r>
            <a:r>
              <a:rPr lang="en-US" sz="1600" dirty="0" smtClean="0"/>
              <a:t>    1990-2011</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consumption</a:t>
            </a:r>
            <a:r>
              <a:rPr lang="en-US" sz="1400" dirty="0" smtClean="0"/>
              <a:t> </a:t>
            </a:r>
            <a:r>
              <a:rPr lang="en-US" sz="1400" dirty="0"/>
              <a:t>– US </a:t>
            </a:r>
            <a:r>
              <a:rPr lang="en-US" sz="1400" dirty="0" smtClean="0"/>
              <a:t>consumption, </a:t>
            </a:r>
            <a:r>
              <a:rPr lang="en-US" sz="1400" dirty="0"/>
              <a:t>billions of constant dollars, (source: </a:t>
            </a:r>
            <a:r>
              <a:rPr lang="en-US" sz="1400" i="1" dirty="0"/>
              <a:t>Bureau of Economic Analysis</a:t>
            </a:r>
            <a:r>
              <a:rPr lang="en-US" sz="1400" dirty="0"/>
              <a:t>)</a:t>
            </a:r>
          </a:p>
          <a:p>
            <a:pPr marL="0" indent="0" eaLnBrk="1" hangingPunct="1">
              <a:buFontTx/>
              <a:buNone/>
              <a:defRPr/>
            </a:pPr>
            <a:endParaRPr lang="en-US"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Cross_Section</a:t>
            </a:r>
            <a:r>
              <a:rPr lang="en-US" sz="1600" b="1" i="1" dirty="0" smtClean="0"/>
              <a:t> </a:t>
            </a:r>
            <a:r>
              <a:rPr lang="en-US" sz="1600" dirty="0" smtClean="0"/>
              <a:t>(</a:t>
            </a:r>
            <a:r>
              <a:rPr lang="en-US" sz="1600" dirty="0"/>
              <a:t>Data.xlsx tab </a:t>
            </a:r>
            <a:r>
              <a:rPr lang="en-US" sz="1600" i="1" dirty="0" err="1" smtClean="0"/>
              <a:t>Cross_Section</a:t>
            </a:r>
            <a:r>
              <a:rPr lang="en-US" sz="1600" i="1" dirty="0" smtClean="0"/>
              <a:t>)</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debt</a:t>
            </a:r>
            <a:r>
              <a:rPr lang="en-US" sz="1400" dirty="0" smtClean="0"/>
              <a:t> – debt as percent of GDP (2011) (source: </a:t>
            </a:r>
            <a:r>
              <a:rPr lang="en-US" sz="1400" i="1" dirty="0" smtClean="0"/>
              <a:t>OECD</a:t>
            </a:r>
            <a:r>
              <a:rPr lang="en-US" sz="1400" dirty="0" smtClean="0"/>
              <a:t>)</a:t>
            </a:r>
          </a:p>
          <a:p>
            <a:pPr lvl="1" eaLnBrk="1" hangingPunct="1">
              <a:spcBef>
                <a:spcPts val="0"/>
              </a:spcBef>
              <a:spcAft>
                <a:spcPts val="600"/>
              </a:spcAft>
              <a:buSzPct val="100000"/>
              <a:buFont typeface="Wingdings" pitchFamily="2" charset="2"/>
              <a:buChar char="ü"/>
              <a:defRPr/>
            </a:pPr>
            <a:r>
              <a:rPr lang="en-US" sz="1400" dirty="0"/>
              <a:t>7 countries: Canada, France, Germany, Italy, Japan, UK and US. </a:t>
            </a:r>
          </a:p>
          <a:p>
            <a:pPr marL="401638" lvl="1" indent="0" eaLnBrk="1" hangingPunct="1">
              <a:spcBef>
                <a:spcPts val="0"/>
              </a:spcBef>
              <a:spcAft>
                <a:spcPts val="600"/>
              </a:spcAft>
              <a:buSzPct val="100000"/>
              <a:buFont typeface="Times" pitchFamily="18" charset="0"/>
              <a:buNone/>
              <a:defRPr/>
            </a:pPr>
            <a:endParaRPr lang="en-US" sz="14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27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9AFFFD8-DD2B-4230-B3C4-E5007EC0A47B}" type="slidenum">
              <a:rPr lang="en-US" sz="800"/>
              <a:pPr eaLnBrk="1" hangingPunct="1"/>
              <a:t>30</a:t>
            </a:fld>
            <a:endParaRPr lang="en-US" sz="8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Panel Frequency Conversion</a:t>
            </a:r>
          </a:p>
        </p:txBody>
      </p:sp>
      <p:sp>
        <p:nvSpPr>
          <p:cNvPr id="4100" name="Rectangle 3"/>
          <p:cNvSpPr>
            <a:spLocks noGrp="1" noChangeArrowheads="1"/>
          </p:cNvSpPr>
          <p:nvPr>
            <p:ph idx="1"/>
          </p:nvPr>
        </p:nvSpPr>
        <p:spPr>
          <a:xfrm>
            <a:off x="273050" y="1238250"/>
            <a:ext cx="7929563" cy="4832350"/>
          </a:xfrm>
        </p:spPr>
        <p:txBody>
          <a:bodyPr/>
          <a:lstStyle/>
          <a:p>
            <a:pPr eaLnBrk="1" hangingPunct="1">
              <a:buSzPct val="100000"/>
              <a:buFont typeface="Arial" pitchFamily="34" charset="0"/>
              <a:buChar char="•"/>
              <a:defRPr/>
            </a:pPr>
            <a:r>
              <a:rPr lang="en-US" sz="1800" dirty="0" smtClean="0"/>
              <a:t>There are three main types of frequency conversions for panel data:</a:t>
            </a:r>
          </a:p>
          <a:p>
            <a:pPr lvl="2" eaLnBrk="1" hangingPunct="1">
              <a:buFont typeface="Wingdings" pitchFamily="2" charset="2"/>
              <a:buChar char="Ø"/>
              <a:defRPr/>
            </a:pPr>
            <a:r>
              <a:rPr lang="en-US" sz="1800" dirty="0" smtClean="0"/>
              <a:t> Panel to Panel </a:t>
            </a:r>
          </a:p>
          <a:p>
            <a:pPr lvl="3" eaLnBrk="1" hangingPunct="1">
              <a:buFont typeface="Wingdings" pitchFamily="2" charset="2"/>
              <a:buChar char="ü"/>
              <a:defRPr/>
            </a:pPr>
            <a:r>
              <a:rPr lang="en-US" sz="1400" dirty="0" smtClean="0"/>
              <a:t>Low Frequency to High-Frequency</a:t>
            </a:r>
          </a:p>
          <a:p>
            <a:pPr lvl="3" eaLnBrk="1" hangingPunct="1">
              <a:buFont typeface="Wingdings" pitchFamily="2" charset="2"/>
              <a:buChar char="ü"/>
              <a:defRPr/>
            </a:pPr>
            <a:r>
              <a:rPr lang="en-US" sz="1400" dirty="0" smtClean="0"/>
              <a:t>High-Frequency to Low Frequency </a:t>
            </a:r>
          </a:p>
          <a:p>
            <a:pPr lvl="2" eaLnBrk="1" hangingPunct="1">
              <a:buFont typeface="Wingdings" pitchFamily="2" charset="2"/>
              <a:buChar char="Ø"/>
              <a:defRPr/>
            </a:pPr>
            <a:r>
              <a:rPr lang="en-US" sz="1600" dirty="0" smtClean="0"/>
              <a:t> </a:t>
            </a:r>
            <a:r>
              <a:rPr lang="en-US" sz="1800" dirty="0" smtClean="0"/>
              <a:t>Panel to Non-Panel (Time Series and Cross-Section) </a:t>
            </a:r>
          </a:p>
          <a:p>
            <a:pPr lvl="3" eaLnBrk="1" hangingPunct="1">
              <a:buFont typeface="Wingdings" pitchFamily="2" charset="2"/>
              <a:buChar char="ü"/>
              <a:defRPr/>
            </a:pPr>
            <a:r>
              <a:rPr lang="en-US" sz="1400" dirty="0"/>
              <a:t>Same Frequency Conversion (Annual to Annual, Quarterly to Quarterly, etc.) </a:t>
            </a:r>
          </a:p>
          <a:p>
            <a:pPr lvl="3" eaLnBrk="1" hangingPunct="1">
              <a:buFont typeface="Wingdings" pitchFamily="2" charset="2"/>
              <a:buChar char="ü"/>
              <a:defRPr/>
            </a:pPr>
            <a:r>
              <a:rPr lang="en-US" sz="1400" dirty="0"/>
              <a:t>Low Frequency Panel to High-Frequency Time Series </a:t>
            </a:r>
          </a:p>
          <a:p>
            <a:pPr lvl="3" eaLnBrk="1" hangingPunct="1">
              <a:buFont typeface="Wingdings" pitchFamily="2" charset="2"/>
              <a:buChar char="ü"/>
              <a:defRPr/>
            </a:pPr>
            <a:r>
              <a:rPr lang="en-US" sz="1400" dirty="0"/>
              <a:t>High-Frequency Panel to Low Frequency Time Series </a:t>
            </a:r>
          </a:p>
          <a:p>
            <a:pPr lvl="3" eaLnBrk="1" hangingPunct="1">
              <a:buFont typeface="Wingdings" pitchFamily="2" charset="2"/>
              <a:buChar char="ü"/>
              <a:defRPr/>
            </a:pPr>
            <a:r>
              <a:rPr lang="en-US" sz="1400" dirty="0"/>
              <a:t>Panel to </a:t>
            </a:r>
            <a:r>
              <a:rPr lang="en-US" sz="1400" dirty="0" smtClean="0"/>
              <a:t>Cross-Section</a:t>
            </a:r>
            <a:endParaRPr lang="en-US" sz="1400" dirty="0"/>
          </a:p>
          <a:p>
            <a:pPr lvl="2" eaLnBrk="1" hangingPunct="1">
              <a:buFont typeface="Wingdings" pitchFamily="2" charset="2"/>
              <a:buChar char="Ø"/>
              <a:defRPr/>
            </a:pPr>
            <a:r>
              <a:rPr lang="en-US" sz="1800" dirty="0"/>
              <a:t> </a:t>
            </a:r>
            <a:r>
              <a:rPr lang="en-US" sz="1800" dirty="0" smtClean="0"/>
              <a:t>Non-Panel to Panel (Time Series and Cross-Section) </a:t>
            </a:r>
          </a:p>
          <a:p>
            <a:pPr lvl="3" eaLnBrk="1" hangingPunct="1">
              <a:buFont typeface="Wingdings" pitchFamily="2" charset="2"/>
              <a:buChar char="ü"/>
              <a:defRPr/>
            </a:pPr>
            <a:r>
              <a:rPr lang="en-US" sz="1400" dirty="0"/>
              <a:t>Same Frequency Conversion (Annual to Annual, Quarterly to Quarterly, etc.) </a:t>
            </a:r>
          </a:p>
          <a:p>
            <a:pPr lvl="3" eaLnBrk="1" hangingPunct="1">
              <a:buFont typeface="Wingdings" pitchFamily="2" charset="2"/>
              <a:buChar char="ü"/>
              <a:defRPr/>
            </a:pPr>
            <a:r>
              <a:rPr lang="en-US" sz="1400" dirty="0"/>
              <a:t>Low Frequency Time-Series to High-Frequency Panel</a:t>
            </a:r>
          </a:p>
          <a:p>
            <a:pPr lvl="3" eaLnBrk="1" hangingPunct="1">
              <a:buFont typeface="Wingdings" pitchFamily="2" charset="2"/>
              <a:buChar char="ü"/>
              <a:defRPr/>
            </a:pPr>
            <a:r>
              <a:rPr lang="en-US" sz="1400" dirty="0"/>
              <a:t>High-Frequency Time Series to Low Frequency Panel</a:t>
            </a:r>
          </a:p>
          <a:p>
            <a:pPr lvl="3" eaLnBrk="1" hangingPunct="1">
              <a:buFont typeface="Wingdings" pitchFamily="2" charset="2"/>
              <a:buChar char="ü"/>
              <a:defRPr/>
            </a:pPr>
            <a:r>
              <a:rPr lang="en-US" sz="1400" dirty="0" smtClean="0"/>
              <a:t>Cross </a:t>
            </a:r>
            <a:r>
              <a:rPr lang="en-US" sz="1400" dirty="0"/>
              <a:t>Section to Panel  </a:t>
            </a:r>
          </a:p>
          <a:p>
            <a:pPr marL="744537" lvl="2" indent="0" eaLnBrk="1" hangingPunct="1">
              <a:buFont typeface="Times" pitchFamily="18" charset="0"/>
              <a:buNone/>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379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E3E5F4B-5E1D-4992-A5F7-122CFF60AF8A}" type="slidenum">
              <a:rPr lang="en-US" sz="800"/>
              <a:pPr eaLnBrk="1" hangingPunct="1"/>
              <a:t>31</a:t>
            </a:fld>
            <a:endParaRPr lang="en-US" sz="8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a:xfrm>
            <a:off x="382588" y="-6350"/>
            <a:ext cx="8061325" cy="1131888"/>
          </a:xfrm>
        </p:spPr>
        <p:txBody>
          <a:bodyPr/>
          <a:lstStyle/>
          <a:p>
            <a:pPr eaLnBrk="1" hangingPunct="1"/>
            <a:r>
              <a:rPr lang="en-US" dirty="0" smtClean="0">
                <a:ea typeface="ＭＳ Ｐゴシック" panose="020B0600070205080204" pitchFamily="34" charset="-128"/>
              </a:rPr>
              <a:t>Panel Data Workfile Pages </a:t>
            </a:r>
          </a:p>
        </p:txBody>
      </p:sp>
      <p:sp>
        <p:nvSpPr>
          <p:cNvPr id="4100" name="Rectangle 3"/>
          <p:cNvSpPr>
            <a:spLocks noGrp="1" noChangeArrowheads="1"/>
          </p:cNvSpPr>
          <p:nvPr>
            <p:ph idx="1"/>
          </p:nvPr>
        </p:nvSpPr>
        <p:spPr>
          <a:xfrm>
            <a:off x="311150" y="1162050"/>
            <a:ext cx="9024938" cy="5362575"/>
          </a:xfrm>
        </p:spPr>
        <p:txBody>
          <a:bodyPr/>
          <a:lstStyle/>
          <a:p>
            <a:pPr eaLnBrk="1" hangingPunct="1">
              <a:buFont typeface="Arial" pitchFamily="34" charset="0"/>
              <a:buChar char="•"/>
              <a:defRPr/>
            </a:pPr>
            <a:r>
              <a:rPr lang="en-US" sz="1800" dirty="0" smtClean="0"/>
              <a:t>Consider the two </a:t>
            </a:r>
            <a:r>
              <a:rPr lang="en-US" sz="1800" dirty="0" err="1" smtClean="0"/>
              <a:t>workfile</a:t>
            </a:r>
            <a:r>
              <a:rPr lang="en-US" sz="1800" dirty="0" smtClean="0"/>
              <a:t> pages shown below: </a:t>
            </a:r>
          </a:p>
          <a:p>
            <a:pPr marL="1031875" lvl="3" indent="0" eaLnBrk="1" hangingPunct="1">
              <a:buFont typeface="Times" pitchFamily="18" charset="0"/>
              <a:buNone/>
              <a:defRPr/>
            </a:pPr>
            <a:endParaRPr lang="en-US" sz="1400" dirty="0" smtClean="0"/>
          </a:p>
          <a:p>
            <a:pPr marL="0" indent="0" eaLnBrk="1" hangingPunct="1">
              <a:buFont typeface="Times" pitchFamily="17" charset="0"/>
              <a:buNone/>
              <a:defRPr/>
            </a:pPr>
            <a:r>
              <a:rPr lang="en-US" sz="1800" dirty="0"/>
              <a:t/>
            </a:r>
            <a:br>
              <a:rPr lang="en-US" sz="1800" dirty="0"/>
            </a:br>
            <a:r>
              <a:rPr lang="en-US" sz="1800" dirty="0"/>
              <a:t/>
            </a:r>
            <a:br>
              <a:rPr lang="en-US" sz="1800" dirty="0"/>
            </a:br>
            <a:endParaRPr lang="en-US" sz="14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48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41E97DD-4332-42D2-9FFB-FADA56562774}" type="slidenum">
              <a:rPr lang="en-US" sz="800"/>
              <a:pPr eaLnBrk="1" hangingPunct="1"/>
              <a:t>32</a:t>
            </a:fld>
            <a:endParaRPr lang="en-US" sz="800"/>
          </a:p>
        </p:txBody>
      </p:sp>
      <p:sp>
        <p:nvSpPr>
          <p:cNvPr id="10" name="Rectangle 3"/>
          <p:cNvSpPr txBox="1">
            <a:spLocks noChangeArrowheads="1"/>
          </p:cNvSpPr>
          <p:nvPr/>
        </p:nvSpPr>
        <p:spPr bwMode="auto">
          <a:xfrm>
            <a:off x="608013" y="4943475"/>
            <a:ext cx="7915275"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292100" lvl="2" indent="-285750" eaLnBrk="1" hangingPunct="1">
              <a:buFont typeface="Wingdings" pitchFamily="2" charset="2"/>
              <a:buChar char="ü"/>
              <a:defRPr/>
            </a:pPr>
            <a:r>
              <a:rPr lang="en-US" sz="1600" dirty="0" smtClean="0">
                <a:cs typeface="Arial" pitchFamily="34" charset="0"/>
              </a:rPr>
              <a:t>You can see </a:t>
            </a:r>
            <a:r>
              <a:rPr lang="en-US" sz="1600" dirty="0">
                <a:cs typeface="Arial" pitchFamily="34" charset="0"/>
              </a:rPr>
              <a:t>that the COUNTRY identifiers are the same in both pages (CAN for CANADA, etc</a:t>
            </a:r>
            <a:r>
              <a:rPr lang="en-US" sz="1600" dirty="0" smtClean="0">
                <a:cs typeface="Arial" pitchFamily="34" charset="0"/>
              </a:rPr>
              <a:t>.). </a:t>
            </a:r>
            <a:endParaRPr lang="en-US" sz="1600" dirty="0">
              <a:cs typeface="Arial" pitchFamily="34" charset="0"/>
            </a:endParaRPr>
          </a:p>
          <a:p>
            <a:pPr marL="292100" lvl="2" indent="-285750" eaLnBrk="1" hangingPunct="1">
              <a:buFont typeface="Wingdings" pitchFamily="2" charset="2"/>
              <a:buChar char="ü"/>
              <a:defRPr/>
            </a:pPr>
            <a:r>
              <a:rPr lang="en-US" sz="1600" dirty="0">
                <a:cs typeface="Arial" pitchFamily="34" charset="0"/>
              </a:rPr>
              <a:t>The </a:t>
            </a:r>
            <a:r>
              <a:rPr lang="en-US" sz="1600" b="1" i="1" dirty="0" err="1" smtClean="0">
                <a:cs typeface="Arial" pitchFamily="34" charset="0"/>
              </a:rPr>
              <a:t>Quarterly_Panel</a:t>
            </a:r>
            <a:r>
              <a:rPr lang="en-US" sz="1600" dirty="0" smtClean="0">
                <a:cs typeface="Arial" pitchFamily="34" charset="0"/>
              </a:rPr>
              <a:t> </a:t>
            </a:r>
            <a:r>
              <a:rPr lang="en-US" sz="1600" dirty="0">
                <a:cs typeface="Arial" pitchFamily="34" charset="0"/>
              </a:rPr>
              <a:t>page </a:t>
            </a:r>
            <a:r>
              <a:rPr lang="en-US" sz="1600" dirty="0" smtClean="0">
                <a:cs typeface="Arial" pitchFamily="34" charset="0"/>
              </a:rPr>
              <a:t>has </a:t>
            </a:r>
            <a:r>
              <a:rPr lang="en-US" sz="1600" dirty="0">
                <a:cs typeface="Arial" pitchFamily="34" charset="0"/>
              </a:rPr>
              <a:t>more observations than the </a:t>
            </a:r>
            <a:r>
              <a:rPr lang="en-US" sz="1600" b="1" i="1" dirty="0" err="1" smtClean="0">
                <a:cs typeface="Arial" pitchFamily="34" charset="0"/>
              </a:rPr>
              <a:t>Annual_Panel</a:t>
            </a:r>
            <a:r>
              <a:rPr lang="en-US" sz="1600" dirty="0" smtClean="0">
                <a:cs typeface="Arial" pitchFamily="34" charset="0"/>
              </a:rPr>
              <a:t> </a:t>
            </a:r>
            <a:r>
              <a:rPr lang="en-US" sz="1600" dirty="0">
                <a:cs typeface="Arial" pitchFamily="34" charset="0"/>
              </a:rPr>
              <a:t>page (one more country (US) and 1 more year of data</a:t>
            </a:r>
            <a:r>
              <a:rPr lang="en-US" sz="1600" dirty="0" smtClean="0">
                <a:cs typeface="Arial" pitchFamily="34" charset="0"/>
              </a:rPr>
              <a:t>).</a:t>
            </a:r>
            <a:endParaRPr lang="en-US" sz="1600" dirty="0">
              <a:cs typeface="Arial" pitchFamily="34" charset="0"/>
            </a:endParaRPr>
          </a:p>
          <a:p>
            <a:pPr marL="0" indent="0" eaLnBrk="1" hangingPunct="1">
              <a:buFontTx/>
              <a:buNone/>
              <a:defRPr/>
            </a:pPr>
            <a:endParaRPr lang="en-US" dirty="0" smtClean="0"/>
          </a:p>
          <a:p>
            <a:pPr marL="0" indent="0" eaLnBrk="1" hangingPunct="1">
              <a:buFontTx/>
              <a:buNone/>
              <a:defRPr/>
            </a:pPr>
            <a:endParaRPr lang="en-US" sz="1400" dirty="0" smtClean="0"/>
          </a:p>
          <a:p>
            <a:pPr marL="0" indent="0" eaLnBrk="1" hangingPunct="1">
              <a:buFontTx/>
              <a:buNone/>
              <a:defRPr/>
            </a:pPr>
            <a:endParaRPr lang="en-US" dirty="0" smtClean="0"/>
          </a:p>
          <a:p>
            <a:pPr eaLnBrk="1" hangingPunct="1">
              <a:defRPr/>
            </a:pPr>
            <a:endParaRPr lang="en-US" dirty="0" smtClean="0"/>
          </a:p>
        </p:txBody>
      </p:sp>
      <p:pic>
        <p:nvPicPr>
          <p:cNvPr id="3482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263" y="1528763"/>
            <a:ext cx="3381375" cy="3243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3"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8538" y="1528763"/>
            <a:ext cx="3341687" cy="331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382588" y="-6350"/>
            <a:ext cx="7902575" cy="1131888"/>
          </a:xfrm>
        </p:spPr>
        <p:txBody>
          <a:bodyPr/>
          <a:lstStyle/>
          <a:p>
            <a:pPr eaLnBrk="1" hangingPunct="1"/>
            <a:r>
              <a:rPr lang="en-US" dirty="0" smtClean="0">
                <a:ea typeface="ＭＳ Ｐゴシック" panose="020B0600070205080204" pitchFamily="34" charset="-128"/>
              </a:rPr>
              <a:t>Panel to Panel Workfile Pages </a:t>
            </a:r>
            <a:r>
              <a:rPr lang="en-US" sz="1800" dirty="0" smtClean="0">
                <a:ea typeface="ＭＳ Ｐゴシック" panose="020B0600070205080204" pitchFamily="34" charset="-128"/>
              </a:rPr>
              <a:t>(cont’d)</a:t>
            </a:r>
          </a:p>
        </p:txBody>
      </p:sp>
      <p:sp>
        <p:nvSpPr>
          <p:cNvPr id="4100" name="Rectangle 3"/>
          <p:cNvSpPr>
            <a:spLocks noGrp="1" noChangeArrowheads="1"/>
          </p:cNvSpPr>
          <p:nvPr>
            <p:ph idx="1"/>
          </p:nvPr>
        </p:nvSpPr>
        <p:spPr>
          <a:xfrm>
            <a:off x="385763" y="1239838"/>
            <a:ext cx="7889875" cy="2973387"/>
          </a:xfrm>
        </p:spPr>
        <p:txBody>
          <a:bodyPr/>
          <a:lstStyle/>
          <a:p>
            <a:pPr eaLnBrk="1" hangingPunct="1">
              <a:buSzPct val="100000"/>
              <a:buFont typeface="Arial" pitchFamily="34" charset="0"/>
              <a:buChar char="•"/>
              <a:defRPr/>
            </a:pPr>
            <a:r>
              <a:rPr lang="en-US" sz="1800" dirty="0" smtClean="0"/>
              <a:t>A couple of things to remember: </a:t>
            </a:r>
            <a:endParaRPr lang="en-US" sz="1800" dirty="0"/>
          </a:p>
          <a:p>
            <a:pPr marL="1030288" lvl="2" indent="-285750" eaLnBrk="1" hangingPunct="1">
              <a:buFont typeface="Wingdings" pitchFamily="2" charset="2"/>
              <a:buChar char="ü"/>
              <a:defRPr/>
            </a:pPr>
            <a:r>
              <a:rPr lang="en-US" sz="1600" dirty="0"/>
              <a:t>Simple panel frequency conversion requires that the cross-section identifier names in the two panel pages </a:t>
            </a:r>
            <a:r>
              <a:rPr lang="en-US" sz="1600" dirty="0" smtClean="0"/>
              <a:t>be identical</a:t>
            </a:r>
            <a:r>
              <a:rPr lang="en-US" sz="1600" dirty="0"/>
              <a:t>. </a:t>
            </a:r>
          </a:p>
          <a:p>
            <a:pPr marL="1030288" lvl="2" indent="-285750" eaLnBrk="1" hangingPunct="1">
              <a:buFont typeface="Wingdings" pitchFamily="2" charset="2"/>
              <a:buChar char="ü"/>
              <a:defRPr/>
            </a:pPr>
            <a:r>
              <a:rPr lang="en-US" sz="1600" dirty="0"/>
              <a:t>In our case we are using COUNTRY as cross-section IDs in both pages.</a:t>
            </a:r>
          </a:p>
          <a:p>
            <a:pPr marL="1030288" lvl="2" indent="-285750" eaLnBrk="1" hangingPunct="1">
              <a:buFont typeface="Wingdings" pitchFamily="2" charset="2"/>
              <a:buChar char="ü"/>
              <a:defRPr/>
            </a:pPr>
            <a:r>
              <a:rPr lang="en-US" sz="1600" dirty="0"/>
              <a:t>One page could have fewer (or more) cross-section identifiers (as in this example </a:t>
            </a:r>
            <a:r>
              <a:rPr lang="en-US" sz="1600" dirty="0" smtClean="0"/>
              <a:t>where </a:t>
            </a:r>
            <a:r>
              <a:rPr lang="en-US" sz="1600" dirty="0"/>
              <a:t>US is excluded from the annual file). </a:t>
            </a:r>
          </a:p>
          <a:p>
            <a:pPr marL="1030288" lvl="2" indent="-285750" eaLnBrk="1" hangingPunct="1">
              <a:buFont typeface="Wingdings" pitchFamily="2" charset="2"/>
              <a:buChar char="ü"/>
              <a:defRPr/>
            </a:pPr>
            <a:r>
              <a:rPr lang="en-US" sz="1600" dirty="0"/>
              <a:t>The important thing is that there is some cross-section </a:t>
            </a:r>
            <a:r>
              <a:rPr lang="en-US" sz="1600" dirty="0" smtClean="0"/>
              <a:t>ID overlap.</a:t>
            </a:r>
            <a:r>
              <a:rPr lang="en-US" sz="1600" dirty="0"/>
              <a:t/>
            </a:r>
            <a:br>
              <a:rPr lang="en-US" sz="1600" dirty="0"/>
            </a:br>
            <a:r>
              <a:rPr lang="en-US" sz="1800" dirty="0"/>
              <a:t/>
            </a:r>
            <a:br>
              <a:rPr lang="en-US" sz="1800" dirty="0"/>
            </a:br>
            <a:endParaRPr lang="en-US"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marL="744537" lvl="2" indent="0" eaLnBrk="1" hangingPunct="1">
              <a:buFont typeface="Times" pitchFamily="18" charset="0"/>
              <a:buNone/>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584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561709B-5CAD-407F-A535-59ACF7FB557B}" type="slidenum">
              <a:rPr lang="en-US" sz="800"/>
              <a:pPr eaLnBrk="1" hangingPunct="1"/>
              <a:t>33</a:t>
            </a:fld>
            <a:endParaRPr lang="en-US" sz="8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382588" y="-6350"/>
            <a:ext cx="8397875"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1: Low to High Frequency</a:t>
            </a:r>
          </a:p>
        </p:txBody>
      </p:sp>
      <p:sp>
        <p:nvSpPr>
          <p:cNvPr id="4100" name="Rectangle 3"/>
          <p:cNvSpPr>
            <a:spLocks noGrp="1" noChangeArrowheads="1"/>
          </p:cNvSpPr>
          <p:nvPr>
            <p:ph idx="1"/>
          </p:nvPr>
        </p:nvSpPr>
        <p:spPr>
          <a:xfrm>
            <a:off x="392113" y="1184275"/>
            <a:ext cx="8348662" cy="1733550"/>
          </a:xfrm>
        </p:spPr>
        <p:txBody>
          <a:bodyPr/>
          <a:lstStyle/>
          <a:p>
            <a:pPr eaLnBrk="1" hangingPunct="1">
              <a:buFont typeface="Arial" pitchFamily="34" charset="0"/>
              <a:buChar char="•"/>
              <a:defRPr/>
            </a:pPr>
            <a:r>
              <a:rPr lang="en-US" sz="1800" dirty="0" smtClean="0"/>
              <a:t>Suppose we wish to convert </a:t>
            </a:r>
            <a:r>
              <a:rPr lang="en-US" sz="1800" b="1" i="1" dirty="0" smtClean="0"/>
              <a:t>pop</a:t>
            </a:r>
            <a:r>
              <a:rPr lang="en-US" sz="1800" dirty="0" smtClean="0"/>
              <a:t> data from the </a:t>
            </a:r>
            <a:r>
              <a:rPr lang="en-US" sz="1800" b="1" i="1" dirty="0" err="1" smtClean="0"/>
              <a:t>Annual_Panel</a:t>
            </a:r>
            <a:r>
              <a:rPr lang="en-US" sz="1800" dirty="0" smtClean="0"/>
              <a:t> page to quarterly data in the </a:t>
            </a:r>
            <a:r>
              <a:rPr lang="en-US" sz="1800" b="1" i="1" dirty="0" smtClean="0"/>
              <a:t>Quarterly_Panel</a:t>
            </a:r>
            <a:r>
              <a:rPr lang="en-US" sz="1800" dirty="0" smtClean="0"/>
              <a:t> page. </a:t>
            </a:r>
          </a:p>
          <a:p>
            <a:pPr marL="0" indent="0" eaLnBrk="1" hangingPunct="1">
              <a:buFont typeface="Times" pitchFamily="17" charset="0"/>
              <a:buNone/>
              <a:defRPr/>
            </a:pPr>
            <a:r>
              <a:rPr lang="en-US" sz="1800" dirty="0" smtClean="0"/>
              <a:t> </a:t>
            </a:r>
            <a:r>
              <a:rPr lang="en-US" sz="1600" u="sng" dirty="0" smtClean="0"/>
              <a:t>Panel-to-Panel Conversion: Example 1</a:t>
            </a:r>
          </a:p>
          <a:p>
            <a:pPr marL="511175" indent="-342900" eaLnBrk="1" hangingPunct="1">
              <a:buFont typeface="+mj-lt"/>
              <a:buAutoNum type="arabicPeriod"/>
              <a:defRPr/>
            </a:pPr>
            <a:r>
              <a:rPr lang="en-US" sz="1400" kern="1200" dirty="0" smtClean="0">
                <a:ea typeface="ＭＳ Ｐゴシック" pitchFamily="34" charset="-128"/>
              </a:rPr>
              <a:t>Open </a:t>
            </a:r>
            <a:r>
              <a:rPr lang="en-US" sz="1400" b="1" i="1" kern="1200" dirty="0" smtClean="0">
                <a:ea typeface="ＭＳ Ｐゴシック" pitchFamily="34" charset="-128"/>
              </a:rPr>
              <a:t>Data_panel.wf1</a:t>
            </a:r>
            <a:r>
              <a:rPr lang="en-US" sz="1400" kern="1200" dirty="0" smtClean="0">
                <a:ea typeface="ＭＳ Ｐゴシック" pitchFamily="34" charset="-128"/>
              </a:rPr>
              <a:t> </a:t>
            </a:r>
            <a:r>
              <a:rPr lang="en-US" sz="1400" kern="1200" dirty="0" err="1" smtClean="0">
                <a:ea typeface="ＭＳ Ｐゴシック" pitchFamily="34" charset="-128"/>
              </a:rPr>
              <a:t>workfile</a:t>
            </a:r>
            <a:r>
              <a:rPr lang="en-US" sz="1400" kern="1200" dirty="0" smtClean="0">
                <a:ea typeface="ＭＳ Ｐゴシック" pitchFamily="34" charset="-128"/>
              </a:rPr>
              <a:t>. Click </a:t>
            </a:r>
            <a:r>
              <a:rPr lang="en-US" sz="1400" kern="1200" dirty="0">
                <a:ea typeface="ＭＳ Ｐゴシック" pitchFamily="34" charset="-128"/>
              </a:rPr>
              <a:t>on the </a:t>
            </a:r>
            <a:r>
              <a:rPr lang="en-US" sz="1400" b="1" i="1" kern="1200" dirty="0" err="1" smtClean="0">
                <a:ea typeface="ＭＳ Ｐゴシック" pitchFamily="34" charset="-128"/>
              </a:rPr>
              <a:t>Annual_Panel</a:t>
            </a:r>
            <a:r>
              <a:rPr lang="en-US" sz="1400" b="1" i="1" kern="1200" dirty="0" smtClean="0">
                <a:ea typeface="ＭＳ Ｐゴシック" pitchFamily="34" charset="-128"/>
              </a:rPr>
              <a:t> </a:t>
            </a:r>
            <a:r>
              <a:rPr lang="en-US" sz="1400" kern="1200" dirty="0" smtClean="0">
                <a:ea typeface="ＭＳ Ｐゴシック" pitchFamily="34" charset="-128"/>
              </a:rPr>
              <a:t>page. </a:t>
            </a:r>
          </a:p>
          <a:p>
            <a:pPr marL="511175" indent="-342900" eaLnBrk="1" hangingPunct="1">
              <a:buFont typeface="+mj-lt"/>
              <a:buAutoNum type="arabicPeriod"/>
              <a:defRPr/>
            </a:pPr>
            <a:r>
              <a:rPr lang="en-US" sz="1400" kern="1200" dirty="0" smtClean="0">
                <a:ea typeface="ＭＳ Ｐゴシック" pitchFamily="34" charset="-128"/>
              </a:rPr>
              <a:t>Right-click </a:t>
            </a:r>
            <a:r>
              <a:rPr lang="en-US" sz="1400" kern="1200" dirty="0">
                <a:ea typeface="ＭＳ Ｐゴシック" pitchFamily="34" charset="-128"/>
              </a:rPr>
              <a:t>on </a:t>
            </a:r>
            <a:r>
              <a:rPr lang="en-US" sz="1400" b="1" i="1" kern="1200" dirty="0" smtClean="0">
                <a:ea typeface="ＭＳ Ｐゴシック" pitchFamily="34" charset="-128"/>
              </a:rPr>
              <a:t>pop</a:t>
            </a:r>
            <a:r>
              <a:rPr lang="en-US" sz="1400" kern="1200" dirty="0" smtClean="0">
                <a:ea typeface="ＭＳ Ｐゴシック" pitchFamily="34" charset="-128"/>
              </a:rPr>
              <a:t> </a:t>
            </a:r>
            <a:r>
              <a:rPr lang="en-US" sz="1400" kern="1200" dirty="0">
                <a:ea typeface="ＭＳ Ｐゴシック" pitchFamily="34" charset="-128"/>
              </a:rPr>
              <a:t>series and </a:t>
            </a:r>
            <a:r>
              <a:rPr lang="en-US" sz="1400" kern="1200" dirty="0" smtClean="0">
                <a:ea typeface="ＭＳ Ｐゴシック" pitchFamily="34" charset="-128"/>
              </a:rPr>
              <a:t>select</a:t>
            </a:r>
            <a:r>
              <a:rPr lang="en-US" sz="1400" b="1" i="1" kern="1200" dirty="0" smtClean="0">
                <a:ea typeface="ＭＳ Ｐゴシック" pitchFamily="34" charset="-128"/>
              </a:rPr>
              <a:t> Copy</a:t>
            </a:r>
            <a:r>
              <a:rPr lang="en-US" sz="1400" kern="1200" dirty="0" smtClean="0">
                <a:ea typeface="ＭＳ Ｐゴシック" pitchFamily="34" charset="-128"/>
              </a:rPr>
              <a:t>. </a:t>
            </a:r>
            <a:endParaRPr lang="en-US" sz="1400" kern="1200" dirty="0">
              <a:ea typeface="ＭＳ Ｐゴシック" pitchFamily="34" charset="-128"/>
            </a:endParaRPr>
          </a:p>
          <a:p>
            <a:pPr marL="511175" indent="-342900" eaLnBrk="1" hangingPunct="1">
              <a:buFont typeface="+mj-lt"/>
              <a:buAutoNum type="arabicPeriod"/>
              <a:defRPr/>
            </a:pPr>
            <a:r>
              <a:rPr lang="en-US" sz="1400" kern="1200" dirty="0">
                <a:ea typeface="ＭＳ Ｐゴシック" pitchFamily="34" charset="-128"/>
              </a:rPr>
              <a:t>C</a:t>
            </a:r>
            <a:r>
              <a:rPr lang="en-US" sz="1400" kern="1200" dirty="0" smtClean="0">
                <a:ea typeface="ＭＳ Ｐゴシック" pitchFamily="34" charset="-128"/>
              </a:rPr>
              <a:t>lick </a:t>
            </a:r>
            <a:r>
              <a:rPr lang="en-US" sz="1400" kern="1200" dirty="0">
                <a:ea typeface="ＭＳ Ｐゴシック" pitchFamily="34" charset="-128"/>
              </a:rPr>
              <a:t>on </a:t>
            </a:r>
            <a:r>
              <a:rPr lang="en-US" sz="1400" kern="1200" dirty="0" smtClean="0">
                <a:ea typeface="ＭＳ Ｐゴシック" pitchFamily="34" charset="-128"/>
              </a:rPr>
              <a:t>the </a:t>
            </a:r>
            <a:r>
              <a:rPr lang="en-US" sz="1400" b="1" i="1" kern="1200" dirty="0" smtClean="0">
                <a:ea typeface="ＭＳ Ｐゴシック" pitchFamily="34" charset="-128"/>
              </a:rPr>
              <a:t>Quarterly_</a:t>
            </a:r>
            <a:r>
              <a:rPr lang="en-US" sz="1400" b="1" i="1" dirty="0" smtClean="0"/>
              <a:t>Panel </a:t>
            </a:r>
            <a:r>
              <a:rPr lang="en-US" sz="1400" dirty="0" smtClean="0"/>
              <a:t>page, right-click and select </a:t>
            </a:r>
            <a:r>
              <a:rPr lang="en-US" sz="1400" b="1" dirty="0" smtClean="0"/>
              <a:t>Paste Special</a:t>
            </a:r>
            <a:r>
              <a:rPr lang="en-US" sz="1400" b="1" i="1" dirty="0" smtClean="0"/>
              <a:t>.</a:t>
            </a:r>
          </a:p>
          <a:p>
            <a:pPr marL="1374775" lvl="3" indent="-342900" eaLnBrk="1" hangingPunct="1">
              <a:buFont typeface="+mj-lt"/>
              <a:buAutoNum type="arabicPeriod"/>
              <a:defRPr/>
            </a:pPr>
            <a:endParaRPr lang="en-US" sz="1600" dirty="0" smtClean="0"/>
          </a:p>
          <a:p>
            <a:pPr marL="0" indent="0" eaLnBrk="1" hangingPunct="1">
              <a:buFont typeface="Times" pitchFamily="17" charset="0"/>
              <a:buNone/>
              <a:defRPr/>
            </a:pPr>
            <a:r>
              <a:rPr lang="en-US" sz="1800" dirty="0"/>
              <a:t/>
            </a:r>
            <a:br>
              <a:rPr lang="en-US" sz="1800" dirty="0"/>
            </a:br>
            <a:r>
              <a:rPr lang="en-US" sz="1800" dirty="0"/>
              <a:t/>
            </a:r>
            <a:br>
              <a:rPr lang="en-US" sz="1800" dirty="0"/>
            </a:br>
            <a:endParaRPr lang="en-US" sz="14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686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5984DFD-9704-453D-8F3B-CCA6D551C416}" type="slidenum">
              <a:rPr lang="en-US" sz="800"/>
              <a:pPr eaLnBrk="1" hangingPunct="1"/>
              <a:t>34</a:t>
            </a:fld>
            <a:endParaRPr lang="en-US" sz="800"/>
          </a:p>
        </p:txBody>
      </p:sp>
      <p:pic>
        <p:nvPicPr>
          <p:cNvPr id="3686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438" y="3000375"/>
            <a:ext cx="3346450" cy="3552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4188" y="3011488"/>
            <a:ext cx="3282950" cy="3541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8" y="1774825"/>
            <a:ext cx="4454525" cy="334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3" name="Rectangle 2"/>
          <p:cNvSpPr>
            <a:spLocks noGrp="1" noChangeArrowheads="1"/>
          </p:cNvSpPr>
          <p:nvPr>
            <p:ph type="title"/>
          </p:nvPr>
        </p:nvSpPr>
        <p:spPr>
          <a:xfrm>
            <a:off x="382588" y="-6350"/>
            <a:ext cx="8154987"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1: Low-to-High Frequency </a:t>
            </a:r>
            <a:r>
              <a:rPr lang="en-US" sz="1800" dirty="0" smtClean="0">
                <a:ea typeface="ＭＳ Ｐゴシック" panose="020B0600070205080204" pitchFamily="34" charset="-128"/>
              </a:rPr>
              <a:t>(cont’d)</a:t>
            </a:r>
          </a:p>
        </p:txBody>
      </p:sp>
      <p:sp>
        <p:nvSpPr>
          <p:cNvPr id="37891"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8DDF637-E898-48DB-BF73-213A347360A3}" type="slidenum">
              <a:rPr lang="en-US" sz="800"/>
              <a:pPr eaLnBrk="1" hangingPunct="1"/>
              <a:t>35</a:t>
            </a:fld>
            <a:endParaRPr lang="en-US" sz="800"/>
          </a:p>
        </p:txBody>
      </p:sp>
      <p:sp>
        <p:nvSpPr>
          <p:cNvPr id="37892" name="Rectangle 3"/>
          <p:cNvSpPr txBox="1">
            <a:spLocks noChangeArrowheads="1"/>
          </p:cNvSpPr>
          <p:nvPr/>
        </p:nvSpPr>
        <p:spPr bwMode="auto">
          <a:xfrm>
            <a:off x="4819650" y="1754188"/>
            <a:ext cx="4019550" cy="46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822325"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Arial" panose="020B0604020202020204" pitchFamily="34" charset="0"/>
              <a:buChar char="•"/>
            </a:pPr>
            <a:r>
              <a:rPr lang="en-US" sz="1600" dirty="0">
                <a:solidFill>
                  <a:schemeClr val="hlink"/>
                </a:solidFill>
              </a:rPr>
              <a:t>This changes the options on the right-hand side of the </a:t>
            </a:r>
            <a:r>
              <a:rPr lang="en-US" sz="1600" b="1" i="1" dirty="0">
                <a:solidFill>
                  <a:schemeClr val="hlink"/>
                </a:solidFill>
              </a:rPr>
              <a:t>Paste Special </a:t>
            </a:r>
            <a:r>
              <a:rPr lang="en-US" sz="1600" dirty="0">
                <a:solidFill>
                  <a:schemeClr val="hlink"/>
                </a:solidFill>
              </a:rPr>
              <a:t>box. You can now see a new section </a:t>
            </a:r>
            <a:r>
              <a:rPr lang="en-US" sz="1600" b="1" dirty="0">
                <a:solidFill>
                  <a:schemeClr val="hlink"/>
                </a:solidFill>
              </a:rPr>
              <a:t>Match merge options</a:t>
            </a:r>
            <a:r>
              <a:rPr lang="en-US" sz="1600" dirty="0">
                <a:solidFill>
                  <a:schemeClr val="hlink"/>
                </a:solidFill>
              </a:rPr>
              <a:t>. Let’s review:</a:t>
            </a:r>
          </a:p>
          <a:p>
            <a:pPr lvl="1">
              <a:spcBef>
                <a:spcPct val="20000"/>
              </a:spcBef>
              <a:buClr>
                <a:schemeClr val="accent2"/>
              </a:buClr>
              <a:buSzPct val="90000"/>
              <a:buFont typeface="Wingdings" panose="05000000000000000000" pitchFamily="2" charset="2"/>
              <a:buChar char="ü"/>
            </a:pPr>
            <a:r>
              <a:rPr lang="en-US" sz="1400" dirty="0">
                <a:solidFill>
                  <a:schemeClr val="hlink"/>
                </a:solidFill>
              </a:rPr>
              <a:t>Under </a:t>
            </a:r>
            <a:r>
              <a:rPr lang="en-US" sz="1400" b="1" i="1" dirty="0">
                <a:solidFill>
                  <a:schemeClr val="hlink"/>
                </a:solidFill>
              </a:rPr>
              <a:t>“Match merge Options”, </a:t>
            </a:r>
            <a:r>
              <a:rPr lang="en-US" sz="1400" dirty="0">
                <a:solidFill>
                  <a:schemeClr val="hlink"/>
                </a:solidFill>
              </a:rPr>
              <a:t>the </a:t>
            </a:r>
            <a:r>
              <a:rPr lang="en-US" sz="1400" i="1" dirty="0">
                <a:solidFill>
                  <a:schemeClr val="hlink"/>
                </a:solidFill>
              </a:rPr>
              <a:t>Source ID </a:t>
            </a:r>
            <a:r>
              <a:rPr lang="en-US" sz="1400" dirty="0">
                <a:solidFill>
                  <a:schemeClr val="hlink"/>
                </a:solidFill>
              </a:rPr>
              <a:t>and the </a:t>
            </a:r>
            <a:r>
              <a:rPr lang="en-US" sz="1400" i="1" dirty="0">
                <a:solidFill>
                  <a:schemeClr val="hlink"/>
                </a:solidFill>
              </a:rPr>
              <a:t>Destination ID </a:t>
            </a:r>
            <a:r>
              <a:rPr lang="en-US" sz="1400" dirty="0">
                <a:solidFill>
                  <a:schemeClr val="hlink"/>
                </a:solidFill>
              </a:rPr>
              <a:t>are set (by default) at </a:t>
            </a:r>
            <a:r>
              <a:rPr lang="en-US" sz="1400" b="1" i="1" dirty="0">
                <a:solidFill>
                  <a:schemeClr val="hlink"/>
                </a:solidFill>
              </a:rPr>
              <a:t>@date country </a:t>
            </a:r>
            <a:r>
              <a:rPr lang="en-US" sz="1400" dirty="0">
                <a:solidFill>
                  <a:schemeClr val="hlink"/>
                </a:solidFill>
              </a:rPr>
              <a:t>which tells EViews that the conversion will be done by date and by country.</a:t>
            </a:r>
          </a:p>
          <a:p>
            <a:pPr lvl="1">
              <a:spcBef>
                <a:spcPct val="20000"/>
              </a:spcBef>
              <a:buClr>
                <a:schemeClr val="accent2"/>
              </a:buClr>
              <a:buSzPct val="90000"/>
              <a:buFont typeface="Wingdings" panose="05000000000000000000" pitchFamily="2" charset="2"/>
              <a:buChar char="ü"/>
            </a:pPr>
            <a:r>
              <a:rPr lang="en-US" sz="1400" dirty="0">
                <a:solidFill>
                  <a:schemeClr val="hlink"/>
                </a:solidFill>
              </a:rPr>
              <a:t>Under </a:t>
            </a:r>
            <a:r>
              <a:rPr lang="en-US" sz="1400" b="1" i="1" dirty="0">
                <a:solidFill>
                  <a:schemeClr val="hlink"/>
                </a:solidFill>
              </a:rPr>
              <a:t>Contraction method</a:t>
            </a:r>
            <a:r>
              <a:rPr lang="en-US" sz="1400" dirty="0">
                <a:solidFill>
                  <a:schemeClr val="hlink"/>
                </a:solidFill>
              </a:rPr>
              <a:t>, there are a number of options. However, the only frequency conversion method for panel data from </a:t>
            </a:r>
            <a:r>
              <a:rPr lang="en-US" sz="1400" dirty="0" smtClean="0">
                <a:solidFill>
                  <a:schemeClr val="hlink"/>
                </a:solidFill>
              </a:rPr>
              <a:t>low-to-high </a:t>
            </a:r>
            <a:r>
              <a:rPr lang="en-US" sz="1400" dirty="0">
                <a:solidFill>
                  <a:schemeClr val="hlink"/>
                </a:solidFill>
              </a:rPr>
              <a:t>frequency is the </a:t>
            </a:r>
            <a:r>
              <a:rPr lang="en-US" sz="1400" b="1" dirty="0">
                <a:solidFill>
                  <a:schemeClr val="hlink"/>
                </a:solidFill>
              </a:rPr>
              <a:t>Constant-Match Average</a:t>
            </a:r>
            <a:r>
              <a:rPr lang="en-US" sz="1400" dirty="0">
                <a:solidFill>
                  <a:schemeClr val="hlink"/>
                </a:solidFill>
              </a:rPr>
              <a:t> (repeating values of the low frequency data). So here, there is no need to pick any options since they all revert to the same thing.  </a:t>
            </a:r>
          </a:p>
        </p:txBody>
      </p:sp>
      <p:sp>
        <p:nvSpPr>
          <p:cNvPr id="30729" name="Rectangle 3"/>
          <p:cNvSpPr txBox="1">
            <a:spLocks noChangeArrowheads="1"/>
          </p:cNvSpPr>
          <p:nvPr/>
        </p:nvSpPr>
        <p:spPr bwMode="auto">
          <a:xfrm>
            <a:off x="341313" y="1149350"/>
            <a:ext cx="81788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42900" indent="-342900" eaLnBrk="1" hangingPunct="1">
              <a:spcBef>
                <a:spcPct val="20000"/>
              </a:spcBef>
              <a:buClr>
                <a:schemeClr val="accent2"/>
              </a:buClr>
              <a:buSzPct val="90000"/>
              <a:buFont typeface="+mj-lt"/>
              <a:buAutoNum type="arabicPeriod" startAt="4"/>
              <a:defRPr/>
            </a:pPr>
            <a:r>
              <a:rPr lang="en-US" sz="1600" dirty="0" smtClean="0">
                <a:solidFill>
                  <a:schemeClr val="hlink"/>
                </a:solidFill>
                <a:latin typeface="+mn-lt"/>
              </a:rPr>
              <a:t>The </a:t>
            </a:r>
            <a:r>
              <a:rPr lang="en-US" sz="1600" b="1" i="1" dirty="0" smtClean="0">
                <a:solidFill>
                  <a:schemeClr val="hlink"/>
                </a:solidFill>
                <a:latin typeface="+mn-lt"/>
              </a:rPr>
              <a:t>Paste Special</a:t>
            </a:r>
            <a:r>
              <a:rPr lang="en-US" sz="1600" dirty="0" smtClean="0">
                <a:solidFill>
                  <a:schemeClr val="hlink"/>
                </a:solidFill>
                <a:latin typeface="+mn-lt"/>
              </a:rPr>
              <a:t> </a:t>
            </a:r>
            <a:r>
              <a:rPr lang="en-US" sz="1600" dirty="0">
                <a:solidFill>
                  <a:schemeClr val="hlink"/>
                </a:solidFill>
                <a:latin typeface="+mn-lt"/>
              </a:rPr>
              <a:t>dialog box opens up</a:t>
            </a:r>
            <a:r>
              <a:rPr lang="en-US" sz="1600" dirty="0" smtClean="0">
                <a:solidFill>
                  <a:schemeClr val="hlink"/>
                </a:solidFill>
                <a:latin typeface="+mn-lt"/>
              </a:rPr>
              <a:t>. Under </a:t>
            </a:r>
            <a:r>
              <a:rPr lang="en-US" sz="1600" b="1" i="1" dirty="0" smtClean="0">
                <a:solidFill>
                  <a:schemeClr val="hlink"/>
                </a:solidFill>
                <a:latin typeface="+mn-lt"/>
              </a:rPr>
              <a:t>Paste as </a:t>
            </a:r>
            <a:r>
              <a:rPr lang="en-US" sz="1600" dirty="0" smtClean="0">
                <a:solidFill>
                  <a:schemeClr val="hlink"/>
                </a:solidFill>
                <a:latin typeface="+mn-lt"/>
              </a:rPr>
              <a:t>section, select </a:t>
            </a:r>
            <a:r>
              <a:rPr lang="en-US" sz="1600" b="1" dirty="0" smtClean="0">
                <a:solidFill>
                  <a:schemeClr val="hlink"/>
                </a:solidFill>
                <a:latin typeface="+mn-lt"/>
              </a:rPr>
              <a:t>Link</a:t>
            </a:r>
            <a:r>
              <a:rPr lang="en-US" sz="1600" dirty="0">
                <a:solidFill>
                  <a:schemeClr val="hlink"/>
                </a:solidFill>
                <a:latin typeface="+mn-lt"/>
              </a:rPr>
              <a:t>.</a:t>
            </a:r>
            <a:endParaRPr lang="en-US" sz="1600" dirty="0" smtClean="0">
              <a:solidFill>
                <a:schemeClr val="hlink"/>
              </a:solidFill>
              <a:latin typeface="+mn-lt"/>
            </a:endParaRPr>
          </a:p>
          <a:p>
            <a:pPr marL="342900" indent="-342900" eaLnBrk="1" hangingPunct="1">
              <a:spcBef>
                <a:spcPct val="20000"/>
              </a:spcBef>
              <a:buClr>
                <a:schemeClr val="accent2"/>
              </a:buClr>
              <a:buSzPct val="90000"/>
              <a:buFont typeface="+mj-lt"/>
              <a:buAutoNum type="arabicPeriod" startAt="4"/>
              <a:defRPr/>
            </a:pPr>
            <a:r>
              <a:rPr lang="en-US" sz="1600" dirty="0" smtClean="0">
                <a:solidFill>
                  <a:schemeClr val="hlink"/>
                </a:solidFill>
              </a:rPr>
              <a:t>Under the </a:t>
            </a:r>
            <a:r>
              <a:rPr lang="en-US" sz="1600" b="1" i="1" dirty="0" smtClean="0">
                <a:solidFill>
                  <a:schemeClr val="hlink"/>
                </a:solidFill>
              </a:rPr>
              <a:t>Merge by </a:t>
            </a:r>
            <a:r>
              <a:rPr lang="en-US" sz="1600" dirty="0" smtClean="0">
                <a:solidFill>
                  <a:schemeClr val="hlink"/>
                </a:solidFill>
              </a:rPr>
              <a:t>section, choose </a:t>
            </a:r>
            <a:r>
              <a:rPr lang="en-US" sz="1600" b="1" dirty="0" smtClean="0">
                <a:solidFill>
                  <a:schemeClr val="hlink"/>
                </a:solidFill>
              </a:rPr>
              <a:t>General match merge criteria. </a:t>
            </a:r>
          </a:p>
        </p:txBody>
      </p:sp>
      <p:sp>
        <p:nvSpPr>
          <p:cNvPr id="37895" name="Rectangle 1"/>
          <p:cNvSpPr>
            <a:spLocks noChangeArrowheads="1"/>
          </p:cNvSpPr>
          <p:nvPr/>
        </p:nvSpPr>
        <p:spPr bwMode="auto">
          <a:xfrm>
            <a:off x="2870200" y="2100263"/>
            <a:ext cx="2039938" cy="115411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37896" name="Rectangle 11"/>
          <p:cNvSpPr>
            <a:spLocks noChangeArrowheads="1"/>
          </p:cNvSpPr>
          <p:nvPr/>
        </p:nvSpPr>
        <p:spPr bwMode="auto">
          <a:xfrm>
            <a:off x="642938" y="3911600"/>
            <a:ext cx="2176462" cy="73025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pic>
        <p:nvPicPr>
          <p:cNvPr id="3789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0200" y="3911600"/>
            <a:ext cx="1219200" cy="2343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382588" y="-6350"/>
            <a:ext cx="8528050"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1: Low-to-High Frequency </a:t>
            </a:r>
            <a:r>
              <a:rPr lang="en-US" sz="1800" dirty="0" smtClean="0">
                <a:ea typeface="ＭＳ Ｐゴシック" panose="020B0600070205080204" pitchFamily="34" charset="-128"/>
              </a:rPr>
              <a:t>(cont’d)</a:t>
            </a:r>
          </a:p>
        </p:txBody>
      </p:sp>
      <p:sp>
        <p:nvSpPr>
          <p:cNvPr id="3891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73FC8CB-A73E-444D-BE4A-74C4A2D835F4}" type="slidenum">
              <a:rPr lang="en-US" sz="800"/>
              <a:pPr eaLnBrk="1" hangingPunct="1"/>
              <a:t>36</a:t>
            </a:fld>
            <a:endParaRPr lang="en-US" sz="800"/>
          </a:p>
        </p:txBody>
      </p:sp>
      <p:sp>
        <p:nvSpPr>
          <p:cNvPr id="11" name="Rectangle 3"/>
          <p:cNvSpPr txBox="1">
            <a:spLocks noChangeArrowheads="1"/>
          </p:cNvSpPr>
          <p:nvPr/>
        </p:nvSpPr>
        <p:spPr bwMode="auto">
          <a:xfrm>
            <a:off x="506413" y="1219200"/>
            <a:ext cx="85359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42900" indent="-342900" eaLnBrk="1" hangingPunct="1">
              <a:buFont typeface="+mj-lt"/>
              <a:buAutoNum type="arabicPeriod" startAt="6"/>
              <a:defRPr/>
            </a:pPr>
            <a:r>
              <a:rPr lang="en-US" sz="1600" dirty="0" smtClean="0">
                <a:ea typeface="ＭＳ Ｐゴシック" pitchFamily="34" charset="-128"/>
              </a:rPr>
              <a:t>Click </a:t>
            </a:r>
            <a:r>
              <a:rPr lang="en-US" sz="1600" b="1" dirty="0" smtClean="0">
                <a:ea typeface="ＭＳ Ｐゴシック" pitchFamily="34" charset="-128"/>
              </a:rPr>
              <a:t>OK.</a:t>
            </a:r>
            <a:r>
              <a:rPr lang="en-US" sz="1800" b="1" dirty="0" smtClean="0">
                <a:ea typeface="ＭＳ Ｐゴシック" pitchFamily="34" charset="-128"/>
              </a:rPr>
              <a:t> </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3891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5563" y="1260475"/>
            <a:ext cx="226695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5863" y="1289050"/>
            <a:ext cx="235267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Straight Arrow Connector 21"/>
          <p:cNvCxnSpPr/>
          <p:nvPr/>
        </p:nvCxnSpPr>
        <p:spPr>
          <a:xfrm>
            <a:off x="5319713" y="2592388"/>
            <a:ext cx="1941512" cy="9779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8920" name="Oval 6"/>
          <p:cNvSpPr>
            <a:spLocks noChangeArrowheads="1"/>
          </p:cNvSpPr>
          <p:nvPr/>
        </p:nvSpPr>
        <p:spPr bwMode="auto">
          <a:xfrm>
            <a:off x="7170738" y="3316288"/>
            <a:ext cx="914400" cy="582612"/>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4" name="Straight Arrow Connector 23"/>
          <p:cNvCxnSpPr/>
          <p:nvPr/>
        </p:nvCxnSpPr>
        <p:spPr>
          <a:xfrm>
            <a:off x="5319713" y="2725738"/>
            <a:ext cx="1941512" cy="1412875"/>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38922" name="Oval 23"/>
          <p:cNvSpPr>
            <a:spLocks noChangeArrowheads="1"/>
          </p:cNvSpPr>
          <p:nvPr/>
        </p:nvSpPr>
        <p:spPr bwMode="auto">
          <a:xfrm>
            <a:off x="7129463" y="3844925"/>
            <a:ext cx="914400" cy="685800"/>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12" name="Rectangle 3"/>
          <p:cNvSpPr txBox="1">
            <a:spLocks noChangeArrowheads="1"/>
          </p:cNvSpPr>
          <p:nvPr/>
        </p:nvSpPr>
        <p:spPr bwMode="auto">
          <a:xfrm>
            <a:off x="441325" y="1589088"/>
            <a:ext cx="3424238" cy="494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dirty="0" smtClean="0">
                <a:ea typeface="ＭＳ Ｐゴシック" pitchFamily="34" charset="-128"/>
              </a:rPr>
              <a:t>The </a:t>
            </a:r>
            <a:r>
              <a:rPr lang="en-US" sz="1600" b="1" dirty="0" smtClean="0">
                <a:ea typeface="ＭＳ Ｐゴシック" pitchFamily="34" charset="-128"/>
              </a:rPr>
              <a:t>Constant-Match Average </a:t>
            </a:r>
            <a:r>
              <a:rPr lang="en-US" sz="1600" dirty="0" smtClean="0">
                <a:ea typeface="ＭＳ Ｐゴシック" pitchFamily="34" charset="-128"/>
              </a:rPr>
              <a:t>option repeats the annual value for all quarters of the corresponding year in the high-frequency file </a:t>
            </a:r>
            <a:r>
              <a:rPr lang="en-US" sz="1600" dirty="0">
                <a:ea typeface="ＭＳ Ｐゴシック" pitchFamily="34" charset="-128"/>
              </a:rPr>
              <a:t>(</a:t>
            </a:r>
            <a:r>
              <a:rPr lang="en-US" sz="1600" dirty="0" smtClean="0">
                <a:ea typeface="ＭＳ Ｐゴシック" pitchFamily="34" charset="-128"/>
              </a:rPr>
              <a:t>when the data are available).  </a:t>
            </a:r>
          </a:p>
          <a:p>
            <a:pPr eaLnBrk="1" hangingPunct="1">
              <a:buFont typeface="Arial" pitchFamily="34" charset="0"/>
              <a:buChar char="•"/>
              <a:defRPr/>
            </a:pPr>
            <a:r>
              <a:rPr lang="en-US" sz="1600" dirty="0" smtClean="0">
                <a:ea typeface="ＭＳ Ｐゴシック" pitchFamily="34" charset="-128"/>
              </a:rPr>
              <a:t>It shows </a:t>
            </a:r>
            <a:r>
              <a:rPr lang="en-US" sz="1600" b="1" dirty="0" smtClean="0">
                <a:ea typeface="ＭＳ Ｐゴシック" pitchFamily="34" charset="-128"/>
              </a:rPr>
              <a:t>NA</a:t>
            </a:r>
            <a:r>
              <a:rPr lang="en-US" sz="1600" dirty="0" smtClean="0">
                <a:ea typeface="ＭＳ Ｐゴシック" pitchFamily="34" charset="-128"/>
              </a:rPr>
              <a:t> for countries and dates for which the annual data are not available. For example here, the data for all quarters of 1994 are missing because the annual data starts in 1995. </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a:xfrm>
            <a:off x="382588" y="-6350"/>
            <a:ext cx="7553325"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2: Low-to-High Frequency</a:t>
            </a:r>
          </a:p>
        </p:txBody>
      </p:sp>
      <p:sp>
        <p:nvSpPr>
          <p:cNvPr id="3993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B306869-295B-4DD5-AC25-05B2B7C18DF6}" type="slidenum">
              <a:rPr lang="en-US" sz="800"/>
              <a:pPr eaLnBrk="1" hangingPunct="1"/>
              <a:t>37</a:t>
            </a:fld>
            <a:endParaRPr lang="en-US" sz="800"/>
          </a:p>
        </p:txBody>
      </p:sp>
      <p:sp>
        <p:nvSpPr>
          <p:cNvPr id="39940" name="Rectangle 3"/>
          <p:cNvSpPr txBox="1">
            <a:spLocks noChangeArrowheads="1"/>
          </p:cNvSpPr>
          <p:nvPr/>
        </p:nvSpPr>
        <p:spPr bwMode="auto">
          <a:xfrm>
            <a:off x="347663" y="1117600"/>
            <a:ext cx="8247062"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68275" indent="-168275"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What happens if instead of the </a:t>
            </a:r>
            <a:r>
              <a:rPr lang="en-US" sz="1800" i="1">
                <a:solidFill>
                  <a:schemeClr val="hlink"/>
                </a:solidFill>
              </a:rPr>
              <a:t>Source</a:t>
            </a:r>
            <a:r>
              <a:rPr lang="en-US" sz="1800">
                <a:solidFill>
                  <a:schemeClr val="hlink"/>
                </a:solidFill>
              </a:rPr>
              <a:t> and </a:t>
            </a:r>
            <a:r>
              <a:rPr lang="en-US" sz="1800" i="1">
                <a:solidFill>
                  <a:schemeClr val="hlink"/>
                </a:solidFill>
              </a:rPr>
              <a:t>Destination ID </a:t>
            </a:r>
            <a:r>
              <a:rPr lang="en-US" sz="1800">
                <a:solidFill>
                  <a:schemeClr val="hlink"/>
                </a:solidFill>
              </a:rPr>
              <a:t>being </a:t>
            </a:r>
            <a:r>
              <a:rPr lang="en-US" sz="1800" b="1" i="1">
                <a:solidFill>
                  <a:schemeClr val="hlink"/>
                </a:solidFill>
              </a:rPr>
              <a:t>@date country</a:t>
            </a:r>
            <a:r>
              <a:rPr lang="en-US" sz="1800">
                <a:solidFill>
                  <a:schemeClr val="hlink"/>
                </a:solidFill>
              </a:rPr>
              <a:t>, we simply choose </a:t>
            </a:r>
            <a:r>
              <a:rPr lang="en-US" sz="1800" b="1" i="1">
                <a:solidFill>
                  <a:schemeClr val="hlink"/>
                </a:solidFill>
              </a:rPr>
              <a:t>@date</a:t>
            </a:r>
            <a:r>
              <a:rPr lang="en-US" sz="1800">
                <a:solidFill>
                  <a:schemeClr val="hlink"/>
                </a:solidFill>
              </a:rPr>
              <a:t>?  </a:t>
            </a:r>
          </a:p>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This instructs EViews to ignore country ID and perform conversion across all cross-country identifiers. </a:t>
            </a:r>
          </a:p>
        </p:txBody>
      </p:sp>
      <p:sp>
        <p:nvSpPr>
          <p:cNvPr id="8" name="Rectangle 3"/>
          <p:cNvSpPr txBox="1">
            <a:spLocks noChangeArrowheads="1"/>
          </p:cNvSpPr>
          <p:nvPr/>
        </p:nvSpPr>
        <p:spPr bwMode="auto">
          <a:xfrm>
            <a:off x="347663" y="2395538"/>
            <a:ext cx="4029075"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169863" eaLnBrk="1" hangingPunct="1">
              <a:spcBef>
                <a:spcPct val="20000"/>
              </a:spcBef>
              <a:buClr>
                <a:schemeClr val="accent2"/>
              </a:buClr>
              <a:buSzPct val="90000"/>
              <a:defRPr/>
            </a:pPr>
            <a:r>
              <a:rPr lang="en-US" sz="1600" u="sng" dirty="0" smtClean="0">
                <a:solidFill>
                  <a:schemeClr val="hlink"/>
                </a:solidFill>
                <a:cs typeface="Arial" pitchFamily="34" charset="0"/>
              </a:rPr>
              <a:t>Panel-to-Panel Conversion: Example 2</a:t>
            </a:r>
            <a:endParaRPr lang="en-US" sz="1600" u="sng" dirty="0">
              <a:solidFill>
                <a:schemeClr val="hlink"/>
              </a:solidFill>
              <a:cs typeface="Arial" pitchFamily="34" charset="0"/>
            </a:endParaRPr>
          </a:p>
          <a:p>
            <a:pPr marL="457200" indent="-288925"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Click on the </a:t>
            </a:r>
            <a:r>
              <a:rPr lang="en-US" sz="1400" b="1" i="1" dirty="0" err="1" smtClean="0">
                <a:solidFill>
                  <a:schemeClr val="hlink"/>
                </a:solidFill>
                <a:cs typeface="Arial" pitchFamily="34" charset="0"/>
              </a:rPr>
              <a:t>Annual_Panel</a:t>
            </a:r>
            <a:r>
              <a:rPr lang="en-US" sz="1400" dirty="0" smtClean="0">
                <a:solidFill>
                  <a:schemeClr val="hlink"/>
                </a:solidFill>
                <a:cs typeface="Arial" pitchFamily="34" charset="0"/>
              </a:rPr>
              <a:t> page. Right-click on </a:t>
            </a:r>
            <a:r>
              <a:rPr lang="en-US" sz="1400" b="1" i="1" dirty="0" smtClean="0">
                <a:solidFill>
                  <a:schemeClr val="hlink"/>
                </a:solidFill>
                <a:cs typeface="Arial" pitchFamily="34" charset="0"/>
              </a:rPr>
              <a:t>pop</a:t>
            </a:r>
            <a:r>
              <a:rPr lang="en-US" sz="1400" dirty="0" smtClean="0">
                <a:solidFill>
                  <a:schemeClr val="hlink"/>
                </a:solidFill>
                <a:cs typeface="Arial" pitchFamily="34" charset="0"/>
              </a:rPr>
              <a:t> series and select </a:t>
            </a:r>
            <a:r>
              <a:rPr lang="en-US" sz="1400" b="1" dirty="0" smtClean="0">
                <a:solidFill>
                  <a:schemeClr val="hlink"/>
                </a:solidFill>
                <a:cs typeface="Arial" pitchFamily="34" charset="0"/>
              </a:rPr>
              <a:t>Copy</a:t>
            </a:r>
            <a:r>
              <a:rPr lang="en-US" sz="1400" dirty="0" smtClean="0">
                <a:solidFill>
                  <a:schemeClr val="hlink"/>
                </a:solidFill>
                <a:cs typeface="Arial" pitchFamily="34" charset="0"/>
              </a:rPr>
              <a:t>. </a:t>
            </a:r>
          </a:p>
          <a:p>
            <a:pPr marL="457200" indent="-288925"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Click on the </a:t>
            </a:r>
            <a:r>
              <a:rPr lang="en-US" sz="1400" b="1" i="1" dirty="0" smtClean="0">
                <a:solidFill>
                  <a:schemeClr val="hlink"/>
                </a:solidFill>
                <a:cs typeface="Arial" pitchFamily="34" charset="0"/>
              </a:rPr>
              <a:t>Quarterly_Panel</a:t>
            </a:r>
            <a:r>
              <a:rPr lang="en-US" sz="1400" dirty="0" smtClean="0">
                <a:solidFill>
                  <a:schemeClr val="hlink"/>
                </a:solidFill>
                <a:cs typeface="Arial" pitchFamily="34" charset="0"/>
              </a:rPr>
              <a:t> page and select </a:t>
            </a:r>
            <a:r>
              <a:rPr lang="en-US" sz="1400" b="1" i="1" dirty="0" smtClean="0">
                <a:solidFill>
                  <a:schemeClr val="hlink"/>
                </a:solidFill>
                <a:cs typeface="Arial" pitchFamily="34" charset="0"/>
              </a:rPr>
              <a:t>Paste Special. </a:t>
            </a:r>
            <a:endParaRPr lang="en-US" sz="1400" dirty="0" smtClean="0">
              <a:solidFill>
                <a:schemeClr val="hlink"/>
              </a:solidFill>
              <a:latin typeface="Arial" pitchFamily="34" charset="0"/>
              <a:cs typeface="Arial" pitchFamily="34" charset="0"/>
            </a:endParaRPr>
          </a:p>
          <a:p>
            <a:pPr marL="457200" indent="-288925" eaLnBrk="1" hangingPunct="1">
              <a:spcBef>
                <a:spcPct val="20000"/>
              </a:spcBef>
              <a:buClr>
                <a:schemeClr val="accent2"/>
              </a:buClr>
              <a:buSzPct val="90000"/>
              <a:buFont typeface="+mj-lt"/>
              <a:buAutoNum type="arabicPeriod"/>
              <a:defRPr/>
            </a:pPr>
            <a:r>
              <a:rPr lang="en-US" sz="1400" dirty="0" smtClean="0">
                <a:solidFill>
                  <a:schemeClr val="hlink"/>
                </a:solidFill>
                <a:latin typeface="Arial" pitchFamily="34" charset="0"/>
                <a:cs typeface="Arial" pitchFamily="34" charset="0"/>
              </a:rPr>
              <a:t>The </a:t>
            </a:r>
            <a:r>
              <a:rPr lang="en-US" sz="1400" b="1" i="1" dirty="0" smtClean="0">
                <a:solidFill>
                  <a:schemeClr val="hlink"/>
                </a:solidFill>
                <a:latin typeface="Arial" pitchFamily="34" charset="0"/>
                <a:cs typeface="Arial" pitchFamily="34" charset="0"/>
              </a:rPr>
              <a:t>Paste Special </a:t>
            </a:r>
            <a:r>
              <a:rPr lang="en-US" sz="1400" dirty="0" smtClean="0">
                <a:solidFill>
                  <a:schemeClr val="hlink"/>
                </a:solidFill>
                <a:latin typeface="Arial" pitchFamily="34" charset="0"/>
                <a:cs typeface="Arial" pitchFamily="34" charset="0"/>
              </a:rPr>
              <a:t>dialog box opens up. Change the name of the series to </a:t>
            </a:r>
            <a:r>
              <a:rPr lang="en-US" sz="1400" b="1" i="1" dirty="0" smtClean="0">
                <a:solidFill>
                  <a:schemeClr val="hlink"/>
                </a:solidFill>
                <a:latin typeface="Arial" pitchFamily="34" charset="0"/>
                <a:cs typeface="Arial" pitchFamily="34" charset="0"/>
              </a:rPr>
              <a:t>pop1</a:t>
            </a:r>
            <a:r>
              <a:rPr lang="en-US" sz="1400" dirty="0" smtClean="0">
                <a:solidFill>
                  <a:schemeClr val="hlink"/>
                </a:solidFill>
                <a:latin typeface="Arial" pitchFamily="34" charset="0"/>
                <a:cs typeface="Arial" pitchFamily="34" charset="0"/>
              </a:rPr>
              <a:t> (so as not to replace the existing series), select </a:t>
            </a:r>
            <a:r>
              <a:rPr lang="en-US" sz="1400" b="1" dirty="0" smtClean="0">
                <a:solidFill>
                  <a:schemeClr val="hlink"/>
                </a:solidFill>
                <a:latin typeface="Arial" pitchFamily="34" charset="0"/>
                <a:cs typeface="Arial" pitchFamily="34" charset="0"/>
              </a:rPr>
              <a:t>Link</a:t>
            </a:r>
            <a:r>
              <a:rPr lang="en-US" sz="1400" dirty="0" smtClean="0">
                <a:solidFill>
                  <a:schemeClr val="hlink"/>
                </a:solidFill>
                <a:latin typeface="Arial" pitchFamily="34" charset="0"/>
                <a:cs typeface="Arial" pitchFamily="34" charset="0"/>
              </a:rPr>
              <a:t> under </a:t>
            </a:r>
            <a:r>
              <a:rPr lang="en-US" sz="1400" b="1" i="1" dirty="0" smtClean="0">
                <a:solidFill>
                  <a:schemeClr val="hlink"/>
                </a:solidFill>
                <a:latin typeface="Arial" pitchFamily="34" charset="0"/>
                <a:cs typeface="Arial" pitchFamily="34" charset="0"/>
              </a:rPr>
              <a:t>Paste as </a:t>
            </a:r>
            <a:r>
              <a:rPr lang="en-US" sz="1400" dirty="0" smtClean="0">
                <a:solidFill>
                  <a:schemeClr val="hlink"/>
                </a:solidFill>
                <a:latin typeface="Arial" pitchFamily="34" charset="0"/>
                <a:cs typeface="Arial" pitchFamily="34" charset="0"/>
              </a:rPr>
              <a:t>section, and </a:t>
            </a:r>
            <a:r>
              <a:rPr lang="en-US" sz="1400" b="1" dirty="0" smtClean="0">
                <a:solidFill>
                  <a:schemeClr val="hlink"/>
                </a:solidFill>
                <a:latin typeface="Arial" pitchFamily="34" charset="0"/>
                <a:cs typeface="Arial" pitchFamily="34" charset="0"/>
              </a:rPr>
              <a:t>General match merge </a:t>
            </a:r>
            <a:r>
              <a:rPr lang="en-US" sz="1400" dirty="0" smtClean="0">
                <a:solidFill>
                  <a:schemeClr val="hlink"/>
                </a:solidFill>
                <a:latin typeface="Arial" pitchFamily="34" charset="0"/>
                <a:cs typeface="Arial" pitchFamily="34" charset="0"/>
              </a:rPr>
              <a:t>criteria under </a:t>
            </a:r>
            <a:r>
              <a:rPr lang="en-US" sz="1400" b="1" i="1" dirty="0" smtClean="0">
                <a:solidFill>
                  <a:schemeClr val="hlink"/>
                </a:solidFill>
                <a:latin typeface="Arial" pitchFamily="34" charset="0"/>
                <a:cs typeface="Arial" pitchFamily="34" charset="0"/>
              </a:rPr>
              <a:t>Merge by </a:t>
            </a:r>
            <a:r>
              <a:rPr lang="en-US" sz="1400" dirty="0" smtClean="0">
                <a:solidFill>
                  <a:schemeClr val="hlink"/>
                </a:solidFill>
                <a:latin typeface="Arial" pitchFamily="34" charset="0"/>
                <a:cs typeface="Arial" pitchFamily="34" charset="0"/>
              </a:rPr>
              <a:t>section. </a:t>
            </a:r>
          </a:p>
          <a:p>
            <a:pPr marL="457200" indent="-288925" eaLnBrk="1" hangingPunct="1">
              <a:spcBef>
                <a:spcPct val="20000"/>
              </a:spcBef>
              <a:buClr>
                <a:schemeClr val="accent2"/>
              </a:buClr>
              <a:buSzPct val="90000"/>
              <a:buFont typeface="+mj-lt"/>
              <a:buAutoNum type="arabicPeriod"/>
              <a:defRPr/>
            </a:pPr>
            <a:r>
              <a:rPr lang="en-US" sz="1400" dirty="0" smtClean="0">
                <a:solidFill>
                  <a:schemeClr val="hlink"/>
                </a:solidFill>
                <a:latin typeface="Arial" pitchFamily="34" charset="0"/>
                <a:cs typeface="Arial" pitchFamily="34" charset="0"/>
              </a:rPr>
              <a:t>Under </a:t>
            </a:r>
            <a:r>
              <a:rPr lang="en-US" sz="1400" b="1" i="1" dirty="0" smtClean="0">
                <a:solidFill>
                  <a:schemeClr val="hlink"/>
                </a:solidFill>
                <a:latin typeface="Arial" pitchFamily="34" charset="0"/>
                <a:cs typeface="Arial" pitchFamily="34" charset="0"/>
              </a:rPr>
              <a:t>Match merge options</a:t>
            </a:r>
            <a:r>
              <a:rPr lang="en-US" sz="1400" dirty="0" smtClean="0">
                <a:solidFill>
                  <a:schemeClr val="hlink"/>
                </a:solidFill>
                <a:latin typeface="Arial" pitchFamily="34" charset="0"/>
                <a:cs typeface="Arial" pitchFamily="34" charset="0"/>
              </a:rPr>
              <a:t>, type </a:t>
            </a:r>
            <a:r>
              <a:rPr lang="en-US" sz="1400" b="1" i="1" dirty="0" smtClean="0">
                <a:solidFill>
                  <a:schemeClr val="hlink"/>
                </a:solidFill>
                <a:latin typeface="Arial" pitchFamily="34" charset="0"/>
                <a:cs typeface="Arial" pitchFamily="34" charset="0"/>
              </a:rPr>
              <a:t>@date </a:t>
            </a:r>
            <a:r>
              <a:rPr lang="en-US" sz="1400" dirty="0" smtClean="0">
                <a:solidFill>
                  <a:schemeClr val="hlink"/>
                </a:solidFill>
                <a:latin typeface="Arial" pitchFamily="34" charset="0"/>
                <a:cs typeface="Arial" pitchFamily="34" charset="0"/>
              </a:rPr>
              <a:t>in </a:t>
            </a:r>
            <a:r>
              <a:rPr lang="en-US" sz="1400" i="1" dirty="0" smtClean="0">
                <a:solidFill>
                  <a:schemeClr val="hlink"/>
                </a:solidFill>
                <a:latin typeface="Arial" pitchFamily="34" charset="0"/>
                <a:cs typeface="Arial" pitchFamily="34" charset="0"/>
              </a:rPr>
              <a:t>Source ID </a:t>
            </a:r>
            <a:r>
              <a:rPr lang="en-US" sz="1400" dirty="0" smtClean="0">
                <a:solidFill>
                  <a:schemeClr val="hlink"/>
                </a:solidFill>
                <a:latin typeface="Arial" pitchFamily="34" charset="0"/>
                <a:cs typeface="Arial" pitchFamily="34" charset="0"/>
              </a:rPr>
              <a:t>and </a:t>
            </a:r>
            <a:r>
              <a:rPr lang="en-US" sz="1400" i="1" dirty="0" smtClean="0">
                <a:solidFill>
                  <a:schemeClr val="hlink"/>
                </a:solidFill>
                <a:latin typeface="Arial" pitchFamily="34" charset="0"/>
                <a:cs typeface="Arial" pitchFamily="34" charset="0"/>
              </a:rPr>
              <a:t>Destination ID </a:t>
            </a:r>
            <a:r>
              <a:rPr lang="en-US" sz="1400" dirty="0" smtClean="0">
                <a:solidFill>
                  <a:schemeClr val="hlink"/>
                </a:solidFill>
                <a:latin typeface="Arial" pitchFamily="34" charset="0"/>
                <a:cs typeface="Arial" pitchFamily="34" charset="0"/>
              </a:rPr>
              <a:t>fields. </a:t>
            </a:r>
            <a:endParaRPr lang="en-US" sz="1400" dirty="0" smtClean="0">
              <a:solidFill>
                <a:schemeClr val="hlink"/>
              </a:solidFill>
            </a:endParaRPr>
          </a:p>
        </p:txBody>
      </p:sp>
      <p:pic>
        <p:nvPicPr>
          <p:cNvPr id="3994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9425" y="2395538"/>
            <a:ext cx="4046538" cy="3811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xfrm>
            <a:off x="382588" y="-6350"/>
            <a:ext cx="6853481"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2: Low-to-High Frequency </a:t>
            </a:r>
            <a:r>
              <a:rPr lang="en-US" sz="1800" dirty="0" smtClean="0">
                <a:ea typeface="ＭＳ Ｐゴシック" panose="020B0600070205080204" pitchFamily="34" charset="-128"/>
              </a:rPr>
              <a:t>(cont’d)</a:t>
            </a:r>
          </a:p>
        </p:txBody>
      </p:sp>
      <p:sp>
        <p:nvSpPr>
          <p:cNvPr id="409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FFB926B-5161-454D-BDD6-EEC361874D39}" type="slidenum">
              <a:rPr lang="en-US" sz="800"/>
              <a:pPr eaLnBrk="1" hangingPunct="1"/>
              <a:t>38</a:t>
            </a:fld>
            <a:endParaRPr lang="en-US" sz="800"/>
          </a:p>
        </p:txBody>
      </p:sp>
      <p:sp>
        <p:nvSpPr>
          <p:cNvPr id="33796" name="Rectangle 3"/>
          <p:cNvSpPr txBox="1">
            <a:spLocks noChangeArrowheads="1"/>
          </p:cNvSpPr>
          <p:nvPr/>
        </p:nvSpPr>
        <p:spPr bwMode="auto">
          <a:xfrm>
            <a:off x="450850" y="1201738"/>
            <a:ext cx="82375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50838" indent="-342900" eaLnBrk="1" hangingPunct="1">
              <a:spcBef>
                <a:spcPct val="20000"/>
              </a:spcBef>
              <a:buClr>
                <a:schemeClr val="accent2"/>
              </a:buClr>
              <a:buSzPct val="90000"/>
              <a:buFont typeface="+mj-lt"/>
              <a:buAutoNum type="arabicPeriod" startAt="5"/>
              <a:defRPr/>
            </a:pPr>
            <a:r>
              <a:rPr lang="en-US" sz="1400" dirty="0">
                <a:solidFill>
                  <a:schemeClr val="hlink"/>
                </a:solidFill>
                <a:latin typeface="Arial" pitchFamily="34" charset="0"/>
                <a:cs typeface="Arial" pitchFamily="34" charset="0"/>
              </a:rPr>
              <a:t>Under </a:t>
            </a:r>
            <a:r>
              <a:rPr lang="en-US" sz="1400" b="1" i="1" dirty="0" smtClean="0">
                <a:solidFill>
                  <a:schemeClr val="hlink"/>
                </a:solidFill>
                <a:latin typeface="Arial" pitchFamily="34" charset="0"/>
                <a:cs typeface="Arial" pitchFamily="34" charset="0"/>
              </a:rPr>
              <a:t>Contraction Method</a:t>
            </a:r>
            <a:r>
              <a:rPr lang="en-US" sz="1400" dirty="0" smtClean="0">
                <a:solidFill>
                  <a:schemeClr val="hlink"/>
                </a:solidFill>
                <a:latin typeface="Arial" pitchFamily="34" charset="0"/>
                <a:cs typeface="Arial" pitchFamily="34" charset="0"/>
              </a:rPr>
              <a:t> </a:t>
            </a:r>
            <a:r>
              <a:rPr lang="en-US" sz="1400" dirty="0">
                <a:solidFill>
                  <a:schemeClr val="hlink"/>
                </a:solidFill>
                <a:latin typeface="Arial" pitchFamily="34" charset="0"/>
                <a:cs typeface="Arial" pitchFamily="34" charset="0"/>
              </a:rPr>
              <a:t>you can now specify the method through which EViews will aggregate the data across cross-section </a:t>
            </a:r>
            <a:r>
              <a:rPr lang="en-US" sz="1400" dirty="0" smtClean="0">
                <a:solidFill>
                  <a:schemeClr val="hlink"/>
                </a:solidFill>
                <a:latin typeface="Arial" pitchFamily="34" charset="0"/>
                <a:cs typeface="Arial" pitchFamily="34" charset="0"/>
              </a:rPr>
              <a:t>identifiers. Let’s </a:t>
            </a:r>
            <a:r>
              <a:rPr lang="en-US" sz="1400" dirty="0">
                <a:solidFill>
                  <a:schemeClr val="hlink"/>
                </a:solidFill>
                <a:latin typeface="Arial" pitchFamily="34" charset="0"/>
                <a:cs typeface="Arial" pitchFamily="34" charset="0"/>
              </a:rPr>
              <a:t>choose </a:t>
            </a:r>
            <a:r>
              <a:rPr lang="en-US" sz="1400" b="1" i="1" dirty="0">
                <a:solidFill>
                  <a:schemeClr val="hlink"/>
                </a:solidFill>
                <a:latin typeface="Arial" pitchFamily="34" charset="0"/>
                <a:cs typeface="Arial" pitchFamily="34" charset="0"/>
              </a:rPr>
              <a:t>Mean</a:t>
            </a:r>
            <a:r>
              <a:rPr lang="en-US" sz="1400" dirty="0">
                <a:solidFill>
                  <a:schemeClr val="hlink"/>
                </a:solidFill>
                <a:latin typeface="Arial" pitchFamily="34" charset="0"/>
                <a:cs typeface="Arial" pitchFamily="34" charset="0"/>
              </a:rPr>
              <a:t> as a contraction method. This computes the average population for all six countries in the annual </a:t>
            </a:r>
            <a:r>
              <a:rPr lang="en-US" sz="1400" dirty="0" smtClean="0">
                <a:solidFill>
                  <a:schemeClr val="hlink"/>
                </a:solidFill>
                <a:latin typeface="Arial" pitchFamily="34" charset="0"/>
                <a:cs typeface="Arial" pitchFamily="34" charset="0"/>
              </a:rPr>
              <a:t>page. EViews </a:t>
            </a:r>
            <a:r>
              <a:rPr lang="en-US" sz="1400" dirty="0">
                <a:solidFill>
                  <a:schemeClr val="hlink"/>
                </a:solidFill>
                <a:latin typeface="Arial" pitchFamily="34" charset="0"/>
                <a:cs typeface="Arial" pitchFamily="34" charset="0"/>
              </a:rPr>
              <a:t>then </a:t>
            </a:r>
            <a:r>
              <a:rPr lang="en-US" sz="1400" dirty="0" smtClean="0">
                <a:solidFill>
                  <a:schemeClr val="hlink"/>
                </a:solidFill>
                <a:latin typeface="Arial" pitchFamily="34" charset="0"/>
                <a:cs typeface="Arial" pitchFamily="34" charset="0"/>
              </a:rPr>
              <a:t>uses </a:t>
            </a:r>
            <a:r>
              <a:rPr lang="en-US" sz="1400" b="1" dirty="0" smtClean="0">
                <a:solidFill>
                  <a:schemeClr val="hlink"/>
                </a:solidFill>
                <a:latin typeface="Arial" pitchFamily="34" charset="0"/>
                <a:cs typeface="Arial" pitchFamily="34" charset="0"/>
              </a:rPr>
              <a:t>Constant-Match Average</a:t>
            </a:r>
            <a:r>
              <a:rPr lang="en-US" sz="1400" dirty="0" smtClean="0">
                <a:solidFill>
                  <a:schemeClr val="hlink"/>
                </a:solidFill>
                <a:latin typeface="Arial" pitchFamily="34" charset="0"/>
                <a:cs typeface="Arial" pitchFamily="34" charset="0"/>
              </a:rPr>
              <a:t> </a:t>
            </a:r>
            <a:r>
              <a:rPr lang="en-US" sz="1400" dirty="0">
                <a:solidFill>
                  <a:schemeClr val="hlink"/>
                </a:solidFill>
                <a:latin typeface="Arial" pitchFamily="34" charset="0"/>
                <a:cs typeface="Arial" pitchFamily="34" charset="0"/>
              </a:rPr>
              <a:t>to convert the annual data to quarterly</a:t>
            </a:r>
            <a:r>
              <a:rPr lang="en-US" sz="1400" dirty="0" smtClean="0">
                <a:solidFill>
                  <a:schemeClr val="hlink"/>
                </a:solidFill>
                <a:latin typeface="Arial" pitchFamily="34" charset="0"/>
                <a:cs typeface="Arial" pitchFamily="34" charset="0"/>
              </a:rPr>
              <a:t>.</a:t>
            </a:r>
          </a:p>
          <a:p>
            <a:pPr marL="350838" indent="-342900" eaLnBrk="1" hangingPunct="1">
              <a:spcBef>
                <a:spcPct val="20000"/>
              </a:spcBef>
              <a:buClr>
                <a:schemeClr val="accent2"/>
              </a:buClr>
              <a:buSzPct val="90000"/>
              <a:buFont typeface="+mj-lt"/>
              <a:buAutoNum type="arabicPeriod" startAt="5"/>
              <a:defRPr/>
            </a:pPr>
            <a:r>
              <a:rPr lang="en-US" sz="1400" dirty="0" smtClean="0">
                <a:solidFill>
                  <a:schemeClr val="hlink"/>
                </a:solidFill>
                <a:latin typeface="Arial" pitchFamily="34" charset="0"/>
                <a:cs typeface="Arial" pitchFamily="34" charset="0"/>
              </a:rPr>
              <a:t>Click </a:t>
            </a:r>
            <a:r>
              <a:rPr lang="en-US" sz="1400" b="1" dirty="0" smtClean="0">
                <a:solidFill>
                  <a:schemeClr val="hlink"/>
                </a:solidFill>
                <a:latin typeface="Arial" pitchFamily="34" charset="0"/>
                <a:cs typeface="Arial" pitchFamily="34" charset="0"/>
              </a:rPr>
              <a:t>OK</a:t>
            </a:r>
            <a:r>
              <a:rPr lang="en-US" sz="1400" dirty="0" smtClean="0">
                <a:solidFill>
                  <a:schemeClr val="hlink"/>
                </a:solidFill>
                <a:latin typeface="Arial" pitchFamily="34" charset="0"/>
                <a:cs typeface="Arial" pitchFamily="34" charset="0"/>
              </a:rPr>
              <a:t>. </a:t>
            </a:r>
            <a:endParaRPr lang="en-US" sz="1400" dirty="0">
              <a:solidFill>
                <a:schemeClr val="hlink"/>
              </a:solidFill>
              <a:latin typeface="Arial" pitchFamily="34" charset="0"/>
              <a:cs typeface="Arial" pitchFamily="34" charset="0"/>
            </a:endParaRPr>
          </a:p>
          <a:p>
            <a:pPr eaLnBrk="1" hangingPunct="1">
              <a:spcBef>
                <a:spcPct val="20000"/>
              </a:spcBef>
              <a:buClr>
                <a:schemeClr val="accent2"/>
              </a:buClr>
              <a:buSzPct val="90000"/>
              <a:buFont typeface="Wingdings" pitchFamily="2" charset="2"/>
              <a:buChar char="§"/>
              <a:defRPr/>
            </a:pPr>
            <a:endParaRPr lang="en-US" sz="1800" b="1" i="1" dirty="0" smtClean="0">
              <a:solidFill>
                <a:schemeClr val="hlink"/>
              </a:solidFill>
            </a:endParaRPr>
          </a:p>
          <a:p>
            <a:pPr eaLnBrk="1" hangingPunct="1">
              <a:spcBef>
                <a:spcPct val="20000"/>
              </a:spcBef>
              <a:buClr>
                <a:schemeClr val="accent2"/>
              </a:buClr>
              <a:buSzPct val="90000"/>
              <a:buFont typeface="Times" pitchFamily="18" charset="0"/>
              <a:buChar char="•"/>
              <a:defRPr/>
            </a:pPr>
            <a:endParaRPr lang="en-US" sz="2200" dirty="0" smtClean="0">
              <a:solidFill>
                <a:schemeClr val="hlink"/>
              </a:solidFill>
            </a:endParaRPr>
          </a:p>
        </p:txBody>
      </p:sp>
      <p:grpSp>
        <p:nvGrpSpPr>
          <p:cNvPr id="40965" name="Group 1"/>
          <p:cNvGrpSpPr>
            <a:grpSpLocks/>
          </p:cNvGrpSpPr>
          <p:nvPr/>
        </p:nvGrpSpPr>
        <p:grpSpPr bwMode="auto">
          <a:xfrm>
            <a:off x="793750" y="2411413"/>
            <a:ext cx="7677150" cy="3852862"/>
            <a:chOff x="811213" y="2259013"/>
            <a:chExt cx="7677150" cy="3852862"/>
          </a:xfrm>
        </p:grpSpPr>
        <p:sp>
          <p:nvSpPr>
            <p:cNvPr id="40966" name="Rectangle 3"/>
            <p:cNvSpPr txBox="1">
              <a:spLocks noChangeArrowheads="1"/>
            </p:cNvSpPr>
            <p:nvPr/>
          </p:nvSpPr>
          <p:spPr bwMode="auto">
            <a:xfrm>
              <a:off x="2584450" y="2673350"/>
              <a:ext cx="1638299"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all countries in 1995    = 68,637.4</a:t>
              </a:r>
              <a:endParaRPr lang="en-US" sz="1400">
                <a:solidFill>
                  <a:schemeClr val="hlink"/>
                </a:solidFill>
              </a:endParaRPr>
            </a:p>
          </p:txBody>
        </p:sp>
        <p:sp>
          <p:nvSpPr>
            <p:cNvPr id="40967" name="Rectangle 3"/>
            <p:cNvSpPr txBox="1">
              <a:spLocks noChangeArrowheads="1"/>
            </p:cNvSpPr>
            <p:nvPr/>
          </p:nvSpPr>
          <p:spPr bwMode="auto">
            <a:xfrm>
              <a:off x="2584450" y="4305300"/>
              <a:ext cx="16875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of all countries in 1996    = 68,861.5</a:t>
              </a:r>
              <a:endParaRPr lang="en-US" sz="1400">
                <a:solidFill>
                  <a:schemeClr val="hlink"/>
                </a:solidFill>
              </a:endParaRPr>
            </a:p>
          </p:txBody>
        </p:sp>
        <p:grpSp>
          <p:nvGrpSpPr>
            <p:cNvPr id="40968" name="Group 1"/>
            <p:cNvGrpSpPr>
              <a:grpSpLocks/>
            </p:cNvGrpSpPr>
            <p:nvPr/>
          </p:nvGrpSpPr>
          <p:grpSpPr bwMode="auto">
            <a:xfrm>
              <a:off x="811213" y="2259013"/>
              <a:ext cx="1681162" cy="3797300"/>
              <a:chOff x="520700" y="2046288"/>
              <a:chExt cx="1971675" cy="4587875"/>
            </a:xfrm>
          </p:grpSpPr>
          <p:pic>
            <p:nvPicPr>
              <p:cNvPr id="409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2046288"/>
                <a:ext cx="1971675"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00" y="4305300"/>
                <a:ext cx="1971675" cy="232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82" name="Oval 6"/>
              <p:cNvSpPr>
                <a:spLocks noChangeArrowheads="1"/>
              </p:cNvSpPr>
              <p:nvPr/>
            </p:nvSpPr>
            <p:spPr bwMode="auto">
              <a:xfrm>
                <a:off x="1033463" y="3036888"/>
                <a:ext cx="1263650" cy="113030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40983" name="Oval 23"/>
              <p:cNvSpPr>
                <a:spLocks noChangeArrowheads="1"/>
              </p:cNvSpPr>
              <p:nvPr/>
            </p:nvSpPr>
            <p:spPr bwMode="auto">
              <a:xfrm flipV="1">
                <a:off x="1033463" y="5340350"/>
                <a:ext cx="1263650" cy="1093788"/>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pic>
          <p:nvPicPr>
            <p:cNvPr id="40969"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2750" y="2416175"/>
              <a:ext cx="1981200"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70"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7638" y="2444750"/>
              <a:ext cx="199072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Straight Arrow Connector 29"/>
            <p:cNvCxnSpPr>
              <a:endCxn id="40974" idx="2"/>
            </p:cNvCxnSpPr>
            <p:nvPr/>
          </p:nvCxnSpPr>
          <p:spPr>
            <a:xfrm>
              <a:off x="2325688" y="3541713"/>
              <a:ext cx="2724150" cy="61912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40976" idx="2"/>
            </p:cNvCxnSpPr>
            <p:nvPr/>
          </p:nvCxnSpPr>
          <p:spPr>
            <a:xfrm flipV="1">
              <a:off x="2320926" y="4799013"/>
              <a:ext cx="2746375" cy="620712"/>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40973" name="Rectangle 3"/>
            <p:cNvSpPr txBox="1">
              <a:spLocks noChangeArrowheads="1"/>
            </p:cNvSpPr>
            <p:nvPr/>
          </p:nvSpPr>
          <p:spPr bwMode="auto">
            <a:xfrm>
              <a:off x="3530600" y="5419725"/>
              <a:ext cx="493553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dirty="0">
                  <a:solidFill>
                    <a:schemeClr val="hlink"/>
                  </a:solidFill>
                </a:rPr>
                <a:t>Note : </a:t>
              </a:r>
              <a:r>
                <a:rPr lang="en-US" sz="1400" dirty="0" smtClean="0">
                  <a:solidFill>
                    <a:schemeClr val="hlink"/>
                  </a:solidFill>
                </a:rPr>
                <a:t>EViews </a:t>
              </a:r>
              <a:r>
                <a:rPr lang="en-US" sz="1400" dirty="0">
                  <a:solidFill>
                    <a:schemeClr val="hlink"/>
                  </a:solidFill>
                </a:rPr>
                <a:t>averages the data across all countries and repeats the same average for all countries for the specific time period. </a:t>
              </a:r>
            </a:p>
            <a:p>
              <a:pPr>
                <a:spcBef>
                  <a:spcPct val="20000"/>
                </a:spcBef>
                <a:buClr>
                  <a:schemeClr val="accent2"/>
                </a:buClr>
                <a:buSzPct val="90000"/>
                <a:buFont typeface="Times" pitchFamily="18" charset="0"/>
                <a:buNone/>
              </a:pPr>
              <a:endParaRPr lang="en-US" sz="1600" dirty="0">
                <a:solidFill>
                  <a:schemeClr val="hlink"/>
                </a:solidFill>
              </a:endParaRPr>
            </a:p>
          </p:txBody>
        </p:sp>
        <p:sp>
          <p:nvSpPr>
            <p:cNvPr id="40974" name="Oval 6"/>
            <p:cNvSpPr>
              <a:spLocks noChangeArrowheads="1"/>
            </p:cNvSpPr>
            <p:nvPr/>
          </p:nvSpPr>
          <p:spPr bwMode="auto">
            <a:xfrm>
              <a:off x="5049838" y="3836988"/>
              <a:ext cx="947737" cy="646112"/>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40975" name="Oval 6"/>
            <p:cNvSpPr>
              <a:spLocks noChangeArrowheads="1"/>
            </p:cNvSpPr>
            <p:nvPr/>
          </p:nvSpPr>
          <p:spPr bwMode="auto">
            <a:xfrm>
              <a:off x="7332663" y="3859213"/>
              <a:ext cx="946150" cy="646112"/>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40976" name="Oval 23"/>
            <p:cNvSpPr>
              <a:spLocks noChangeArrowheads="1"/>
            </p:cNvSpPr>
            <p:nvPr/>
          </p:nvSpPr>
          <p:spPr bwMode="auto">
            <a:xfrm flipV="1">
              <a:off x="5067300" y="4483100"/>
              <a:ext cx="930275" cy="633413"/>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40977" name="Oval 23"/>
            <p:cNvSpPr>
              <a:spLocks noChangeArrowheads="1"/>
            </p:cNvSpPr>
            <p:nvPr/>
          </p:nvSpPr>
          <p:spPr bwMode="auto">
            <a:xfrm flipV="1">
              <a:off x="7353300" y="4483100"/>
              <a:ext cx="930275" cy="633413"/>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39" name="Straight Arrow Connector 38"/>
            <p:cNvCxnSpPr>
              <a:stCxn id="40974" idx="6"/>
              <a:endCxn id="40975" idx="2"/>
            </p:cNvCxnSpPr>
            <p:nvPr/>
          </p:nvCxnSpPr>
          <p:spPr>
            <a:xfrm>
              <a:off x="5997576" y="4160838"/>
              <a:ext cx="1335087" cy="2222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40976" idx="6"/>
              <a:endCxn id="40977" idx="2"/>
            </p:cNvCxnSpPr>
            <p:nvPr/>
          </p:nvCxnSpPr>
          <p:spPr>
            <a:xfrm>
              <a:off x="5997576" y="4799013"/>
              <a:ext cx="1355725" cy="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76C11B6A-CB5A-49E5-BDBC-2DC748FAC5A9}" type="slidenum">
              <a:rPr lang="en-US" sz="800">
                <a:solidFill>
                  <a:schemeClr val="accent1"/>
                </a:solidFill>
              </a:rPr>
              <a:pPr/>
              <a:t>39</a:t>
            </a:fld>
            <a:endParaRPr lang="en-US" sz="800">
              <a:solidFill>
                <a:schemeClr val="accent1"/>
              </a:solidFill>
            </a:endParaRPr>
          </a:p>
        </p:txBody>
      </p:sp>
      <p:sp>
        <p:nvSpPr>
          <p:cNvPr id="4" name="Rectangle 3"/>
          <p:cNvSpPr txBox="1">
            <a:spLocks noChangeArrowheads="1"/>
          </p:cNvSpPr>
          <p:nvPr/>
        </p:nvSpPr>
        <p:spPr bwMode="auto">
          <a:xfrm>
            <a:off x="300038" y="1249363"/>
            <a:ext cx="8658225" cy="41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573088" indent="-1714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100000"/>
              <a:buFont typeface="Arial" pitchFamily="34" charset="0"/>
              <a:buChar char="•"/>
              <a:defRPr/>
            </a:pPr>
            <a:r>
              <a:rPr lang="en-US" sz="1800" dirty="0" smtClean="0">
                <a:solidFill>
                  <a:schemeClr val="hlink"/>
                </a:solidFill>
                <a:latin typeface="+mn-lt"/>
                <a:ea typeface="ＭＳ Ｐゴシック" charset="0"/>
              </a:rPr>
              <a:t>Note that when the </a:t>
            </a:r>
            <a:r>
              <a:rPr lang="en-US" sz="1800" i="1" dirty="0" smtClean="0">
                <a:solidFill>
                  <a:schemeClr val="hlink"/>
                </a:solidFill>
                <a:latin typeface="+mn-lt"/>
                <a:ea typeface="ＭＳ Ｐゴシック" charset="0"/>
              </a:rPr>
              <a:t>Source ID </a:t>
            </a:r>
            <a:r>
              <a:rPr lang="en-US" sz="1800" dirty="0" smtClean="0">
                <a:solidFill>
                  <a:schemeClr val="hlink"/>
                </a:solidFill>
                <a:latin typeface="+mn-lt"/>
                <a:ea typeface="ＭＳ Ｐゴシック" charset="0"/>
              </a:rPr>
              <a:t>and </a:t>
            </a:r>
            <a:r>
              <a:rPr lang="en-US" sz="1800" i="1" dirty="0" smtClean="0">
                <a:solidFill>
                  <a:schemeClr val="hlink"/>
                </a:solidFill>
                <a:latin typeface="+mn-lt"/>
                <a:ea typeface="ＭＳ Ｐゴシック" charset="0"/>
              </a:rPr>
              <a:t>Destination ID </a:t>
            </a:r>
            <a:r>
              <a:rPr lang="en-US" sz="1800" dirty="0" smtClean="0">
                <a:solidFill>
                  <a:schemeClr val="hlink"/>
                </a:solidFill>
                <a:latin typeface="+mn-lt"/>
                <a:ea typeface="ＭＳ Ｐゴシック" charset="0"/>
              </a:rPr>
              <a:t>fields are set at </a:t>
            </a:r>
            <a:r>
              <a:rPr lang="en-US" sz="1800" b="1" i="1" dirty="0" smtClean="0">
                <a:solidFill>
                  <a:schemeClr val="hlink"/>
                </a:solidFill>
                <a:latin typeface="+mn-lt"/>
                <a:ea typeface="ＭＳ Ｐゴシック" charset="0"/>
              </a:rPr>
              <a:t>@date , </a:t>
            </a:r>
            <a:r>
              <a:rPr lang="en-US" sz="1800" dirty="0" smtClean="0">
                <a:solidFill>
                  <a:schemeClr val="hlink"/>
                </a:solidFill>
                <a:latin typeface="+mn-lt"/>
                <a:ea typeface="ＭＳ Ｐゴシック" charset="0"/>
              </a:rPr>
              <a:t>EViews will aggregate across the cross-country IDs. </a:t>
            </a:r>
            <a:endParaRPr lang="en-US" sz="1800" dirty="0">
              <a:solidFill>
                <a:schemeClr val="hlink"/>
              </a:solidFill>
              <a:latin typeface="+mn-lt"/>
              <a:ea typeface="ＭＳ Ｐゴシック" charset="0"/>
            </a:endParaRPr>
          </a:p>
          <a:p>
            <a:pPr eaLnBrk="1" hangingPunct="1">
              <a:spcBef>
                <a:spcPct val="20000"/>
              </a:spcBef>
              <a:buClr>
                <a:schemeClr val="accent2"/>
              </a:buClr>
              <a:buSzPct val="100000"/>
              <a:buFont typeface="Arial" pitchFamily="34" charset="0"/>
              <a:buChar char="•"/>
              <a:defRPr/>
            </a:pPr>
            <a:r>
              <a:rPr lang="en-US" sz="1800" dirty="0" smtClean="0">
                <a:solidFill>
                  <a:schemeClr val="hlink"/>
                </a:solidFill>
                <a:latin typeface="+mn-lt"/>
                <a:ea typeface="ＭＳ Ｐゴシック" charset="0"/>
              </a:rPr>
              <a:t>EViews </a:t>
            </a:r>
            <a:r>
              <a:rPr lang="en-US" sz="1800" dirty="0">
                <a:solidFill>
                  <a:schemeClr val="hlink"/>
                </a:solidFill>
                <a:latin typeface="+mn-lt"/>
                <a:ea typeface="ＭＳ Ｐゴシック" charset="0"/>
              </a:rPr>
              <a:t>performs </a:t>
            </a:r>
            <a:r>
              <a:rPr lang="en-US" sz="1800" dirty="0" smtClean="0">
                <a:solidFill>
                  <a:schemeClr val="hlink"/>
                </a:solidFill>
                <a:latin typeface="+mn-lt"/>
                <a:ea typeface="ＭＳ Ｐゴシック" charset="0"/>
              </a:rPr>
              <a:t>the following operations when going from low-to-high frequency: </a:t>
            </a:r>
            <a:endParaRPr lang="en-US" sz="1800" dirty="0">
              <a:solidFill>
                <a:schemeClr val="hlink"/>
              </a:solidFill>
              <a:latin typeface="+mn-lt"/>
              <a:ea typeface="ＭＳ Ｐゴシック" charset="0"/>
            </a:endParaRPr>
          </a:p>
          <a:p>
            <a:pPr marL="855662" lvl="2" indent="-285750" eaLnBrk="1" hangingPunct="1">
              <a:spcBef>
                <a:spcPct val="20000"/>
              </a:spcBef>
              <a:buClr>
                <a:schemeClr val="accent2"/>
              </a:buClr>
              <a:buSzPct val="90000"/>
              <a:buFont typeface="Wingdings" pitchFamily="2" charset="2"/>
              <a:buChar char="ü"/>
              <a:defRPr/>
            </a:pPr>
            <a:r>
              <a:rPr lang="en-US" sz="1600" dirty="0">
                <a:solidFill>
                  <a:schemeClr val="hlink"/>
                </a:solidFill>
                <a:latin typeface="+mn-lt"/>
                <a:ea typeface="ＭＳ Ｐゴシック" charset="0"/>
              </a:rPr>
              <a:t>By </a:t>
            </a:r>
            <a:r>
              <a:rPr lang="en-US" sz="1600" dirty="0" smtClean="0">
                <a:solidFill>
                  <a:schemeClr val="hlink"/>
                </a:solidFill>
                <a:latin typeface="+mn-lt"/>
                <a:ea typeface="ＭＳ Ｐゴシック" charset="0"/>
              </a:rPr>
              <a:t>country (cross-section contraction; here you can choose from an array of options) </a:t>
            </a:r>
          </a:p>
          <a:p>
            <a:pPr marL="855662" lvl="2" indent="-285750" eaLnBrk="1" hangingPunct="1">
              <a:spcBef>
                <a:spcPct val="20000"/>
              </a:spcBef>
              <a:buClr>
                <a:schemeClr val="accent2"/>
              </a:buClr>
              <a:buSzPct val="90000"/>
              <a:buFont typeface="Wingdings" pitchFamily="2" charset="2"/>
              <a:buChar char="ü"/>
              <a:defRPr/>
            </a:pPr>
            <a:r>
              <a:rPr lang="en-US" sz="1600" dirty="0" smtClean="0">
                <a:solidFill>
                  <a:schemeClr val="hlink"/>
                </a:solidFill>
                <a:latin typeface="+mn-lt"/>
                <a:ea typeface="ＭＳ Ｐゴシック" charset="0"/>
              </a:rPr>
              <a:t>By date (frequency conversion, </a:t>
            </a:r>
            <a:r>
              <a:rPr lang="en-US" sz="1600" b="1" dirty="0" smtClean="0">
                <a:solidFill>
                  <a:schemeClr val="hlink"/>
                </a:solidFill>
                <a:latin typeface="+mn-lt"/>
                <a:ea typeface="ＭＳ Ｐゴシック" charset="0"/>
              </a:rPr>
              <a:t>Constant-match average </a:t>
            </a:r>
            <a:r>
              <a:rPr lang="en-US" sz="1600" dirty="0" smtClean="0">
                <a:solidFill>
                  <a:schemeClr val="hlink"/>
                </a:solidFill>
                <a:latin typeface="+mn-lt"/>
                <a:ea typeface="ＭＳ Ｐゴシック" charset="0"/>
              </a:rPr>
              <a:t>is the only option to convert low frequency data into higher frequency ones). </a:t>
            </a:r>
            <a:endParaRPr lang="en-US" sz="1600" dirty="0">
              <a:solidFill>
                <a:schemeClr val="hlink"/>
              </a:solidFill>
              <a:latin typeface="+mn-lt"/>
              <a:ea typeface="ＭＳ Ｐゴシック" charset="0"/>
            </a:endParaRPr>
          </a:p>
          <a:p>
            <a:pPr>
              <a:spcBef>
                <a:spcPts val="0"/>
              </a:spcBef>
              <a:spcAft>
                <a:spcPts val="0"/>
              </a:spcAft>
              <a:buClr>
                <a:schemeClr val="accent2"/>
              </a:buClr>
              <a:buSzPct val="100000"/>
              <a:buFont typeface="Arial" pitchFamily="34" charset="0"/>
              <a:buChar char="•"/>
              <a:defRPr/>
            </a:pPr>
            <a:r>
              <a:rPr lang="en-US" sz="1800" dirty="0" smtClean="0">
                <a:solidFill>
                  <a:schemeClr val="hlink"/>
                </a:solidFill>
                <a:cs typeface="Arial" pitchFamily="34" charset="0"/>
              </a:rPr>
              <a:t>For example, if we select </a:t>
            </a:r>
            <a:r>
              <a:rPr lang="en-US" sz="1800" b="1" dirty="0" smtClean="0">
                <a:solidFill>
                  <a:schemeClr val="hlink"/>
                </a:solidFill>
                <a:cs typeface="Arial" pitchFamily="34" charset="0"/>
              </a:rPr>
              <a:t>Mean </a:t>
            </a:r>
            <a:r>
              <a:rPr lang="en-US" sz="1800" dirty="0" smtClean="0">
                <a:solidFill>
                  <a:schemeClr val="hlink"/>
                </a:solidFill>
                <a:cs typeface="Arial" pitchFamily="34" charset="0"/>
              </a:rPr>
              <a:t>under </a:t>
            </a:r>
            <a:r>
              <a:rPr lang="en-US" sz="1800" b="1" i="1" dirty="0" smtClean="0">
                <a:solidFill>
                  <a:schemeClr val="hlink"/>
                </a:solidFill>
                <a:cs typeface="Arial" pitchFamily="34" charset="0"/>
              </a:rPr>
              <a:t>Contraction Method</a:t>
            </a:r>
            <a:r>
              <a:rPr lang="en-US" sz="1800" dirty="0" smtClean="0">
                <a:solidFill>
                  <a:schemeClr val="hlink"/>
                </a:solidFill>
                <a:cs typeface="Arial" pitchFamily="34" charset="0"/>
              </a:rPr>
              <a:t>, the data will average across all countries (in the source page). </a:t>
            </a:r>
          </a:p>
          <a:p>
            <a:pPr>
              <a:spcBef>
                <a:spcPct val="20000"/>
              </a:spcBef>
              <a:spcAft>
                <a:spcPts val="1200"/>
              </a:spcAft>
              <a:buClr>
                <a:schemeClr val="accent2"/>
              </a:buClr>
              <a:buSzPct val="100000"/>
              <a:buFont typeface="Arial" pitchFamily="34" charset="0"/>
              <a:buChar char="•"/>
              <a:defRPr/>
            </a:pPr>
            <a:r>
              <a:rPr lang="en-US" sz="1800" dirty="0" smtClean="0">
                <a:solidFill>
                  <a:schemeClr val="hlink"/>
                </a:solidFill>
                <a:cs typeface="Arial" pitchFamily="34" charset="0"/>
              </a:rPr>
              <a:t>Then </a:t>
            </a:r>
            <a:r>
              <a:rPr lang="en-US" sz="1800" b="1" dirty="0" smtClean="0">
                <a:solidFill>
                  <a:schemeClr val="hlink"/>
                </a:solidFill>
                <a:cs typeface="Arial" pitchFamily="34" charset="0"/>
              </a:rPr>
              <a:t>Constant-match average </a:t>
            </a:r>
            <a:r>
              <a:rPr lang="en-US" sz="1800" dirty="0" smtClean="0">
                <a:solidFill>
                  <a:schemeClr val="hlink"/>
                </a:solidFill>
                <a:cs typeface="Arial" pitchFamily="34" charset="0"/>
              </a:rPr>
              <a:t>repeats the value for each high-frequency observation corresponding to the particular time period in the low-frequency page.  </a:t>
            </a:r>
          </a:p>
        </p:txBody>
      </p:sp>
      <p:sp>
        <p:nvSpPr>
          <p:cNvPr id="41988" name="Rectangle 2"/>
          <p:cNvSpPr txBox="1">
            <a:spLocks noChangeArrowheads="1"/>
          </p:cNvSpPr>
          <p:nvPr/>
        </p:nvSpPr>
        <p:spPr bwMode="auto">
          <a:xfrm>
            <a:off x="382588" y="-6350"/>
            <a:ext cx="6027737"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chemeClr val="hlink"/>
                </a:solidFill>
              </a:rPr>
              <a:t>Panel-to-Panel Conversion </a:t>
            </a:r>
          </a:p>
          <a:p>
            <a:pPr eaLnBrk="1" hangingPunct="1"/>
            <a:r>
              <a:rPr lang="en-US" sz="2800" dirty="0">
                <a:solidFill>
                  <a:schemeClr val="hlink"/>
                </a:solidFill>
              </a:rPr>
              <a:t>A few notes: Low to High Frequency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a:t>
            </a:r>
            <a:br>
              <a:rPr lang="en-US" dirty="0" smtClean="0">
                <a:ea typeface="ＭＳ Ｐゴシック" panose="020B0600070205080204" pitchFamily="34" charset="-128"/>
              </a:rPr>
            </a:br>
            <a:r>
              <a:rPr lang="en-US" dirty="0" smtClean="0">
                <a:ea typeface="ＭＳ Ｐゴシック" panose="020B0600070205080204" pitchFamily="34" charset="-128"/>
              </a:rPr>
              <a:t>Data and Workfile Documentation </a:t>
            </a:r>
            <a:r>
              <a:rPr lang="en-US" sz="1800" dirty="0" smtClean="0">
                <a:ea typeface="ＭＳ Ｐゴシック" panose="020B0600070205080204" pitchFamily="34" charset="-128"/>
              </a:rPr>
              <a:t>(cont’d)</a:t>
            </a:r>
          </a:p>
        </p:txBody>
      </p:sp>
      <p:sp>
        <p:nvSpPr>
          <p:cNvPr id="4100" name="Rectangle 3"/>
          <p:cNvSpPr>
            <a:spLocks noGrp="1" noChangeArrowheads="1"/>
          </p:cNvSpPr>
          <p:nvPr>
            <p:ph idx="1"/>
          </p:nvPr>
        </p:nvSpPr>
        <p:spPr>
          <a:xfrm>
            <a:off x="382588" y="1157288"/>
            <a:ext cx="8761412"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Data_panel.wf1</a:t>
            </a:r>
            <a:r>
              <a:rPr lang="en-US" sz="1800" dirty="0" smtClean="0"/>
              <a:t> and </a:t>
            </a:r>
            <a:r>
              <a:rPr lang="en-US" sz="1800" b="1" i="1" dirty="0" smtClean="0"/>
              <a:t>Data_panel.xlsx</a:t>
            </a:r>
            <a:r>
              <a:rPr lang="en-US" sz="1800" dirty="0" smtClean="0"/>
              <a:t>  (cont’d)</a:t>
            </a:r>
          </a:p>
          <a:p>
            <a:pPr marL="0" indent="0" eaLnBrk="1" hangingPunct="1">
              <a:buFont typeface="Times" pitchFamily="18" charset="0"/>
              <a:buNone/>
              <a:defRPr/>
            </a:pPr>
            <a:endParaRPr lang="en-US" sz="20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a:t>
            </a:r>
            <a:r>
              <a:rPr lang="en-US" sz="1600" dirty="0"/>
              <a:t>Page: </a:t>
            </a:r>
            <a:r>
              <a:rPr lang="en-US" sz="1600" b="1" i="1" dirty="0" err="1" smtClean="0"/>
              <a:t>TimeSeries_Quarterly</a:t>
            </a:r>
            <a:r>
              <a:rPr lang="en-US" sz="1600" b="1" i="1" dirty="0" smtClean="0"/>
              <a:t> </a:t>
            </a:r>
            <a:r>
              <a:rPr lang="en-US" sz="1600" dirty="0"/>
              <a:t>(Data.xlsx tab </a:t>
            </a:r>
            <a:r>
              <a:rPr lang="en-US" sz="1600" i="1" dirty="0" err="1" smtClean="0"/>
              <a:t>TimeSeries_Quarterly</a:t>
            </a:r>
            <a:r>
              <a:rPr lang="en-US" sz="1600" i="1" dirty="0" smtClean="0"/>
              <a:t>): </a:t>
            </a:r>
            <a:r>
              <a:rPr lang="en-US" sz="1600" dirty="0" smtClean="0"/>
              <a:t>quarterly </a:t>
            </a:r>
            <a:r>
              <a:rPr lang="en-US" sz="1600" dirty="0"/>
              <a:t>data </a:t>
            </a:r>
            <a:r>
              <a:rPr lang="en-US" sz="1600" dirty="0" smtClean="0"/>
              <a:t>1990Q1-2012Q2</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investment</a:t>
            </a:r>
            <a:r>
              <a:rPr lang="en-US" sz="1400" dirty="0" smtClean="0"/>
              <a:t> – US investment, billions of constant dollars, (</a:t>
            </a:r>
            <a:r>
              <a:rPr lang="en-US" sz="1400" dirty="0"/>
              <a:t>source: </a:t>
            </a:r>
            <a:r>
              <a:rPr lang="en-US" sz="1400" i="1" dirty="0"/>
              <a:t>Bureau of </a:t>
            </a:r>
            <a:r>
              <a:rPr lang="en-US" sz="1400" i="1" dirty="0" smtClean="0"/>
              <a:t>Economic Analysis</a:t>
            </a:r>
            <a:r>
              <a:rPr lang="en-US" sz="1400" dirty="0" smtClean="0"/>
              <a:t>)</a:t>
            </a:r>
          </a:p>
          <a:p>
            <a:pPr lvl="1" eaLnBrk="1" hangingPunct="1">
              <a:spcBef>
                <a:spcPts val="0"/>
              </a:spcBef>
              <a:spcAft>
                <a:spcPts val="600"/>
              </a:spcAft>
              <a:buSzPct val="100000"/>
              <a:buFont typeface="Wingdings" pitchFamily="2" charset="2"/>
              <a:buChar char="ü"/>
              <a:defRPr/>
            </a:pPr>
            <a:endParaRPr lang="en-US" sz="2000" dirty="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TimeSeries_Annual</a:t>
            </a:r>
            <a:r>
              <a:rPr lang="en-US" sz="1600" b="1" i="1" dirty="0" smtClean="0"/>
              <a:t> </a:t>
            </a:r>
            <a:r>
              <a:rPr lang="en-US" sz="1600" dirty="0"/>
              <a:t>(Data.xlsx tab </a:t>
            </a:r>
            <a:r>
              <a:rPr lang="en-US" sz="1600" i="1" dirty="0" err="1" smtClean="0"/>
              <a:t>TimeSeries_Annual</a:t>
            </a:r>
            <a:r>
              <a:rPr lang="en-US" sz="1600" i="1" dirty="0" smtClean="0"/>
              <a:t>): </a:t>
            </a:r>
            <a:r>
              <a:rPr lang="en-US" sz="1600" dirty="0" smtClean="0"/>
              <a:t>annual </a:t>
            </a:r>
            <a:r>
              <a:rPr lang="en-US" sz="1600" dirty="0"/>
              <a:t>data </a:t>
            </a:r>
            <a:r>
              <a:rPr lang="en-US" sz="1600" dirty="0" smtClean="0"/>
              <a:t>    1990-2011</a:t>
            </a:r>
            <a:endParaRPr lang="en-US" sz="1400" dirty="0"/>
          </a:p>
          <a:p>
            <a:pPr lvl="1" eaLnBrk="1" hangingPunct="1">
              <a:spcBef>
                <a:spcPts val="0"/>
              </a:spcBef>
              <a:spcAft>
                <a:spcPts val="600"/>
              </a:spcAft>
              <a:buSzPct val="100000"/>
              <a:buFont typeface="Wingdings" pitchFamily="2" charset="2"/>
              <a:buChar char="ü"/>
              <a:defRPr/>
            </a:pPr>
            <a:r>
              <a:rPr lang="en-US" sz="1400" dirty="0"/>
              <a:t> </a:t>
            </a:r>
            <a:r>
              <a:rPr lang="en-US" sz="1400" b="1" i="1" dirty="0" smtClean="0"/>
              <a:t>consumption</a:t>
            </a:r>
            <a:r>
              <a:rPr lang="en-US" sz="1400" dirty="0" smtClean="0"/>
              <a:t> </a:t>
            </a:r>
            <a:r>
              <a:rPr lang="en-US" sz="1400" dirty="0"/>
              <a:t>– US </a:t>
            </a:r>
            <a:r>
              <a:rPr lang="en-US" sz="1400" dirty="0" smtClean="0"/>
              <a:t>consumption, </a:t>
            </a:r>
            <a:r>
              <a:rPr lang="en-US" sz="1400" dirty="0"/>
              <a:t>billions of constant dollars, (source: </a:t>
            </a:r>
            <a:r>
              <a:rPr lang="en-US" sz="1400" i="1" dirty="0"/>
              <a:t>Bureau of Economic Analysis</a:t>
            </a:r>
            <a:r>
              <a:rPr lang="en-US" sz="1400" dirty="0"/>
              <a:t>)</a:t>
            </a:r>
          </a:p>
          <a:p>
            <a:pPr marL="0" indent="0" eaLnBrk="1" hangingPunct="1">
              <a:buFontTx/>
              <a:buNone/>
              <a:defRPr/>
            </a:pPr>
            <a:endParaRPr lang="en-US" dirty="0" smtClean="0"/>
          </a:p>
          <a:p>
            <a:pPr eaLnBrk="1" hangingPunct="1">
              <a:spcBef>
                <a:spcPts val="0"/>
              </a:spcBef>
              <a:spcAft>
                <a:spcPts val="600"/>
              </a:spcAft>
              <a:buSzPct val="100000"/>
              <a:buFont typeface="Arial" pitchFamily="34" charset="0"/>
              <a:buChar char="•"/>
              <a:defRPr/>
            </a:pPr>
            <a:r>
              <a:rPr lang="en-US" sz="1600" dirty="0" err="1"/>
              <a:t>Workfile</a:t>
            </a:r>
            <a:r>
              <a:rPr lang="en-US" sz="1600" dirty="0"/>
              <a:t> Page: </a:t>
            </a:r>
            <a:r>
              <a:rPr lang="en-US" sz="1600" b="1" i="1" dirty="0" err="1" smtClean="0"/>
              <a:t>Cross_Section</a:t>
            </a:r>
            <a:r>
              <a:rPr lang="en-US" sz="1600" b="1" i="1" dirty="0" smtClean="0"/>
              <a:t> </a:t>
            </a:r>
            <a:r>
              <a:rPr lang="en-US" sz="1600" dirty="0" smtClean="0"/>
              <a:t>(</a:t>
            </a:r>
            <a:r>
              <a:rPr lang="en-US" sz="1600" dirty="0"/>
              <a:t>Data.xlsx tab </a:t>
            </a:r>
            <a:r>
              <a:rPr lang="en-US" sz="1600" i="1" dirty="0" err="1" smtClean="0"/>
              <a:t>Cross_Section</a:t>
            </a:r>
            <a:r>
              <a:rPr lang="en-US" sz="1600" i="1" dirty="0" smtClean="0"/>
              <a:t>)</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debt</a:t>
            </a:r>
            <a:r>
              <a:rPr lang="en-US" sz="1400" dirty="0" smtClean="0"/>
              <a:t> – debt as percent of GDP (2011) (source: </a:t>
            </a:r>
            <a:r>
              <a:rPr lang="en-US" sz="1400" i="1" dirty="0" smtClean="0"/>
              <a:t>OECD</a:t>
            </a:r>
            <a:r>
              <a:rPr lang="en-US" sz="1400" dirty="0" smtClean="0"/>
              <a:t>)</a:t>
            </a:r>
          </a:p>
          <a:p>
            <a:pPr lvl="1" eaLnBrk="1" hangingPunct="1">
              <a:spcBef>
                <a:spcPts val="0"/>
              </a:spcBef>
              <a:spcAft>
                <a:spcPts val="600"/>
              </a:spcAft>
              <a:buSzPct val="100000"/>
              <a:buFont typeface="Wingdings" pitchFamily="2" charset="2"/>
              <a:buChar char="ü"/>
              <a:defRPr/>
            </a:pPr>
            <a:r>
              <a:rPr lang="en-US" sz="1400" dirty="0"/>
              <a:t>7 countries: Canada, France, Germany, Italy, Japan, UK and US. </a:t>
            </a:r>
          </a:p>
          <a:p>
            <a:pPr marL="401638" lvl="1" indent="0" eaLnBrk="1" hangingPunct="1">
              <a:spcBef>
                <a:spcPts val="0"/>
              </a:spcBef>
              <a:spcAft>
                <a:spcPts val="600"/>
              </a:spcAft>
              <a:buSzPct val="100000"/>
              <a:buFont typeface="Times" pitchFamily="18" charset="0"/>
              <a:buNone/>
              <a:defRPr/>
            </a:pPr>
            <a:endParaRPr lang="en-US" sz="14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14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73F627B-9098-4D08-A038-2D36C0A5D627}" type="slidenum">
              <a:rPr lang="en-US" sz="800"/>
              <a:pPr eaLnBrk="1" hangingPunct="1"/>
              <a:t>4</a:t>
            </a:fld>
            <a:endParaRPr lang="en-US" sz="8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a:xfrm>
            <a:off x="382588" y="-6350"/>
            <a:ext cx="8183562"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3: High-to-Low Frequency</a:t>
            </a:r>
          </a:p>
        </p:txBody>
      </p:sp>
      <p:sp>
        <p:nvSpPr>
          <p:cNvPr id="4100" name="Rectangle 3"/>
          <p:cNvSpPr>
            <a:spLocks noGrp="1" noChangeArrowheads="1"/>
          </p:cNvSpPr>
          <p:nvPr>
            <p:ph idx="1"/>
          </p:nvPr>
        </p:nvSpPr>
        <p:spPr>
          <a:xfrm>
            <a:off x="434975" y="1192213"/>
            <a:ext cx="8202613" cy="646112"/>
          </a:xfrm>
        </p:spPr>
        <p:txBody>
          <a:bodyPr/>
          <a:lstStyle/>
          <a:p>
            <a:pPr eaLnBrk="1" hangingPunct="1">
              <a:buFont typeface="Arial" pitchFamily="34" charset="0"/>
              <a:buChar char="•"/>
              <a:defRPr/>
            </a:pPr>
            <a:r>
              <a:rPr lang="en-US" sz="1800" dirty="0" smtClean="0"/>
              <a:t>Now suppose we wish to convert the </a:t>
            </a:r>
            <a:r>
              <a:rPr lang="en-US" sz="1800" b="1" i="1" dirty="0" smtClean="0"/>
              <a:t>GDP</a:t>
            </a:r>
            <a:r>
              <a:rPr lang="en-US" sz="1800" dirty="0" smtClean="0"/>
              <a:t> data from the </a:t>
            </a:r>
            <a:r>
              <a:rPr lang="en-US" sz="1800" b="1" i="1" dirty="0" smtClean="0"/>
              <a:t>Quarterly_Panel </a:t>
            </a:r>
            <a:r>
              <a:rPr lang="en-US" sz="1800" dirty="0" smtClean="0"/>
              <a:t>page to the </a:t>
            </a:r>
            <a:r>
              <a:rPr lang="en-US" sz="1800" b="1" i="1" dirty="0" err="1" smtClean="0"/>
              <a:t>Annual_panel</a:t>
            </a:r>
            <a:r>
              <a:rPr lang="en-US" sz="1800" dirty="0" smtClean="0"/>
              <a:t> page. </a:t>
            </a:r>
          </a:p>
          <a:p>
            <a:pPr marL="1316038" lvl="3" indent="-284163" eaLnBrk="1" hangingPunct="1">
              <a:buFont typeface="+mj-lt"/>
              <a:buAutoNum type="arabicPeriod"/>
              <a:defRPr/>
            </a:pPr>
            <a:endParaRPr lang="en-US" sz="1600" dirty="0" smtClean="0"/>
          </a:p>
          <a:p>
            <a:pPr marL="0" indent="0" eaLnBrk="1" hangingPunct="1">
              <a:buFont typeface="Times" pitchFamily="17" charset="0"/>
              <a:buNone/>
              <a:defRPr/>
            </a:pPr>
            <a:r>
              <a:rPr lang="en-US" sz="1800" dirty="0"/>
              <a:t/>
            </a:r>
            <a:br>
              <a:rPr lang="en-US" sz="1800" dirty="0"/>
            </a:br>
            <a:r>
              <a:rPr lang="en-US" sz="1800" dirty="0"/>
              <a:t/>
            </a:r>
            <a:br>
              <a:rPr lang="en-US" sz="1800" dirty="0"/>
            </a:br>
            <a:endParaRPr lang="en-US" sz="14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A4066E5-54D8-47D2-AAD0-365F2A7007B1}" type="slidenum">
              <a:rPr lang="en-US" sz="800"/>
              <a:pPr eaLnBrk="1" hangingPunct="1"/>
              <a:t>40</a:t>
            </a:fld>
            <a:endParaRPr lang="en-US" sz="800"/>
          </a:p>
        </p:txBody>
      </p:sp>
      <p:sp>
        <p:nvSpPr>
          <p:cNvPr id="38918" name="Rectangle 3"/>
          <p:cNvSpPr txBox="1">
            <a:spLocks noChangeArrowheads="1"/>
          </p:cNvSpPr>
          <p:nvPr/>
        </p:nvSpPr>
        <p:spPr bwMode="auto">
          <a:xfrm>
            <a:off x="611188" y="1838325"/>
            <a:ext cx="407035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0" indent="0" eaLnBrk="1" hangingPunct="1">
              <a:spcBef>
                <a:spcPts val="0"/>
              </a:spcBef>
              <a:spcAft>
                <a:spcPts val="1200"/>
              </a:spcAft>
              <a:buClr>
                <a:schemeClr val="accent2"/>
              </a:buClr>
              <a:buSzPct val="90000"/>
              <a:defRPr/>
            </a:pPr>
            <a:r>
              <a:rPr lang="en-US" sz="1600" u="sng" dirty="0" smtClean="0">
                <a:solidFill>
                  <a:schemeClr val="hlink"/>
                </a:solidFill>
                <a:cs typeface="Arial" charset="0"/>
              </a:rPr>
              <a:t>Panel to Panel Conversion: Example 3</a:t>
            </a:r>
          </a:p>
          <a:p>
            <a:pPr marL="515937" indent="-342900" eaLnBrk="1" hangingPunct="1">
              <a:buClr>
                <a:schemeClr val="accent2"/>
              </a:buClr>
              <a:buFont typeface="+mj-lt"/>
              <a:buAutoNum type="arabicPeriod"/>
              <a:defRPr/>
            </a:pPr>
            <a:r>
              <a:rPr lang="en-US" sz="1400" dirty="0" smtClean="0">
                <a:solidFill>
                  <a:srgbClr val="003399"/>
                </a:solidFill>
                <a:cs typeface="Arial" charset="0"/>
              </a:rPr>
              <a:t>Click on the </a:t>
            </a:r>
            <a:r>
              <a:rPr lang="en-US" sz="1400" b="1" i="1" dirty="0" smtClean="0">
                <a:solidFill>
                  <a:srgbClr val="003399"/>
                </a:solidFill>
                <a:cs typeface="Arial" charset="0"/>
              </a:rPr>
              <a:t>Quarterly_Panel</a:t>
            </a:r>
            <a:r>
              <a:rPr lang="en-US" sz="1400" dirty="0" smtClean="0">
                <a:solidFill>
                  <a:srgbClr val="003399"/>
                </a:solidFill>
                <a:cs typeface="Arial" charset="0"/>
              </a:rPr>
              <a:t> page. Right click on the </a:t>
            </a:r>
            <a:r>
              <a:rPr lang="en-US" sz="1400" b="1" i="1" dirty="0" smtClean="0">
                <a:solidFill>
                  <a:srgbClr val="003399"/>
                </a:solidFill>
                <a:cs typeface="Arial" charset="0"/>
              </a:rPr>
              <a:t>GDP</a:t>
            </a:r>
            <a:r>
              <a:rPr lang="en-US" sz="1400" dirty="0" smtClean="0">
                <a:solidFill>
                  <a:srgbClr val="003399"/>
                </a:solidFill>
                <a:cs typeface="Arial" charset="0"/>
              </a:rPr>
              <a:t> series and select </a:t>
            </a:r>
            <a:r>
              <a:rPr lang="en-US" sz="1400" b="1" dirty="0" smtClean="0">
                <a:solidFill>
                  <a:srgbClr val="003399"/>
                </a:solidFill>
                <a:cs typeface="Arial" charset="0"/>
              </a:rPr>
              <a:t>Copy</a:t>
            </a:r>
            <a:r>
              <a:rPr lang="en-US" sz="1400" dirty="0" smtClean="0">
                <a:solidFill>
                  <a:srgbClr val="003399"/>
                </a:solidFill>
                <a:cs typeface="Arial" charset="0"/>
              </a:rPr>
              <a:t>.</a:t>
            </a:r>
          </a:p>
          <a:p>
            <a:pPr marL="515937" indent="-342900" eaLnBrk="1" hangingPunct="1">
              <a:buClr>
                <a:schemeClr val="accent2"/>
              </a:buClr>
              <a:buFont typeface="+mj-lt"/>
              <a:buAutoNum type="arabicPeriod"/>
              <a:defRPr/>
            </a:pPr>
            <a:r>
              <a:rPr lang="en-US" sz="1400" dirty="0" smtClean="0">
                <a:solidFill>
                  <a:srgbClr val="003399"/>
                </a:solidFill>
                <a:cs typeface="Arial" charset="0"/>
              </a:rPr>
              <a:t>Click on the </a:t>
            </a:r>
            <a:r>
              <a:rPr lang="en-US" sz="1400" b="1" i="1" dirty="0" err="1" smtClean="0">
                <a:solidFill>
                  <a:srgbClr val="003399"/>
                </a:solidFill>
                <a:cs typeface="Arial" charset="0"/>
              </a:rPr>
              <a:t>Annual_Pane</a:t>
            </a:r>
            <a:r>
              <a:rPr lang="en-US" sz="1400" dirty="0" err="1" smtClean="0">
                <a:solidFill>
                  <a:srgbClr val="003399"/>
                </a:solidFill>
                <a:cs typeface="Arial" charset="0"/>
              </a:rPr>
              <a:t>l</a:t>
            </a:r>
            <a:r>
              <a:rPr lang="en-US" sz="1400" dirty="0" smtClean="0">
                <a:solidFill>
                  <a:srgbClr val="003399"/>
                </a:solidFill>
                <a:cs typeface="Arial" charset="0"/>
              </a:rPr>
              <a:t> page and select </a:t>
            </a:r>
            <a:r>
              <a:rPr lang="en-US" sz="1400" b="1" dirty="0" smtClean="0">
                <a:solidFill>
                  <a:srgbClr val="003399"/>
                </a:solidFill>
                <a:cs typeface="Arial" charset="0"/>
              </a:rPr>
              <a:t>Paste Special</a:t>
            </a:r>
            <a:r>
              <a:rPr lang="en-US" sz="1400" dirty="0" smtClean="0">
                <a:solidFill>
                  <a:srgbClr val="003399"/>
                </a:solidFill>
                <a:cs typeface="Arial" charset="0"/>
              </a:rPr>
              <a:t>. </a:t>
            </a:r>
          </a:p>
          <a:p>
            <a:pPr marL="515937" indent="-342900" eaLnBrk="1" hangingPunct="1">
              <a:buClr>
                <a:schemeClr val="accent2"/>
              </a:buClr>
              <a:buFont typeface="+mj-lt"/>
              <a:buAutoNum type="arabicPeriod"/>
              <a:defRPr/>
            </a:pPr>
            <a:r>
              <a:rPr lang="en-US" sz="1400" dirty="0" smtClean="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comes up. As in the previous example, select </a:t>
            </a:r>
            <a:r>
              <a:rPr lang="en-US" sz="1400" b="1" dirty="0" smtClean="0">
                <a:solidFill>
                  <a:schemeClr val="hlink"/>
                </a:solidFill>
                <a:latin typeface="Arial" pitchFamily="34" charset="0"/>
                <a:cs typeface="Arial" pitchFamily="34" charset="0"/>
              </a:rPr>
              <a:t>Link</a:t>
            </a:r>
            <a:r>
              <a:rPr lang="en-US" sz="1400" dirty="0" smtClean="0">
                <a:solidFill>
                  <a:schemeClr val="hlink"/>
                </a:solidFill>
                <a:latin typeface="Arial" pitchFamily="34" charset="0"/>
                <a:cs typeface="Arial" pitchFamily="34" charset="0"/>
              </a:rPr>
              <a:t> </a:t>
            </a:r>
            <a:r>
              <a:rPr lang="en-US" sz="1400" dirty="0">
                <a:solidFill>
                  <a:schemeClr val="hlink"/>
                </a:solidFill>
                <a:latin typeface="Arial" pitchFamily="34" charset="0"/>
                <a:cs typeface="Arial" pitchFamily="34" charset="0"/>
              </a:rPr>
              <a:t>under </a:t>
            </a:r>
            <a:r>
              <a:rPr lang="en-US" sz="1400" b="1" i="1" dirty="0">
                <a:solidFill>
                  <a:schemeClr val="hlink"/>
                </a:solidFill>
                <a:latin typeface="Arial" pitchFamily="34" charset="0"/>
                <a:cs typeface="Arial" pitchFamily="34" charset="0"/>
              </a:rPr>
              <a:t>Paste as </a:t>
            </a:r>
            <a:r>
              <a:rPr lang="en-US" sz="1400" dirty="0">
                <a:solidFill>
                  <a:schemeClr val="hlink"/>
                </a:solidFill>
                <a:latin typeface="Arial" pitchFamily="34" charset="0"/>
                <a:cs typeface="Arial" pitchFamily="34" charset="0"/>
              </a:rPr>
              <a:t>section, and </a:t>
            </a:r>
            <a:r>
              <a:rPr lang="en-US" sz="1400" b="1" dirty="0">
                <a:solidFill>
                  <a:schemeClr val="hlink"/>
                </a:solidFill>
                <a:latin typeface="Arial" pitchFamily="34" charset="0"/>
                <a:cs typeface="Arial" pitchFamily="34" charset="0"/>
              </a:rPr>
              <a:t>General match merge </a:t>
            </a:r>
            <a:r>
              <a:rPr lang="en-US" sz="1400" dirty="0">
                <a:solidFill>
                  <a:schemeClr val="hlink"/>
                </a:solidFill>
                <a:latin typeface="Arial" pitchFamily="34" charset="0"/>
                <a:cs typeface="Arial" pitchFamily="34" charset="0"/>
              </a:rPr>
              <a:t>criteria under </a:t>
            </a:r>
            <a:r>
              <a:rPr lang="en-US" sz="1400" b="1" i="1" dirty="0">
                <a:solidFill>
                  <a:schemeClr val="hlink"/>
                </a:solidFill>
                <a:latin typeface="Arial" pitchFamily="34" charset="0"/>
                <a:cs typeface="Arial" pitchFamily="34" charset="0"/>
              </a:rPr>
              <a:t>Merge by </a:t>
            </a:r>
            <a:r>
              <a:rPr lang="en-US" sz="1400" dirty="0">
                <a:solidFill>
                  <a:schemeClr val="hlink"/>
                </a:solidFill>
                <a:latin typeface="Arial" pitchFamily="34" charset="0"/>
                <a:cs typeface="Arial" pitchFamily="34" charset="0"/>
              </a:rPr>
              <a:t>section. </a:t>
            </a:r>
          </a:p>
          <a:p>
            <a:pPr marL="515937" indent="-342900" eaLnBrk="1" hangingPunct="1">
              <a:buClr>
                <a:schemeClr val="accent2"/>
              </a:buClr>
              <a:buFont typeface="+mj-lt"/>
              <a:buAutoNum type="arabicPeriod"/>
              <a:defRPr/>
            </a:pPr>
            <a:r>
              <a:rPr lang="en-US" sz="1400" dirty="0" smtClean="0">
                <a:solidFill>
                  <a:schemeClr val="hlink"/>
                </a:solidFill>
                <a:latin typeface="Arial" pitchFamily="34" charset="0"/>
                <a:cs typeface="Arial" pitchFamily="34" charset="0"/>
              </a:rPr>
              <a:t>Set</a:t>
            </a:r>
            <a:r>
              <a:rPr lang="en-US" sz="1400" b="1" dirty="0" smtClean="0">
                <a:solidFill>
                  <a:schemeClr val="hlink"/>
                </a:solidFill>
                <a:latin typeface="Arial" pitchFamily="34" charset="0"/>
                <a:cs typeface="Arial" pitchFamily="34" charset="0"/>
              </a:rPr>
              <a:t> </a:t>
            </a:r>
            <a:r>
              <a:rPr lang="en-US" sz="1400" b="1" i="1" dirty="0" smtClean="0">
                <a:solidFill>
                  <a:srgbClr val="003399"/>
                </a:solidFill>
                <a:cs typeface="Arial" charset="0"/>
              </a:rPr>
              <a:t>@</a:t>
            </a:r>
            <a:r>
              <a:rPr lang="en-US" sz="1400" b="1" i="1" dirty="0">
                <a:solidFill>
                  <a:srgbClr val="003399"/>
                </a:solidFill>
                <a:cs typeface="Arial" charset="0"/>
              </a:rPr>
              <a:t>date country</a:t>
            </a:r>
            <a:r>
              <a:rPr lang="en-US" sz="1400" dirty="0">
                <a:solidFill>
                  <a:srgbClr val="003399"/>
                </a:solidFill>
                <a:cs typeface="Arial" charset="0"/>
              </a:rPr>
              <a:t> for </a:t>
            </a:r>
            <a:r>
              <a:rPr lang="en-US" sz="1400" i="1" dirty="0">
                <a:solidFill>
                  <a:srgbClr val="003399"/>
                </a:solidFill>
                <a:cs typeface="Arial" charset="0"/>
              </a:rPr>
              <a:t>Source</a:t>
            </a:r>
            <a:r>
              <a:rPr lang="en-US" sz="1400" dirty="0">
                <a:solidFill>
                  <a:srgbClr val="003399"/>
                </a:solidFill>
                <a:cs typeface="Arial" charset="0"/>
              </a:rPr>
              <a:t> </a:t>
            </a:r>
            <a:r>
              <a:rPr lang="en-US" sz="1400" i="1" dirty="0" smtClean="0">
                <a:solidFill>
                  <a:srgbClr val="003399"/>
                </a:solidFill>
                <a:cs typeface="Arial" charset="0"/>
              </a:rPr>
              <a:t>ID </a:t>
            </a:r>
            <a:r>
              <a:rPr lang="en-US" sz="1400" dirty="0" smtClean="0">
                <a:solidFill>
                  <a:srgbClr val="003399"/>
                </a:solidFill>
                <a:cs typeface="Arial" charset="0"/>
              </a:rPr>
              <a:t>and </a:t>
            </a:r>
            <a:r>
              <a:rPr lang="en-US" sz="1400" i="1" dirty="0">
                <a:solidFill>
                  <a:srgbClr val="003399"/>
                </a:solidFill>
                <a:cs typeface="Arial" charset="0"/>
              </a:rPr>
              <a:t>Destination </a:t>
            </a:r>
            <a:r>
              <a:rPr lang="en-US" sz="1400" i="1" dirty="0" smtClean="0">
                <a:solidFill>
                  <a:srgbClr val="003399"/>
                </a:solidFill>
                <a:cs typeface="Arial" charset="0"/>
              </a:rPr>
              <a:t>ID</a:t>
            </a:r>
            <a:r>
              <a:rPr lang="en-US" sz="1400" dirty="0" smtClean="0">
                <a:solidFill>
                  <a:srgbClr val="003399"/>
                </a:solidFill>
                <a:cs typeface="Arial" charset="0"/>
              </a:rPr>
              <a:t>.</a:t>
            </a:r>
          </a:p>
          <a:p>
            <a:pPr marL="515937" indent="-342900" eaLnBrk="1" hangingPunct="1">
              <a:buClr>
                <a:schemeClr val="accent2"/>
              </a:buClr>
              <a:buFont typeface="+mj-lt"/>
              <a:buAutoNum type="arabicPeriod"/>
              <a:defRPr/>
            </a:pPr>
            <a:r>
              <a:rPr lang="en-US" sz="1400" dirty="0" smtClean="0">
                <a:solidFill>
                  <a:srgbClr val="003399"/>
                </a:solidFill>
                <a:cs typeface="Arial" charset="0"/>
              </a:rPr>
              <a:t>Under </a:t>
            </a:r>
            <a:r>
              <a:rPr lang="en-US" sz="1400" b="1" dirty="0" smtClean="0">
                <a:solidFill>
                  <a:srgbClr val="003399"/>
                </a:solidFill>
                <a:cs typeface="Arial" charset="0"/>
              </a:rPr>
              <a:t>Contraction method</a:t>
            </a:r>
            <a:r>
              <a:rPr lang="en-US" sz="1400" dirty="0" smtClean="0">
                <a:solidFill>
                  <a:srgbClr val="003399"/>
                </a:solidFill>
                <a:cs typeface="Arial" charset="0"/>
              </a:rPr>
              <a:t>, note that now you can choose any of the options from the drop down menu. </a:t>
            </a:r>
          </a:p>
          <a:p>
            <a:pPr marL="858837" lvl="2" indent="-285750" eaLnBrk="1" hangingPunct="1">
              <a:buFont typeface="Wingdings" pitchFamily="2" charset="2"/>
              <a:buChar char="ü"/>
              <a:defRPr/>
            </a:pPr>
            <a:r>
              <a:rPr lang="en-US" sz="1400" dirty="0" smtClean="0">
                <a:solidFill>
                  <a:schemeClr val="hlink"/>
                </a:solidFill>
                <a:cs typeface="Arial" charset="0"/>
              </a:rPr>
              <a:t>In fact, while </a:t>
            </a:r>
            <a:r>
              <a:rPr lang="en-US" sz="1400" dirty="0">
                <a:solidFill>
                  <a:schemeClr val="hlink"/>
                </a:solidFill>
                <a:cs typeface="Arial" charset="0"/>
              </a:rPr>
              <a:t>EViews supports only </a:t>
            </a:r>
            <a:r>
              <a:rPr lang="en-US" sz="1400" b="1" dirty="0" smtClean="0">
                <a:solidFill>
                  <a:schemeClr val="hlink"/>
                </a:solidFill>
                <a:cs typeface="Arial" charset="0"/>
              </a:rPr>
              <a:t>Constant-Match Average</a:t>
            </a:r>
            <a:r>
              <a:rPr lang="en-US" sz="1400" dirty="0" smtClean="0">
                <a:solidFill>
                  <a:schemeClr val="hlink"/>
                </a:solidFill>
                <a:cs typeface="Arial" charset="0"/>
              </a:rPr>
              <a:t> </a:t>
            </a:r>
            <a:r>
              <a:rPr lang="en-US" sz="1400" dirty="0">
                <a:solidFill>
                  <a:schemeClr val="hlink"/>
                </a:solidFill>
                <a:cs typeface="Arial" charset="0"/>
              </a:rPr>
              <a:t>when going from low-to-high frequency, </a:t>
            </a:r>
            <a:r>
              <a:rPr lang="en-US" sz="1400" u="sng" dirty="0">
                <a:solidFill>
                  <a:schemeClr val="hlink"/>
                </a:solidFill>
                <a:cs typeface="Arial" charset="0"/>
              </a:rPr>
              <a:t>ALL </a:t>
            </a:r>
            <a:r>
              <a:rPr lang="en-US" sz="1400" dirty="0">
                <a:solidFill>
                  <a:schemeClr val="hlink"/>
                </a:solidFill>
                <a:cs typeface="Arial" charset="0"/>
              </a:rPr>
              <a:t>contraction methods are available for high-to-low frequency </a:t>
            </a:r>
            <a:r>
              <a:rPr lang="en-US" sz="1400" dirty="0" smtClean="0">
                <a:solidFill>
                  <a:schemeClr val="hlink"/>
                </a:solidFill>
                <a:cs typeface="Arial" charset="0"/>
              </a:rPr>
              <a:t>conversion.</a:t>
            </a:r>
            <a:endParaRPr lang="en-US" sz="1400" dirty="0">
              <a:solidFill>
                <a:schemeClr val="hlink"/>
              </a:solidFill>
              <a:cs typeface="Arial" charset="0"/>
            </a:endParaRPr>
          </a:p>
          <a:p>
            <a:pPr marL="173037" indent="0" eaLnBrk="1" hangingPunct="1">
              <a:defRPr/>
            </a:pPr>
            <a:endParaRPr lang="en-US" sz="1400" dirty="0" smtClean="0">
              <a:solidFill>
                <a:srgbClr val="003399"/>
              </a:solidFill>
              <a:cs typeface="Arial" charset="0"/>
            </a:endParaRPr>
          </a:p>
        </p:txBody>
      </p:sp>
      <p:pic>
        <p:nvPicPr>
          <p:cNvPr id="4301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938338"/>
            <a:ext cx="3668713" cy="3430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015" name="Rectangle 11"/>
          <p:cNvSpPr>
            <a:spLocks noChangeArrowheads="1"/>
          </p:cNvSpPr>
          <p:nvPr/>
        </p:nvSpPr>
        <p:spPr bwMode="auto">
          <a:xfrm>
            <a:off x="6405563" y="3186113"/>
            <a:ext cx="1285875" cy="224631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5" name="Straight Arrow Connector 14"/>
          <p:cNvCxnSpPr/>
          <p:nvPr/>
        </p:nvCxnSpPr>
        <p:spPr bwMode="auto">
          <a:xfrm flipV="1">
            <a:off x="4681538" y="4637088"/>
            <a:ext cx="1643062" cy="89217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382588" y="-6350"/>
            <a:ext cx="8201025"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3: High-to-Low Frequency </a:t>
            </a:r>
            <a:r>
              <a:rPr lang="en-US" sz="1800" dirty="0" smtClean="0">
                <a:ea typeface="ＭＳ Ｐゴシック" panose="020B0600070205080204" pitchFamily="34" charset="-128"/>
              </a:rPr>
              <a:t>(cont’d)</a:t>
            </a:r>
          </a:p>
        </p:txBody>
      </p:sp>
      <p:sp>
        <p:nvSpPr>
          <p:cNvPr id="4100" name="Rectangle 3"/>
          <p:cNvSpPr>
            <a:spLocks noGrp="1" noChangeArrowheads="1"/>
          </p:cNvSpPr>
          <p:nvPr>
            <p:ph idx="1"/>
          </p:nvPr>
        </p:nvSpPr>
        <p:spPr>
          <a:xfrm>
            <a:off x="347663" y="1184275"/>
            <a:ext cx="8632825" cy="941388"/>
          </a:xfrm>
        </p:spPr>
        <p:txBody>
          <a:bodyPr/>
          <a:lstStyle/>
          <a:p>
            <a:pPr marL="342900" indent="-342900" eaLnBrk="1" hangingPunct="1">
              <a:buSzPct val="100000"/>
              <a:buFont typeface="+mj-lt"/>
              <a:buAutoNum type="arabicPeriod" startAt="6"/>
              <a:defRPr/>
            </a:pPr>
            <a:r>
              <a:rPr lang="en-US" sz="1600" dirty="0" smtClean="0"/>
              <a:t>Let’s select </a:t>
            </a:r>
            <a:r>
              <a:rPr lang="en-US" sz="1600" b="1" dirty="0" smtClean="0"/>
              <a:t>Sum</a:t>
            </a:r>
            <a:r>
              <a:rPr lang="en-US" sz="1600" dirty="0" smtClean="0"/>
              <a:t> under </a:t>
            </a:r>
            <a:r>
              <a:rPr lang="en-US" sz="1600" b="1" i="1" dirty="0"/>
              <a:t>C</a:t>
            </a:r>
            <a:r>
              <a:rPr lang="en-US" sz="1600" b="1" i="1" dirty="0" smtClean="0"/>
              <a:t>ontraction </a:t>
            </a:r>
            <a:r>
              <a:rPr lang="en-US" sz="1600" b="1" i="1" dirty="0"/>
              <a:t>M</a:t>
            </a:r>
            <a:r>
              <a:rPr lang="en-US" sz="1600" b="1" i="1" dirty="0" smtClean="0"/>
              <a:t>ethod</a:t>
            </a:r>
            <a:r>
              <a:rPr lang="en-US" sz="1600" dirty="0" smtClean="0"/>
              <a:t>. This means that annual GDP will be created by summing the quarterly GDP data for each individual country over a given year. </a:t>
            </a:r>
          </a:p>
          <a:p>
            <a:pPr marL="342900" indent="-342900" eaLnBrk="1" hangingPunct="1">
              <a:buSzPct val="100000"/>
              <a:buFont typeface="+mj-lt"/>
              <a:buAutoNum type="arabicPeriod" startAt="6"/>
              <a:defRPr/>
            </a:pPr>
            <a:r>
              <a:rPr lang="en-US" sz="1600" dirty="0" smtClean="0"/>
              <a:t>Click </a:t>
            </a:r>
            <a:r>
              <a:rPr lang="en-US" sz="1600" b="1" dirty="0" smtClean="0"/>
              <a:t>OK</a:t>
            </a:r>
            <a:r>
              <a:rPr lang="en-US" sz="1600" dirty="0" smtClean="0"/>
              <a:t>. </a:t>
            </a:r>
          </a:p>
          <a:p>
            <a:pPr marL="1031875" lvl="3" indent="0" eaLnBrk="1" hangingPunct="1">
              <a:buFont typeface="Times" pitchFamily="18" charset="0"/>
              <a:buNone/>
              <a:defRPr/>
            </a:pPr>
            <a:endParaRPr lang="en-US" sz="1400" dirty="0" smtClean="0"/>
          </a:p>
          <a:p>
            <a:pPr marL="0" indent="0" eaLnBrk="1" hangingPunct="1">
              <a:buFont typeface="Times" pitchFamily="17" charset="0"/>
              <a:buNone/>
              <a:defRPr/>
            </a:pPr>
            <a:r>
              <a:rPr lang="en-US" sz="1800" dirty="0"/>
              <a:t/>
            </a:r>
            <a:br>
              <a:rPr lang="en-US" sz="1800" dirty="0"/>
            </a:br>
            <a:r>
              <a:rPr lang="en-US" sz="1800" dirty="0"/>
              <a:t/>
            </a:r>
            <a:br>
              <a:rPr lang="en-US" sz="1800" dirty="0"/>
            </a:br>
            <a:endParaRPr lang="en-US" sz="14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403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588480C-D6C0-4E9D-9621-3E4BB268B3B7}" type="slidenum">
              <a:rPr lang="en-US" sz="800"/>
              <a:pPr eaLnBrk="1" hangingPunct="1"/>
              <a:t>41</a:t>
            </a:fld>
            <a:endParaRPr lang="en-US" sz="800"/>
          </a:p>
        </p:txBody>
      </p:sp>
      <p:grpSp>
        <p:nvGrpSpPr>
          <p:cNvPr id="44037" name="Group 1"/>
          <p:cNvGrpSpPr>
            <a:grpSpLocks/>
          </p:cNvGrpSpPr>
          <p:nvPr/>
        </p:nvGrpSpPr>
        <p:grpSpPr bwMode="auto">
          <a:xfrm>
            <a:off x="747713" y="2171700"/>
            <a:ext cx="7766050" cy="3609975"/>
            <a:chOff x="681038" y="2225675"/>
            <a:chExt cx="7767637" cy="3609975"/>
          </a:xfrm>
        </p:grpSpPr>
        <p:pic>
          <p:nvPicPr>
            <p:cNvPr id="440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38" y="2225675"/>
              <a:ext cx="2409825" cy="360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050" y="2225675"/>
              <a:ext cx="233362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40" name="Oval 6"/>
            <p:cNvSpPr>
              <a:spLocks noChangeArrowheads="1"/>
            </p:cNvSpPr>
            <p:nvPr/>
          </p:nvSpPr>
          <p:spPr bwMode="auto">
            <a:xfrm>
              <a:off x="1371600" y="4092575"/>
              <a:ext cx="1262063" cy="65405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4" name="Straight Arrow Connector 13"/>
            <p:cNvCxnSpPr/>
            <p:nvPr/>
          </p:nvCxnSpPr>
          <p:spPr>
            <a:xfrm flipV="1">
              <a:off x="2634062" y="3582988"/>
              <a:ext cx="4256957" cy="83343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4042" name="Rectangle 3"/>
            <p:cNvSpPr txBox="1">
              <a:spLocks noChangeArrowheads="1"/>
            </p:cNvSpPr>
            <p:nvPr/>
          </p:nvSpPr>
          <p:spPr bwMode="auto">
            <a:xfrm>
              <a:off x="3135313" y="3408363"/>
              <a:ext cx="30797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300" b="1" i="1">
                  <a:solidFill>
                    <a:schemeClr val="hlink"/>
                  </a:solidFill>
                </a:rPr>
                <a:t>Sum of four quarters for CAN in 1995= 2,368.211</a:t>
              </a:r>
              <a:endParaRPr lang="en-US" sz="1300">
                <a:solidFill>
                  <a:schemeClr val="hlink"/>
                </a:solidFill>
              </a:endParaRPr>
            </a:p>
          </p:txBody>
        </p:sp>
        <p:cxnSp>
          <p:nvCxnSpPr>
            <p:cNvPr id="19" name="Straight Arrow Connector 18"/>
            <p:cNvCxnSpPr/>
            <p:nvPr/>
          </p:nvCxnSpPr>
          <p:spPr>
            <a:xfrm flipV="1">
              <a:off x="2656292" y="3749675"/>
              <a:ext cx="4234727" cy="1293813"/>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44044" name="Oval 23"/>
            <p:cNvSpPr>
              <a:spLocks noChangeArrowheads="1"/>
            </p:cNvSpPr>
            <p:nvPr/>
          </p:nvSpPr>
          <p:spPr bwMode="auto">
            <a:xfrm flipV="1">
              <a:off x="1393825" y="4746625"/>
              <a:ext cx="1262063" cy="598488"/>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44045" name="Rectangle 3"/>
            <p:cNvSpPr txBox="1">
              <a:spLocks noChangeArrowheads="1"/>
            </p:cNvSpPr>
            <p:nvPr/>
          </p:nvSpPr>
          <p:spPr bwMode="auto">
            <a:xfrm>
              <a:off x="3222625" y="5011738"/>
              <a:ext cx="29924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300" b="1" i="1">
                  <a:solidFill>
                    <a:schemeClr val="hlink"/>
                  </a:solidFill>
                </a:rPr>
                <a:t>Sum of four quarters for CAN in 1996= 2,406.548</a:t>
              </a:r>
              <a:endParaRPr lang="en-US" sz="1300">
                <a:solidFill>
                  <a:schemeClr val="hlink"/>
                </a:solidFill>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382588" y="-6350"/>
            <a:ext cx="6027737"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4: High-to-Low Frequency</a:t>
            </a:r>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B514D50A-BF5D-46D2-85DC-BBDBD296D1B9}" type="slidenum">
              <a:rPr lang="en-US" sz="800"/>
              <a:pPr eaLnBrk="1" hangingPunct="1"/>
              <a:t>42</a:t>
            </a:fld>
            <a:endParaRPr lang="en-US" sz="800"/>
          </a:p>
        </p:txBody>
      </p:sp>
      <p:sp>
        <p:nvSpPr>
          <p:cNvPr id="45060" name="Rectangle 3"/>
          <p:cNvSpPr txBox="1">
            <a:spLocks noChangeArrowheads="1"/>
          </p:cNvSpPr>
          <p:nvPr/>
        </p:nvSpPr>
        <p:spPr bwMode="auto">
          <a:xfrm>
            <a:off x="304800" y="1209675"/>
            <a:ext cx="818356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What if we chose again </a:t>
            </a:r>
            <a:r>
              <a:rPr lang="en-US" sz="1800" b="1" i="1">
                <a:solidFill>
                  <a:schemeClr val="hlink"/>
                </a:solidFill>
              </a:rPr>
              <a:t>@date </a:t>
            </a:r>
            <a:r>
              <a:rPr lang="en-US" sz="1800">
                <a:solidFill>
                  <a:schemeClr val="hlink"/>
                </a:solidFill>
              </a:rPr>
              <a:t>as the </a:t>
            </a:r>
            <a:r>
              <a:rPr lang="en-US" sz="1800" i="1">
                <a:solidFill>
                  <a:schemeClr val="hlink"/>
                </a:solidFill>
              </a:rPr>
              <a:t>Source ID </a:t>
            </a:r>
            <a:r>
              <a:rPr lang="en-US" sz="1800">
                <a:solidFill>
                  <a:schemeClr val="hlink"/>
                </a:solidFill>
              </a:rPr>
              <a:t>and </a:t>
            </a:r>
            <a:r>
              <a:rPr lang="en-US" sz="1800" i="1">
                <a:solidFill>
                  <a:schemeClr val="hlink"/>
                </a:solidFill>
              </a:rPr>
              <a:t>Destination ID </a:t>
            </a:r>
            <a:r>
              <a:rPr lang="en-US" sz="1800">
                <a:solidFill>
                  <a:schemeClr val="hlink"/>
                </a:solidFill>
              </a:rPr>
              <a:t>rather than </a:t>
            </a:r>
            <a:r>
              <a:rPr lang="en-US" sz="1800" b="1" i="1">
                <a:solidFill>
                  <a:schemeClr val="hlink"/>
                </a:solidFill>
              </a:rPr>
              <a:t>@date country</a:t>
            </a:r>
            <a:r>
              <a:rPr lang="en-US" sz="1800">
                <a:solidFill>
                  <a:schemeClr val="hlink"/>
                </a:solidFill>
              </a:rPr>
              <a:t>? </a:t>
            </a:r>
          </a:p>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Similar to the example shown earlier, this instructs EViews to ignore the country ID and perform conversion across all cross-section identifiers. </a:t>
            </a:r>
            <a:endParaRPr lang="en-US" sz="1600" b="1" i="1">
              <a:solidFill>
                <a:schemeClr val="hlink"/>
              </a:solidFill>
            </a:endParaRPr>
          </a:p>
          <a:p>
            <a:pPr eaLnBrk="1" hangingPunct="1">
              <a:spcBef>
                <a:spcPct val="20000"/>
              </a:spcBef>
              <a:buClr>
                <a:schemeClr val="accent2"/>
              </a:buClr>
              <a:buSzPct val="90000"/>
              <a:buFont typeface="Times" pitchFamily="18" charset="0"/>
              <a:buChar char="•"/>
            </a:pPr>
            <a:endParaRPr lang="en-US" sz="2200">
              <a:solidFill>
                <a:schemeClr val="hlink"/>
              </a:solidFill>
            </a:endParaRPr>
          </a:p>
        </p:txBody>
      </p:sp>
      <p:sp>
        <p:nvSpPr>
          <p:cNvPr id="9" name="Rectangle 3"/>
          <p:cNvSpPr txBox="1">
            <a:spLocks noChangeArrowheads="1"/>
          </p:cNvSpPr>
          <p:nvPr/>
        </p:nvSpPr>
        <p:spPr bwMode="auto">
          <a:xfrm>
            <a:off x="481013" y="2470150"/>
            <a:ext cx="3709987" cy="363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0" indent="0" eaLnBrk="1" hangingPunct="1">
              <a:spcBef>
                <a:spcPct val="20000"/>
              </a:spcBef>
              <a:buClr>
                <a:schemeClr val="accent2"/>
              </a:buClr>
              <a:buSzPct val="90000"/>
              <a:defRPr/>
            </a:pPr>
            <a:r>
              <a:rPr lang="en-US" sz="1600" u="sng" dirty="0" smtClean="0">
                <a:solidFill>
                  <a:schemeClr val="hlink"/>
                </a:solidFill>
                <a:cs typeface="Arial" pitchFamily="34" charset="0"/>
              </a:rPr>
              <a:t>Panel to Panel Conversion: Example 4</a:t>
            </a:r>
          </a:p>
          <a:p>
            <a:pPr marL="457200" indent="-288925" eaLnBrk="1" hangingPunct="1">
              <a:spcBef>
                <a:spcPct val="20000"/>
              </a:spcBef>
              <a:buClr>
                <a:schemeClr val="accent2"/>
              </a:buClr>
              <a:buSzPct val="90000"/>
              <a:buFont typeface="+mj-lt"/>
              <a:buAutoNum type="arabicPeriod"/>
              <a:defRPr/>
            </a:pPr>
            <a:r>
              <a:rPr lang="en-US" sz="1400" dirty="0">
                <a:solidFill>
                  <a:schemeClr val="hlink"/>
                </a:solidFill>
                <a:cs typeface="Arial" pitchFamily="34" charset="0"/>
              </a:rPr>
              <a:t>Click on the </a:t>
            </a:r>
            <a:r>
              <a:rPr lang="en-US" sz="1400" b="1" i="1" dirty="0" smtClean="0">
                <a:solidFill>
                  <a:schemeClr val="hlink"/>
                </a:solidFill>
                <a:cs typeface="Arial" pitchFamily="34" charset="0"/>
              </a:rPr>
              <a:t>Quarterly_Panel</a:t>
            </a:r>
            <a:r>
              <a:rPr lang="en-US" sz="1400" dirty="0" smtClean="0">
                <a:solidFill>
                  <a:schemeClr val="hlink"/>
                </a:solidFill>
                <a:cs typeface="Arial" pitchFamily="34" charset="0"/>
              </a:rPr>
              <a:t> </a:t>
            </a:r>
            <a:r>
              <a:rPr lang="en-US" sz="1400" dirty="0">
                <a:solidFill>
                  <a:schemeClr val="hlink"/>
                </a:solidFill>
                <a:cs typeface="Arial" pitchFamily="34" charset="0"/>
              </a:rPr>
              <a:t>page. Right-click on </a:t>
            </a:r>
            <a:r>
              <a:rPr lang="en-US" sz="1400" b="1" i="1" dirty="0" smtClean="0">
                <a:solidFill>
                  <a:schemeClr val="hlink"/>
                </a:solidFill>
                <a:cs typeface="Arial" pitchFamily="34" charset="0"/>
              </a:rPr>
              <a:t>GDP</a:t>
            </a:r>
            <a:r>
              <a:rPr lang="en-US" sz="1400" dirty="0" smtClean="0">
                <a:solidFill>
                  <a:schemeClr val="hlink"/>
                </a:solidFill>
                <a:cs typeface="Arial" pitchFamily="34" charset="0"/>
              </a:rPr>
              <a:t> </a:t>
            </a:r>
            <a:r>
              <a:rPr lang="en-US" sz="1400" dirty="0">
                <a:solidFill>
                  <a:schemeClr val="hlink"/>
                </a:solidFill>
                <a:cs typeface="Arial" pitchFamily="34" charset="0"/>
              </a:rPr>
              <a:t>series and select </a:t>
            </a:r>
            <a:r>
              <a:rPr lang="en-US" sz="1400" b="1" dirty="0">
                <a:solidFill>
                  <a:schemeClr val="hlink"/>
                </a:solidFill>
                <a:cs typeface="Arial" pitchFamily="34" charset="0"/>
              </a:rPr>
              <a:t>Copy</a:t>
            </a:r>
            <a:r>
              <a:rPr lang="en-US" sz="1400" dirty="0">
                <a:solidFill>
                  <a:schemeClr val="hlink"/>
                </a:solidFill>
                <a:cs typeface="Arial" pitchFamily="34" charset="0"/>
              </a:rPr>
              <a:t>. </a:t>
            </a:r>
          </a:p>
          <a:p>
            <a:pPr marL="457200" indent="-288925" eaLnBrk="1" hangingPunct="1">
              <a:spcBef>
                <a:spcPct val="20000"/>
              </a:spcBef>
              <a:buClr>
                <a:schemeClr val="accent2"/>
              </a:buClr>
              <a:buSzPct val="90000"/>
              <a:buFont typeface="+mj-lt"/>
              <a:buAutoNum type="arabicPeriod"/>
              <a:defRPr/>
            </a:pPr>
            <a:r>
              <a:rPr lang="en-US" sz="1400" dirty="0">
                <a:solidFill>
                  <a:schemeClr val="hlink"/>
                </a:solidFill>
                <a:cs typeface="Arial" pitchFamily="34" charset="0"/>
              </a:rPr>
              <a:t>Click on the </a:t>
            </a:r>
            <a:r>
              <a:rPr lang="en-US" sz="1400" b="1" i="1" dirty="0" err="1" smtClean="0">
                <a:solidFill>
                  <a:schemeClr val="hlink"/>
                </a:solidFill>
                <a:cs typeface="Arial" pitchFamily="34" charset="0"/>
              </a:rPr>
              <a:t>Annual_Panel</a:t>
            </a:r>
            <a:r>
              <a:rPr lang="en-US" sz="1400" b="1" i="1" dirty="0" smtClean="0">
                <a:solidFill>
                  <a:schemeClr val="hlink"/>
                </a:solidFill>
                <a:cs typeface="Arial" pitchFamily="34" charset="0"/>
              </a:rPr>
              <a:t> </a:t>
            </a:r>
            <a:r>
              <a:rPr lang="en-US" sz="1400" dirty="0">
                <a:solidFill>
                  <a:schemeClr val="hlink"/>
                </a:solidFill>
                <a:cs typeface="Arial" pitchFamily="34" charset="0"/>
              </a:rPr>
              <a:t>page and select </a:t>
            </a:r>
            <a:r>
              <a:rPr lang="en-US" sz="1400" b="1" i="1" dirty="0">
                <a:solidFill>
                  <a:schemeClr val="hlink"/>
                </a:solidFill>
                <a:cs typeface="Arial" pitchFamily="34" charset="0"/>
              </a:rPr>
              <a:t>Paste Special. </a:t>
            </a:r>
            <a:endParaRPr lang="en-US" sz="1400" dirty="0">
              <a:solidFill>
                <a:schemeClr val="hlink"/>
              </a:solidFill>
              <a:cs typeface="Arial" pitchFamily="34" charset="0"/>
            </a:endParaRPr>
          </a:p>
          <a:p>
            <a:pPr marL="457200" indent="-288925" eaLnBrk="1" hangingPunct="1">
              <a:spcBef>
                <a:spcPct val="20000"/>
              </a:spcBef>
              <a:buClr>
                <a:schemeClr val="accent2"/>
              </a:buClr>
              <a:buSzPct val="90000"/>
              <a:buFont typeface="+mj-lt"/>
              <a:buAutoNum type="arabicPeriod"/>
              <a:defRPr/>
            </a:pPr>
            <a:r>
              <a:rPr lang="en-US" sz="1400" dirty="0">
                <a:solidFill>
                  <a:schemeClr val="hlink"/>
                </a:solidFill>
                <a:cs typeface="Arial" pitchFamily="34" charset="0"/>
              </a:rPr>
              <a:t>The </a:t>
            </a:r>
            <a:r>
              <a:rPr lang="en-US" sz="1400" b="1" i="1" dirty="0">
                <a:solidFill>
                  <a:schemeClr val="hlink"/>
                </a:solidFill>
                <a:cs typeface="Arial" pitchFamily="34" charset="0"/>
              </a:rPr>
              <a:t>Paste Special </a:t>
            </a:r>
            <a:r>
              <a:rPr lang="en-US" sz="1400" dirty="0">
                <a:solidFill>
                  <a:schemeClr val="hlink"/>
                </a:solidFill>
                <a:cs typeface="Arial" pitchFamily="34" charset="0"/>
              </a:rPr>
              <a:t>dialog box opens up. Change the name of the series to </a:t>
            </a:r>
            <a:r>
              <a:rPr lang="en-US" sz="1400" b="1" i="1" dirty="0" smtClean="0">
                <a:solidFill>
                  <a:schemeClr val="hlink"/>
                </a:solidFill>
                <a:cs typeface="Arial" pitchFamily="34" charset="0"/>
              </a:rPr>
              <a:t>gdp1</a:t>
            </a:r>
            <a:r>
              <a:rPr lang="en-US" sz="1400" dirty="0" smtClean="0">
                <a:solidFill>
                  <a:schemeClr val="hlink"/>
                </a:solidFill>
                <a:cs typeface="Arial" pitchFamily="34" charset="0"/>
              </a:rPr>
              <a:t> </a:t>
            </a:r>
            <a:r>
              <a:rPr lang="en-US" sz="1400" dirty="0">
                <a:solidFill>
                  <a:schemeClr val="hlink"/>
                </a:solidFill>
                <a:cs typeface="Arial" pitchFamily="34" charset="0"/>
              </a:rPr>
              <a:t>(so as not to replace the existing series), select </a:t>
            </a:r>
            <a:r>
              <a:rPr lang="en-US" sz="1400" b="1" dirty="0">
                <a:solidFill>
                  <a:schemeClr val="hlink"/>
                </a:solidFill>
                <a:cs typeface="Arial" pitchFamily="34" charset="0"/>
              </a:rPr>
              <a:t>Link</a:t>
            </a:r>
            <a:r>
              <a:rPr lang="en-US" sz="1400" dirty="0">
                <a:solidFill>
                  <a:schemeClr val="hlink"/>
                </a:solidFill>
                <a:cs typeface="Arial" pitchFamily="34" charset="0"/>
              </a:rPr>
              <a:t> under </a:t>
            </a:r>
            <a:r>
              <a:rPr lang="en-US" sz="1400" b="1" i="1" dirty="0">
                <a:solidFill>
                  <a:schemeClr val="hlink"/>
                </a:solidFill>
                <a:cs typeface="Arial" pitchFamily="34" charset="0"/>
              </a:rPr>
              <a:t>Paste as </a:t>
            </a:r>
            <a:r>
              <a:rPr lang="en-US" sz="1400" dirty="0">
                <a:solidFill>
                  <a:schemeClr val="hlink"/>
                </a:solidFill>
                <a:cs typeface="Arial" pitchFamily="34" charset="0"/>
              </a:rPr>
              <a:t>section, and </a:t>
            </a:r>
            <a:r>
              <a:rPr lang="en-US" sz="1400" b="1" dirty="0">
                <a:solidFill>
                  <a:schemeClr val="hlink"/>
                </a:solidFill>
                <a:cs typeface="Arial" pitchFamily="34" charset="0"/>
              </a:rPr>
              <a:t>General match merge </a:t>
            </a:r>
            <a:r>
              <a:rPr lang="en-US" sz="1400" dirty="0">
                <a:solidFill>
                  <a:schemeClr val="hlink"/>
                </a:solidFill>
                <a:cs typeface="Arial" pitchFamily="34" charset="0"/>
              </a:rPr>
              <a:t>criteria under </a:t>
            </a:r>
            <a:r>
              <a:rPr lang="en-US" sz="1400" b="1" i="1" dirty="0">
                <a:solidFill>
                  <a:schemeClr val="hlink"/>
                </a:solidFill>
                <a:cs typeface="Arial" pitchFamily="34" charset="0"/>
              </a:rPr>
              <a:t>Merge by </a:t>
            </a:r>
            <a:r>
              <a:rPr lang="en-US" sz="1400" dirty="0">
                <a:solidFill>
                  <a:schemeClr val="hlink"/>
                </a:solidFill>
                <a:cs typeface="Arial" pitchFamily="34" charset="0"/>
              </a:rPr>
              <a:t>section. </a:t>
            </a:r>
          </a:p>
          <a:p>
            <a:pPr marL="457200" indent="-288925" eaLnBrk="1" hangingPunct="1">
              <a:spcBef>
                <a:spcPct val="20000"/>
              </a:spcBef>
              <a:buClr>
                <a:schemeClr val="accent2"/>
              </a:buClr>
              <a:buSzPct val="90000"/>
              <a:buFont typeface="+mj-lt"/>
              <a:buAutoNum type="arabicPeriod"/>
              <a:defRPr/>
            </a:pPr>
            <a:r>
              <a:rPr lang="en-US" sz="1400" dirty="0">
                <a:solidFill>
                  <a:schemeClr val="hlink"/>
                </a:solidFill>
                <a:cs typeface="Arial" pitchFamily="34" charset="0"/>
              </a:rPr>
              <a:t>Under </a:t>
            </a:r>
            <a:r>
              <a:rPr lang="en-US" sz="1400" b="1" i="1" dirty="0">
                <a:solidFill>
                  <a:schemeClr val="hlink"/>
                </a:solidFill>
                <a:cs typeface="Arial" pitchFamily="34" charset="0"/>
              </a:rPr>
              <a:t>Match merge options</a:t>
            </a:r>
            <a:r>
              <a:rPr lang="en-US" sz="1400" dirty="0">
                <a:solidFill>
                  <a:schemeClr val="hlink"/>
                </a:solidFill>
                <a:cs typeface="Arial" pitchFamily="34" charset="0"/>
              </a:rPr>
              <a:t>, type </a:t>
            </a:r>
            <a:r>
              <a:rPr lang="en-US" sz="1400" b="1" i="1" dirty="0">
                <a:solidFill>
                  <a:schemeClr val="hlink"/>
                </a:solidFill>
                <a:cs typeface="Arial" pitchFamily="34" charset="0"/>
              </a:rPr>
              <a:t>@date </a:t>
            </a:r>
            <a:r>
              <a:rPr lang="en-US" sz="1400" dirty="0">
                <a:solidFill>
                  <a:schemeClr val="hlink"/>
                </a:solidFill>
                <a:cs typeface="Arial" pitchFamily="34" charset="0"/>
              </a:rPr>
              <a:t>in </a:t>
            </a:r>
            <a:r>
              <a:rPr lang="en-US" sz="1400" i="1" dirty="0">
                <a:solidFill>
                  <a:schemeClr val="hlink"/>
                </a:solidFill>
                <a:cs typeface="Arial" pitchFamily="34" charset="0"/>
              </a:rPr>
              <a:t>Source ID </a:t>
            </a:r>
            <a:r>
              <a:rPr lang="en-US" sz="1400" dirty="0">
                <a:solidFill>
                  <a:schemeClr val="hlink"/>
                </a:solidFill>
                <a:cs typeface="Arial" pitchFamily="34" charset="0"/>
              </a:rPr>
              <a:t>and </a:t>
            </a:r>
            <a:r>
              <a:rPr lang="en-US" sz="1400" i="1" dirty="0">
                <a:solidFill>
                  <a:schemeClr val="hlink"/>
                </a:solidFill>
                <a:cs typeface="Arial" pitchFamily="34" charset="0"/>
              </a:rPr>
              <a:t>Destination ID fields</a:t>
            </a:r>
            <a:r>
              <a:rPr lang="en-US" sz="1400" dirty="0">
                <a:solidFill>
                  <a:schemeClr val="hlink"/>
                </a:solidFill>
                <a:cs typeface="Arial" pitchFamily="34" charset="0"/>
              </a:rPr>
              <a:t>. </a:t>
            </a:r>
            <a:endParaRPr lang="en-US" sz="1400" dirty="0">
              <a:solidFill>
                <a:schemeClr val="hlink"/>
              </a:solidFill>
              <a:cs typeface="Arial" charset="0"/>
            </a:endParaRPr>
          </a:p>
          <a:p>
            <a:pPr marL="342900" indent="-342900" eaLnBrk="1" hangingPunct="1">
              <a:spcBef>
                <a:spcPct val="20000"/>
              </a:spcBef>
              <a:buClr>
                <a:schemeClr val="accent2"/>
              </a:buClr>
              <a:buSzPct val="90000"/>
              <a:buFont typeface="+mj-lt"/>
              <a:buAutoNum type="arabicPeriod"/>
              <a:defRPr/>
            </a:pPr>
            <a:endParaRPr lang="en-US" sz="1600" b="1" i="1" dirty="0" smtClean="0">
              <a:solidFill>
                <a:schemeClr val="hlink"/>
              </a:solidFill>
              <a:cs typeface="Arial" pitchFamily="34" charset="0"/>
            </a:endParaRPr>
          </a:p>
          <a:p>
            <a:pPr eaLnBrk="1" hangingPunct="1">
              <a:spcBef>
                <a:spcPct val="20000"/>
              </a:spcBef>
              <a:buClr>
                <a:schemeClr val="accent2"/>
              </a:buClr>
              <a:buSzPct val="90000"/>
              <a:buFont typeface="Times" pitchFamily="17" charset="0"/>
              <a:buChar char="•"/>
              <a:defRPr/>
            </a:pPr>
            <a:endParaRPr lang="en-US" sz="2200" dirty="0" smtClean="0">
              <a:solidFill>
                <a:schemeClr val="hlink"/>
              </a:solidFill>
              <a:cs typeface="Arial" pitchFamily="34" charset="0"/>
            </a:endParaRPr>
          </a:p>
        </p:txBody>
      </p:sp>
      <p:pic>
        <p:nvPicPr>
          <p:cNvPr id="4506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788" y="2470150"/>
            <a:ext cx="3844925" cy="367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a:xfrm>
            <a:off x="382588" y="-6350"/>
            <a:ext cx="6695220"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4: High-to-Low Frequency </a:t>
            </a:r>
            <a:r>
              <a:rPr lang="en-US" sz="1800" dirty="0" smtClean="0">
                <a:ea typeface="ＭＳ Ｐゴシック" panose="020B0600070205080204" pitchFamily="34" charset="-128"/>
              </a:rPr>
              <a:t>(cont’d)</a:t>
            </a:r>
          </a:p>
        </p:txBody>
      </p:sp>
      <p:sp>
        <p:nvSpPr>
          <p:cNvPr id="4608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5FC57178-49CC-43E4-A351-85544A1F3674}" type="slidenum">
              <a:rPr lang="en-US" sz="800"/>
              <a:pPr eaLnBrk="1" hangingPunct="1"/>
              <a:t>43</a:t>
            </a:fld>
            <a:endParaRPr lang="en-US" sz="800"/>
          </a:p>
        </p:txBody>
      </p:sp>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238" y="2444750"/>
            <a:ext cx="2187575" cy="236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5" name="Rectangle 3"/>
          <p:cNvSpPr txBox="1">
            <a:spLocks noChangeArrowheads="1"/>
          </p:cNvSpPr>
          <p:nvPr/>
        </p:nvSpPr>
        <p:spPr bwMode="auto">
          <a:xfrm>
            <a:off x="1633538" y="4133850"/>
            <a:ext cx="36131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i="1">
                <a:solidFill>
                  <a:schemeClr val="hlink"/>
                </a:solidFill>
              </a:rPr>
              <a:t>Sum of GDP data for all countries for all four quarters of 1995 = 66,653.79</a:t>
            </a:r>
          </a:p>
          <a:p>
            <a:pPr>
              <a:spcBef>
                <a:spcPct val="20000"/>
              </a:spcBef>
              <a:buClr>
                <a:schemeClr val="accent2"/>
              </a:buClr>
              <a:buSzPct val="90000"/>
              <a:buFont typeface="Times" pitchFamily="18" charset="0"/>
              <a:buNone/>
            </a:pPr>
            <a:endParaRPr lang="en-US" sz="1600">
              <a:solidFill>
                <a:schemeClr val="hlink"/>
              </a:solidFill>
            </a:endParaRPr>
          </a:p>
        </p:txBody>
      </p:sp>
      <p:grpSp>
        <p:nvGrpSpPr>
          <p:cNvPr id="46086" name="Group 1"/>
          <p:cNvGrpSpPr>
            <a:grpSpLocks/>
          </p:cNvGrpSpPr>
          <p:nvPr/>
        </p:nvGrpSpPr>
        <p:grpSpPr bwMode="auto">
          <a:xfrm>
            <a:off x="527050" y="2444750"/>
            <a:ext cx="5184775" cy="1474788"/>
            <a:chOff x="1309688" y="2414588"/>
            <a:chExt cx="6524625" cy="2000250"/>
          </a:xfrm>
        </p:grpSpPr>
        <p:pic>
          <p:nvPicPr>
            <p:cNvPr id="4609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9688" y="2414588"/>
              <a:ext cx="65246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92" name="Rectangle 11"/>
            <p:cNvSpPr>
              <a:spLocks noChangeArrowheads="1"/>
            </p:cNvSpPr>
            <p:nvPr/>
          </p:nvSpPr>
          <p:spPr bwMode="auto">
            <a:xfrm>
              <a:off x="1961740" y="3072290"/>
              <a:ext cx="5616575" cy="642938"/>
            </a:xfrm>
            <a:prstGeom prst="rect">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cxnSp>
        <p:nvCxnSpPr>
          <p:cNvPr id="13" name="Straight Arrow Connector 12"/>
          <p:cNvCxnSpPr/>
          <p:nvPr/>
        </p:nvCxnSpPr>
        <p:spPr>
          <a:xfrm>
            <a:off x="5605463" y="3309938"/>
            <a:ext cx="1357312" cy="36353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605463" y="3309938"/>
            <a:ext cx="1250950" cy="11318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6089" name="Rectangle 3"/>
          <p:cNvSpPr txBox="1">
            <a:spLocks noChangeArrowheads="1"/>
          </p:cNvSpPr>
          <p:nvPr/>
        </p:nvSpPr>
        <p:spPr bwMode="auto">
          <a:xfrm>
            <a:off x="5780088" y="5103813"/>
            <a:ext cx="2547937"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i="1">
                <a:solidFill>
                  <a:schemeClr val="hlink"/>
                </a:solidFill>
              </a:rPr>
              <a:t>Note that the same value repeats for all countries for a specific year. </a:t>
            </a:r>
          </a:p>
          <a:p>
            <a:pPr>
              <a:spcBef>
                <a:spcPct val="20000"/>
              </a:spcBef>
              <a:buClr>
                <a:schemeClr val="accent2"/>
              </a:buClr>
              <a:buSzPct val="90000"/>
              <a:buFont typeface="Times" pitchFamily="18" charset="0"/>
              <a:buNone/>
            </a:pPr>
            <a:endParaRPr lang="en-US" sz="1600">
              <a:solidFill>
                <a:schemeClr val="hlink"/>
              </a:solidFill>
            </a:endParaRPr>
          </a:p>
        </p:txBody>
      </p:sp>
      <p:sp>
        <p:nvSpPr>
          <p:cNvPr id="14" name="Rectangle 3"/>
          <p:cNvSpPr txBox="1">
            <a:spLocks noChangeArrowheads="1"/>
          </p:cNvSpPr>
          <p:nvPr/>
        </p:nvSpPr>
        <p:spPr bwMode="auto">
          <a:xfrm>
            <a:off x="404813" y="1184275"/>
            <a:ext cx="7669212"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342900" indent="-342900" eaLnBrk="1" hangingPunct="1">
              <a:spcBef>
                <a:spcPct val="20000"/>
              </a:spcBef>
              <a:buClr>
                <a:schemeClr val="accent2"/>
              </a:buClr>
              <a:buSzPct val="100000"/>
              <a:buFont typeface="+mj-lt"/>
              <a:buAutoNum type="arabicPeriod" startAt="5"/>
              <a:defRPr/>
            </a:pPr>
            <a:r>
              <a:rPr lang="en-US" sz="1600" dirty="0" smtClean="0">
                <a:solidFill>
                  <a:schemeClr val="hlink"/>
                </a:solidFill>
                <a:cs typeface="Arial" pitchFamily="34" charset="0"/>
              </a:rPr>
              <a:t>Let’s choose </a:t>
            </a:r>
            <a:r>
              <a:rPr lang="en-US" sz="1600" b="1" i="1" dirty="0" smtClean="0">
                <a:solidFill>
                  <a:schemeClr val="hlink"/>
                </a:solidFill>
                <a:cs typeface="Arial" pitchFamily="34" charset="0"/>
              </a:rPr>
              <a:t>Sum</a:t>
            </a:r>
            <a:r>
              <a:rPr lang="en-US" sz="1600" dirty="0" smtClean="0">
                <a:solidFill>
                  <a:schemeClr val="hlink"/>
                </a:solidFill>
                <a:cs typeface="Arial" pitchFamily="34" charset="0"/>
              </a:rPr>
              <a:t> as a contraction method. This computes: </a:t>
            </a:r>
          </a:p>
          <a:p>
            <a:pPr marL="857250" lvl="1" eaLnBrk="1" hangingPunct="1">
              <a:spcBef>
                <a:spcPct val="20000"/>
              </a:spcBef>
              <a:buClr>
                <a:schemeClr val="accent2"/>
              </a:buClr>
              <a:buSzPct val="90000"/>
              <a:buFont typeface="Wingdings" pitchFamily="2" charset="2"/>
              <a:buChar char="ü"/>
              <a:defRPr/>
            </a:pPr>
            <a:r>
              <a:rPr lang="en-US" sz="1400" dirty="0" smtClean="0">
                <a:solidFill>
                  <a:schemeClr val="hlink"/>
                </a:solidFill>
                <a:cs typeface="Arial" pitchFamily="34" charset="0"/>
              </a:rPr>
              <a:t>The sum of GDP over four quarters for each country (contraction by date)</a:t>
            </a:r>
          </a:p>
          <a:p>
            <a:pPr marL="857250" lvl="1" eaLnBrk="1" hangingPunct="1">
              <a:spcBef>
                <a:spcPct val="20000"/>
              </a:spcBef>
              <a:buClr>
                <a:schemeClr val="accent2"/>
              </a:buClr>
              <a:buSzPct val="90000"/>
              <a:buFont typeface="Wingdings" pitchFamily="2" charset="2"/>
              <a:buChar char="ü"/>
              <a:defRPr/>
            </a:pPr>
            <a:r>
              <a:rPr lang="en-US" sz="1400" dirty="0" smtClean="0">
                <a:solidFill>
                  <a:schemeClr val="hlink"/>
                </a:solidFill>
                <a:cs typeface="Arial" pitchFamily="34" charset="0"/>
              </a:rPr>
              <a:t>The sum of GDP for any given year across all countries (contraction by country) </a:t>
            </a:r>
          </a:p>
          <a:p>
            <a:pPr marL="342900" indent="-342900" eaLnBrk="1" hangingPunct="1">
              <a:spcBef>
                <a:spcPct val="20000"/>
              </a:spcBef>
              <a:buClr>
                <a:schemeClr val="accent2"/>
              </a:buClr>
              <a:buSzPct val="90000"/>
              <a:buFont typeface="+mj-lt"/>
              <a:buAutoNum type="arabicPeriod" startAt="6"/>
              <a:defRPr/>
            </a:pPr>
            <a:r>
              <a:rPr lang="en-US" sz="1600" dirty="0" smtClean="0">
                <a:solidFill>
                  <a:schemeClr val="hlink"/>
                </a:solidFill>
                <a:cs typeface="Arial" pitchFamily="34" charset="0"/>
              </a:rPr>
              <a:t>Click </a:t>
            </a:r>
            <a:r>
              <a:rPr lang="en-US" sz="1600" b="1" dirty="0" smtClean="0">
                <a:solidFill>
                  <a:schemeClr val="hlink"/>
                </a:solidFill>
                <a:cs typeface="Arial" pitchFamily="34" charset="0"/>
              </a:rPr>
              <a:t>OK</a:t>
            </a:r>
            <a:r>
              <a:rPr lang="en-US" sz="1600" dirty="0" smtClean="0">
                <a:solidFill>
                  <a:schemeClr val="hlink"/>
                </a:solidFill>
                <a:cs typeface="Arial" pitchFamily="34" charset="0"/>
              </a:rPr>
              <a:t>. </a:t>
            </a:r>
          </a:p>
          <a:p>
            <a:pPr marL="0" indent="0" eaLnBrk="1" hangingPunct="1">
              <a:spcBef>
                <a:spcPct val="20000"/>
              </a:spcBef>
              <a:buClr>
                <a:schemeClr val="accent2"/>
              </a:buClr>
              <a:buSzPct val="90000"/>
              <a:defRPr/>
            </a:pPr>
            <a:endParaRPr lang="en-US" sz="1800" b="1" i="1" dirty="0" smtClean="0">
              <a:solidFill>
                <a:schemeClr val="hlink"/>
              </a:solidFill>
              <a:cs typeface="Arial" pitchFamily="34" charset="0"/>
            </a:endParaRPr>
          </a:p>
          <a:p>
            <a:pPr marL="0" indent="0" eaLnBrk="1" hangingPunct="1">
              <a:spcBef>
                <a:spcPct val="20000"/>
              </a:spcBef>
              <a:buClr>
                <a:schemeClr val="accent2"/>
              </a:buClr>
              <a:buSzPct val="90000"/>
              <a:defRPr/>
            </a:pPr>
            <a:endParaRPr lang="en-US" sz="1800" b="1" i="1" dirty="0" smtClean="0">
              <a:solidFill>
                <a:schemeClr val="hlink"/>
              </a:solidFill>
              <a:cs typeface="Arial" pitchFamily="34" charset="0"/>
            </a:endParaRPr>
          </a:p>
          <a:p>
            <a:pPr eaLnBrk="1" hangingPunct="1">
              <a:spcBef>
                <a:spcPct val="20000"/>
              </a:spcBef>
              <a:buClr>
                <a:schemeClr val="accent2"/>
              </a:buClr>
              <a:buSzPct val="90000"/>
              <a:buFont typeface="Times" pitchFamily="17" charset="0"/>
              <a:buChar char="•"/>
              <a:defRPr/>
            </a:pPr>
            <a:endParaRPr lang="en-US" sz="2200" dirty="0" smtClean="0">
              <a:solidFill>
                <a:schemeClr val="hlink"/>
              </a:solidFill>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a:xfrm>
            <a:off x="382588" y="-6350"/>
            <a:ext cx="6765558"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4: High-to-Low Frequency </a:t>
            </a:r>
            <a:r>
              <a:rPr lang="en-US" sz="1800" dirty="0" smtClean="0">
                <a:ea typeface="ＭＳ Ｐゴシック" panose="020B0600070205080204" pitchFamily="34" charset="-128"/>
              </a:rPr>
              <a:t>(cont’d)</a:t>
            </a:r>
            <a:endParaRPr lang="en-US" sz="2400" dirty="0" smtClean="0">
              <a:ea typeface="ＭＳ Ｐゴシック" panose="020B0600070205080204" pitchFamily="34" charset="-128"/>
            </a:endParaRPr>
          </a:p>
        </p:txBody>
      </p:sp>
      <p:sp>
        <p:nvSpPr>
          <p:cNvPr id="4710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390C023F-F209-45E8-8ED7-E278F885EA3F}" type="slidenum">
              <a:rPr lang="en-US" sz="800"/>
              <a:pPr eaLnBrk="1" hangingPunct="1"/>
              <a:t>44</a:t>
            </a:fld>
            <a:endParaRPr lang="en-US" sz="800"/>
          </a:p>
        </p:txBody>
      </p:sp>
      <p:sp>
        <p:nvSpPr>
          <p:cNvPr id="28676" name="Rectangle 3"/>
          <p:cNvSpPr txBox="1">
            <a:spLocks noChangeArrowheads="1"/>
          </p:cNvSpPr>
          <p:nvPr/>
        </p:nvSpPr>
        <p:spPr bwMode="auto">
          <a:xfrm>
            <a:off x="309563" y="1162050"/>
            <a:ext cx="8242300" cy="212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100000"/>
              <a:buFont typeface="Arial" pitchFamily="34" charset="0"/>
              <a:buChar char="•"/>
              <a:defRPr/>
            </a:pPr>
            <a:r>
              <a:rPr lang="en-US" sz="1600" dirty="0" smtClean="0">
                <a:solidFill>
                  <a:schemeClr val="hlink"/>
                </a:solidFill>
                <a:cs typeface="Arial" pitchFamily="34" charset="0"/>
              </a:rPr>
              <a:t>There is a problem in the previous example. The </a:t>
            </a:r>
            <a:r>
              <a:rPr lang="en-US" sz="1600" b="1" i="1" dirty="0" err="1" smtClean="0">
                <a:solidFill>
                  <a:schemeClr val="hlink"/>
                </a:solidFill>
                <a:cs typeface="Arial" pitchFamily="34" charset="0"/>
              </a:rPr>
              <a:t>Annual_Panel</a:t>
            </a:r>
            <a:r>
              <a:rPr lang="en-US" sz="1600" dirty="0" smtClean="0">
                <a:solidFill>
                  <a:schemeClr val="hlink"/>
                </a:solidFill>
                <a:cs typeface="Arial" pitchFamily="34" charset="0"/>
              </a:rPr>
              <a:t> page (the destination page) consists of 6 countries (excluding the US), whereas the </a:t>
            </a:r>
            <a:r>
              <a:rPr lang="en-US" sz="1600" b="1" i="1" dirty="0" smtClean="0">
                <a:solidFill>
                  <a:schemeClr val="hlink"/>
                </a:solidFill>
                <a:cs typeface="Arial" pitchFamily="34" charset="0"/>
              </a:rPr>
              <a:t>Quarterly_Panel </a:t>
            </a:r>
            <a:r>
              <a:rPr lang="en-US" sz="1600" dirty="0" smtClean="0">
                <a:solidFill>
                  <a:schemeClr val="hlink"/>
                </a:solidFill>
                <a:cs typeface="Arial" pitchFamily="34" charset="0"/>
              </a:rPr>
              <a:t>page (the source page) has 7 countries (including the US).  </a:t>
            </a:r>
          </a:p>
          <a:p>
            <a:pPr eaLnBrk="1" hangingPunct="1">
              <a:spcBef>
                <a:spcPct val="20000"/>
              </a:spcBef>
              <a:buClr>
                <a:schemeClr val="accent2"/>
              </a:buClr>
              <a:buSzPct val="100000"/>
              <a:buFont typeface="Arial" pitchFamily="34" charset="0"/>
              <a:buChar char="•"/>
              <a:defRPr/>
            </a:pPr>
            <a:r>
              <a:rPr lang="en-US" sz="1600" dirty="0" smtClean="0">
                <a:solidFill>
                  <a:schemeClr val="hlink"/>
                </a:solidFill>
                <a:cs typeface="Arial" pitchFamily="34" charset="0"/>
              </a:rPr>
              <a:t>The contraction (sum) was carried out based on the sample of the source page (all 7 countries). There is no good reason to sum over all 7 countries, if the destination page (</a:t>
            </a:r>
            <a:r>
              <a:rPr lang="en-US" sz="1600" b="1" i="1" dirty="0" err="1" smtClean="0">
                <a:solidFill>
                  <a:schemeClr val="hlink"/>
                </a:solidFill>
                <a:cs typeface="Arial" pitchFamily="34" charset="0"/>
              </a:rPr>
              <a:t>Annual_Panel</a:t>
            </a:r>
            <a:r>
              <a:rPr lang="en-US" sz="1600" dirty="0" smtClean="0">
                <a:solidFill>
                  <a:schemeClr val="hlink"/>
                </a:solidFill>
                <a:cs typeface="Arial" pitchFamily="34" charset="0"/>
              </a:rPr>
              <a:t>) has only 6 countries. </a:t>
            </a:r>
          </a:p>
          <a:p>
            <a:pPr eaLnBrk="1" hangingPunct="1">
              <a:spcBef>
                <a:spcPct val="20000"/>
              </a:spcBef>
              <a:buClr>
                <a:schemeClr val="accent2"/>
              </a:buClr>
              <a:buSzPct val="100000"/>
              <a:buFont typeface="Arial" pitchFamily="34" charset="0"/>
              <a:buChar char="•"/>
              <a:defRPr/>
            </a:pPr>
            <a:r>
              <a:rPr lang="en-US" sz="1600" dirty="0" smtClean="0">
                <a:solidFill>
                  <a:schemeClr val="hlink"/>
                </a:solidFill>
                <a:cs typeface="Arial" pitchFamily="34" charset="0"/>
              </a:rPr>
              <a:t>To fix this, we need to exclude “US” from the sample. We can do so by changing the </a:t>
            </a:r>
            <a:r>
              <a:rPr lang="en-US" sz="1600" b="1" i="1" dirty="0" smtClean="0">
                <a:solidFill>
                  <a:schemeClr val="hlink"/>
                </a:solidFill>
                <a:cs typeface="Arial" pitchFamily="34" charset="0"/>
              </a:rPr>
              <a:t>Source Sample</a:t>
            </a:r>
            <a:r>
              <a:rPr lang="en-US" sz="1600" dirty="0" smtClean="0">
                <a:solidFill>
                  <a:schemeClr val="hlink"/>
                </a:solidFill>
                <a:cs typeface="Arial" pitchFamily="34" charset="0"/>
              </a:rPr>
              <a:t> on the dialog box as follows: </a:t>
            </a:r>
          </a:p>
          <a:p>
            <a:pPr marL="0" indent="0" eaLnBrk="1" hangingPunct="1">
              <a:spcBef>
                <a:spcPct val="20000"/>
              </a:spcBef>
              <a:buClr>
                <a:schemeClr val="accent2"/>
              </a:buClr>
              <a:buSzPct val="90000"/>
              <a:defRPr/>
            </a:pPr>
            <a:endParaRPr lang="en-US" sz="1800" dirty="0" smtClean="0">
              <a:solidFill>
                <a:schemeClr val="hlink"/>
              </a:solidFill>
              <a:cs typeface="Arial" pitchFamily="34" charset="0"/>
            </a:endParaRPr>
          </a:p>
          <a:p>
            <a:pPr marL="0" indent="0" eaLnBrk="1" hangingPunct="1">
              <a:spcBef>
                <a:spcPct val="20000"/>
              </a:spcBef>
              <a:buClr>
                <a:schemeClr val="accent2"/>
              </a:buClr>
              <a:buSzPct val="90000"/>
              <a:defRPr/>
            </a:pPr>
            <a:endParaRPr lang="en-US" sz="1800" b="1" i="1" dirty="0" smtClean="0">
              <a:solidFill>
                <a:schemeClr val="hlink"/>
              </a:solidFill>
              <a:cs typeface="Arial" pitchFamily="34" charset="0"/>
            </a:endParaRPr>
          </a:p>
          <a:p>
            <a:pPr marL="0" indent="0" eaLnBrk="1" hangingPunct="1">
              <a:spcBef>
                <a:spcPct val="20000"/>
              </a:spcBef>
              <a:buClr>
                <a:schemeClr val="accent2"/>
              </a:buClr>
              <a:buSzPct val="90000"/>
              <a:defRPr/>
            </a:pPr>
            <a:endParaRPr lang="en-US" sz="1800" b="1" i="1" dirty="0" smtClean="0">
              <a:solidFill>
                <a:schemeClr val="hlink"/>
              </a:solidFill>
              <a:cs typeface="Arial" pitchFamily="34" charset="0"/>
            </a:endParaRPr>
          </a:p>
          <a:p>
            <a:pPr eaLnBrk="1" hangingPunct="1">
              <a:spcBef>
                <a:spcPct val="20000"/>
              </a:spcBef>
              <a:buClr>
                <a:schemeClr val="accent2"/>
              </a:buClr>
              <a:buSzPct val="90000"/>
              <a:buFont typeface="Times" pitchFamily="17" charset="0"/>
              <a:buChar char="•"/>
              <a:defRPr/>
            </a:pPr>
            <a:endParaRPr lang="en-US" sz="2200" dirty="0" smtClean="0">
              <a:solidFill>
                <a:schemeClr val="hlink"/>
              </a:solidFill>
              <a:cs typeface="Arial" pitchFamily="34" charset="0"/>
            </a:endParaRPr>
          </a:p>
        </p:txBody>
      </p:sp>
      <p:pic>
        <p:nvPicPr>
          <p:cNvPr id="4710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575" y="3365500"/>
            <a:ext cx="4238625"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7110" name="Group 3"/>
          <p:cNvGrpSpPr>
            <a:grpSpLocks/>
          </p:cNvGrpSpPr>
          <p:nvPr/>
        </p:nvGrpSpPr>
        <p:grpSpPr bwMode="auto">
          <a:xfrm>
            <a:off x="3036888" y="3716338"/>
            <a:ext cx="5819775" cy="1938337"/>
            <a:chOff x="3457083" y="3459153"/>
            <a:chExt cx="5817342" cy="1939016"/>
          </a:xfrm>
        </p:grpSpPr>
        <p:sp>
          <p:nvSpPr>
            <p:cNvPr id="47111" name="Oval 6"/>
            <p:cNvSpPr>
              <a:spLocks noChangeArrowheads="1"/>
            </p:cNvSpPr>
            <p:nvPr/>
          </p:nvSpPr>
          <p:spPr bwMode="auto">
            <a:xfrm>
              <a:off x="3457083" y="5005137"/>
              <a:ext cx="1408605" cy="393032"/>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3" name="Straight Arrow Connector 12"/>
            <p:cNvCxnSpPr>
              <a:stCxn id="47113" idx="1"/>
              <a:endCxn id="47111" idx="6"/>
            </p:cNvCxnSpPr>
            <p:nvPr/>
          </p:nvCxnSpPr>
          <p:spPr>
            <a:xfrm flipH="1">
              <a:off x="4866194" y="3859343"/>
              <a:ext cx="1142522" cy="134190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113" name="Rectangle 3"/>
            <p:cNvSpPr txBox="1">
              <a:spLocks noChangeArrowheads="1"/>
            </p:cNvSpPr>
            <p:nvPr/>
          </p:nvSpPr>
          <p:spPr bwMode="auto">
            <a:xfrm>
              <a:off x="6008937" y="3459153"/>
              <a:ext cx="3265488"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pPr>
              <a:r>
                <a:rPr lang="en-US" sz="1400" b="1" i="1">
                  <a:solidFill>
                    <a:schemeClr val="hlink"/>
                  </a:solidFill>
                </a:rPr>
                <a:t>Exclude US from the sample by typing in the field: </a:t>
              </a:r>
            </a:p>
            <a:p>
              <a:pPr>
                <a:spcBef>
                  <a:spcPct val="20000"/>
                </a:spcBef>
                <a:buClr>
                  <a:schemeClr val="accent2"/>
                </a:buClr>
                <a:buSzPct val="90000"/>
              </a:pPr>
              <a:r>
                <a:rPr lang="en-US" sz="1400">
                  <a:latin typeface="Courier" pitchFamily="49" charset="0"/>
                </a:rPr>
                <a:t>if country&lt;&gt;"US</a:t>
              </a:r>
              <a:r>
                <a:rPr lang="en-US" sz="1600">
                  <a:latin typeface="Courier" pitchFamily="49" charset="0"/>
                </a:rPr>
                <a:t>"</a:t>
              </a:r>
              <a:endParaRPr lang="en-US" sz="1400">
                <a:solidFill>
                  <a:schemeClr val="hlink"/>
                </a:solidFill>
                <a:latin typeface="Courier" pitchFamily="49" charset="0"/>
              </a:endParaRPr>
            </a:p>
            <a:p>
              <a:pPr>
                <a:spcBef>
                  <a:spcPct val="20000"/>
                </a:spcBef>
                <a:buClr>
                  <a:schemeClr val="accent2"/>
                </a:buClr>
                <a:buSzPct val="90000"/>
              </a:pPr>
              <a:endParaRPr lang="en-US" sz="1400" b="1" i="1">
                <a:solidFill>
                  <a:schemeClr val="hlink"/>
                </a:solidFill>
              </a:endParaRP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63" y="1757363"/>
            <a:ext cx="57721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2" name="Rectangle 2"/>
          <p:cNvSpPr>
            <a:spLocks noGrp="1" noChangeArrowheads="1"/>
          </p:cNvSpPr>
          <p:nvPr>
            <p:ph type="title"/>
          </p:nvPr>
        </p:nvSpPr>
        <p:spPr>
          <a:xfrm>
            <a:off x="382587" y="-6350"/>
            <a:ext cx="6721597" cy="1131888"/>
          </a:xfrm>
        </p:spPr>
        <p:txBody>
          <a:bodyPr/>
          <a:lstStyle/>
          <a:p>
            <a:pPr eaLnBrk="1" hangingPunct="1"/>
            <a:r>
              <a:rPr lang="en-US" dirty="0" smtClean="0">
                <a:ea typeface="ＭＳ Ｐゴシック" panose="020B0600070205080204" pitchFamily="34" charset="-128"/>
              </a:rPr>
              <a:t>Panel-to-Panel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4: High-to-Low Frequency </a:t>
            </a:r>
            <a:r>
              <a:rPr lang="en-US" sz="1800" dirty="0" smtClean="0">
                <a:ea typeface="ＭＳ Ｐゴシック" panose="020B0600070205080204" pitchFamily="34" charset="-128"/>
              </a:rPr>
              <a:t>(cont’d)</a:t>
            </a:r>
            <a:endParaRPr lang="en-US" sz="2400" dirty="0" smtClean="0">
              <a:ea typeface="ＭＳ Ｐゴシック" panose="020B0600070205080204" pitchFamily="34" charset="-128"/>
            </a:endParaRPr>
          </a:p>
        </p:txBody>
      </p:sp>
      <p:sp>
        <p:nvSpPr>
          <p:cNvPr id="48131"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A378FBE-1CBE-41D3-96B6-457604315B51}" type="slidenum">
              <a:rPr lang="en-US" sz="800"/>
              <a:pPr eaLnBrk="1" hangingPunct="1"/>
              <a:t>45</a:t>
            </a:fld>
            <a:endParaRPr lang="en-US" sz="800"/>
          </a:p>
        </p:txBody>
      </p:sp>
      <p:sp>
        <p:nvSpPr>
          <p:cNvPr id="28676" name="Rectangle 3"/>
          <p:cNvSpPr txBox="1">
            <a:spLocks noChangeArrowheads="1"/>
          </p:cNvSpPr>
          <p:nvPr/>
        </p:nvSpPr>
        <p:spPr bwMode="auto">
          <a:xfrm>
            <a:off x="309563" y="1196975"/>
            <a:ext cx="89804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100000"/>
              <a:buFont typeface="Arial" pitchFamily="34" charset="0"/>
              <a:buChar char="•"/>
              <a:defRPr/>
            </a:pPr>
            <a:r>
              <a:rPr lang="en-US" sz="1800" dirty="0" smtClean="0">
                <a:solidFill>
                  <a:schemeClr val="hlink"/>
                </a:solidFill>
                <a:cs typeface="Arial" pitchFamily="34" charset="0"/>
              </a:rPr>
              <a:t>Results are shown here. </a:t>
            </a:r>
            <a:endParaRPr lang="en-US" sz="1600" dirty="0">
              <a:solidFill>
                <a:schemeClr val="hlink"/>
              </a:solidFill>
              <a:cs typeface="Arial" pitchFamily="34" charset="0"/>
            </a:endParaRPr>
          </a:p>
          <a:p>
            <a:pPr marL="285750" indent="-285750" eaLnBrk="1" hangingPunct="1">
              <a:spcBef>
                <a:spcPct val="20000"/>
              </a:spcBef>
              <a:buClr>
                <a:schemeClr val="accent2"/>
              </a:buClr>
              <a:buSzPct val="90000"/>
              <a:buFont typeface="Wingdings" pitchFamily="2" charset="2"/>
              <a:buChar char="ü"/>
              <a:defRPr/>
            </a:pPr>
            <a:endParaRPr lang="en-US" sz="1800" b="1" i="1" dirty="0" smtClean="0">
              <a:solidFill>
                <a:schemeClr val="hlink"/>
              </a:solidFill>
              <a:cs typeface="Arial" pitchFamily="34" charset="0"/>
            </a:endParaRPr>
          </a:p>
          <a:p>
            <a:pPr eaLnBrk="1" hangingPunct="1">
              <a:spcBef>
                <a:spcPct val="20000"/>
              </a:spcBef>
              <a:buClr>
                <a:schemeClr val="accent2"/>
              </a:buClr>
              <a:buSzPct val="90000"/>
              <a:buFont typeface="Times" pitchFamily="17" charset="0"/>
              <a:buChar char="•"/>
              <a:defRPr/>
            </a:pPr>
            <a:endParaRPr lang="en-US" sz="2200" dirty="0" smtClean="0">
              <a:solidFill>
                <a:schemeClr val="hlink"/>
              </a:solidFill>
              <a:cs typeface="Arial" pitchFamily="34" charset="0"/>
            </a:endParaRPr>
          </a:p>
        </p:txBody>
      </p:sp>
      <p:sp>
        <p:nvSpPr>
          <p:cNvPr id="48134" name="Rectangle 3"/>
          <p:cNvSpPr txBox="1">
            <a:spLocks noChangeArrowheads="1"/>
          </p:cNvSpPr>
          <p:nvPr/>
        </p:nvSpPr>
        <p:spPr bwMode="auto">
          <a:xfrm>
            <a:off x="1393825" y="3924300"/>
            <a:ext cx="3906838"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i="1">
                <a:solidFill>
                  <a:schemeClr val="hlink"/>
                </a:solidFill>
              </a:rPr>
              <a:t>Sum of GDP data for all countries (excluding US) for all four quarters of 1995 = 30.309.89.</a:t>
            </a:r>
          </a:p>
          <a:p>
            <a:pPr>
              <a:spcBef>
                <a:spcPct val="20000"/>
              </a:spcBef>
              <a:buClr>
                <a:schemeClr val="accent2"/>
              </a:buClr>
              <a:buSzPct val="90000"/>
              <a:buFont typeface="Times" pitchFamily="18" charset="0"/>
              <a:buNone/>
            </a:pPr>
            <a:endParaRPr lang="en-US" sz="1600">
              <a:solidFill>
                <a:schemeClr val="hlink"/>
              </a:solidFill>
            </a:endParaRPr>
          </a:p>
        </p:txBody>
      </p:sp>
      <p:sp>
        <p:nvSpPr>
          <p:cNvPr id="48135" name="Rectangle 3"/>
          <p:cNvSpPr txBox="1">
            <a:spLocks noChangeArrowheads="1"/>
          </p:cNvSpPr>
          <p:nvPr/>
        </p:nvSpPr>
        <p:spPr bwMode="auto">
          <a:xfrm>
            <a:off x="5929313" y="4219575"/>
            <a:ext cx="27908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i="1">
                <a:solidFill>
                  <a:schemeClr val="hlink"/>
                </a:solidFill>
              </a:rPr>
              <a:t>Note that, as in the previous example, the same value repeats for all countries for a specific year.</a:t>
            </a:r>
          </a:p>
          <a:p>
            <a:pPr>
              <a:spcBef>
                <a:spcPct val="20000"/>
              </a:spcBef>
              <a:buClr>
                <a:schemeClr val="accent2"/>
              </a:buClr>
              <a:buSzPct val="90000"/>
              <a:buFont typeface="Times" pitchFamily="18" charset="0"/>
              <a:buNone/>
            </a:pPr>
            <a:endParaRPr lang="en-US" sz="1600">
              <a:solidFill>
                <a:schemeClr val="hlink"/>
              </a:solidFill>
            </a:endParaRPr>
          </a:p>
        </p:txBody>
      </p:sp>
      <p:pic>
        <p:nvPicPr>
          <p:cNvPr id="4813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5738" y="1757363"/>
            <a:ext cx="1849437"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Straight Arrow Connector 25"/>
          <p:cNvCxnSpPr/>
          <p:nvPr/>
        </p:nvCxnSpPr>
        <p:spPr>
          <a:xfrm>
            <a:off x="6084888" y="2933700"/>
            <a:ext cx="127635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084888" y="2933700"/>
            <a:ext cx="1276350" cy="78581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92C2C0BA-4732-4E80-BFB0-30A63BF28ACB}" type="slidenum">
              <a:rPr lang="en-US" sz="800">
                <a:solidFill>
                  <a:schemeClr val="accent1"/>
                </a:solidFill>
              </a:rPr>
              <a:pPr/>
              <a:t>46</a:t>
            </a:fld>
            <a:endParaRPr lang="en-US" sz="800">
              <a:solidFill>
                <a:schemeClr val="accent1"/>
              </a:solidFill>
            </a:endParaRPr>
          </a:p>
        </p:txBody>
      </p:sp>
      <p:sp>
        <p:nvSpPr>
          <p:cNvPr id="49155" name="Rectangle 2"/>
          <p:cNvSpPr txBox="1">
            <a:spLocks noChangeArrowheads="1"/>
          </p:cNvSpPr>
          <p:nvPr/>
        </p:nvSpPr>
        <p:spPr bwMode="auto">
          <a:xfrm>
            <a:off x="382588" y="-6350"/>
            <a:ext cx="6027737"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chemeClr val="hlink"/>
                </a:solidFill>
              </a:rPr>
              <a:t>Panel-to-Panel Conversion </a:t>
            </a:r>
          </a:p>
          <a:p>
            <a:pPr eaLnBrk="1" hangingPunct="1"/>
            <a:r>
              <a:rPr lang="en-US" sz="2800" dirty="0">
                <a:solidFill>
                  <a:schemeClr val="hlink"/>
                </a:solidFill>
              </a:rPr>
              <a:t>A few notes: High-to-Low Frequency </a:t>
            </a:r>
          </a:p>
        </p:txBody>
      </p:sp>
      <p:sp>
        <p:nvSpPr>
          <p:cNvPr id="5" name="Rectangle 3"/>
          <p:cNvSpPr txBox="1">
            <a:spLocks noChangeArrowheads="1"/>
          </p:cNvSpPr>
          <p:nvPr/>
        </p:nvSpPr>
        <p:spPr bwMode="auto">
          <a:xfrm>
            <a:off x="382588" y="1168400"/>
            <a:ext cx="839152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573088" indent="-1714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100000"/>
              <a:buFont typeface="Arial" pitchFamily="34" charset="0"/>
              <a:buChar char="•"/>
              <a:defRPr/>
            </a:pPr>
            <a:r>
              <a:rPr lang="en-US" sz="1800" dirty="0" smtClean="0">
                <a:solidFill>
                  <a:schemeClr val="hlink"/>
                </a:solidFill>
                <a:latin typeface="+mn-lt"/>
                <a:ea typeface="ＭＳ Ｐゴシック" charset="0"/>
              </a:rPr>
              <a:t>Note that when the </a:t>
            </a:r>
            <a:r>
              <a:rPr lang="en-US" sz="1800" i="1" dirty="0" smtClean="0">
                <a:solidFill>
                  <a:schemeClr val="hlink"/>
                </a:solidFill>
                <a:latin typeface="+mn-lt"/>
                <a:ea typeface="ＭＳ Ｐゴシック" charset="0"/>
              </a:rPr>
              <a:t>Source ID </a:t>
            </a:r>
            <a:r>
              <a:rPr lang="en-US" sz="1800" dirty="0" smtClean="0">
                <a:solidFill>
                  <a:schemeClr val="hlink"/>
                </a:solidFill>
                <a:latin typeface="+mn-lt"/>
                <a:ea typeface="ＭＳ Ｐゴシック" charset="0"/>
              </a:rPr>
              <a:t>and </a:t>
            </a:r>
            <a:r>
              <a:rPr lang="en-US" sz="1800" i="1" dirty="0" smtClean="0">
                <a:solidFill>
                  <a:schemeClr val="hlink"/>
                </a:solidFill>
                <a:latin typeface="+mn-lt"/>
                <a:ea typeface="ＭＳ Ｐゴシック" charset="0"/>
              </a:rPr>
              <a:t>Destination ID </a:t>
            </a:r>
            <a:r>
              <a:rPr lang="en-US" sz="1800" dirty="0" smtClean="0">
                <a:solidFill>
                  <a:schemeClr val="hlink"/>
                </a:solidFill>
                <a:latin typeface="+mn-lt"/>
                <a:ea typeface="ＭＳ Ｐゴシック" charset="0"/>
              </a:rPr>
              <a:t>fields are set at </a:t>
            </a:r>
            <a:r>
              <a:rPr lang="en-US" sz="1800" b="1" i="1" dirty="0" smtClean="0">
                <a:solidFill>
                  <a:schemeClr val="hlink"/>
                </a:solidFill>
                <a:latin typeface="+mn-lt"/>
                <a:ea typeface="ＭＳ Ｐゴシック" charset="0"/>
              </a:rPr>
              <a:t>@date , </a:t>
            </a:r>
            <a:r>
              <a:rPr lang="en-US" sz="1800" dirty="0" smtClean="0">
                <a:solidFill>
                  <a:schemeClr val="hlink"/>
                </a:solidFill>
                <a:latin typeface="+mn-lt"/>
                <a:ea typeface="ＭＳ Ｐゴシック" charset="0"/>
              </a:rPr>
              <a:t>EViews will aggregate across the cross-country IDs. </a:t>
            </a:r>
            <a:endParaRPr lang="en-US" sz="1800" dirty="0">
              <a:solidFill>
                <a:schemeClr val="hlink"/>
              </a:solidFill>
              <a:latin typeface="+mn-lt"/>
              <a:ea typeface="ＭＳ Ｐゴシック" charset="0"/>
            </a:endParaRPr>
          </a:p>
          <a:p>
            <a:pPr eaLnBrk="1" hangingPunct="1">
              <a:spcBef>
                <a:spcPct val="20000"/>
              </a:spcBef>
              <a:buClr>
                <a:schemeClr val="accent2"/>
              </a:buClr>
              <a:buSzPct val="100000"/>
              <a:buFont typeface="Arial" pitchFamily="34" charset="0"/>
              <a:buChar char="•"/>
              <a:defRPr/>
            </a:pPr>
            <a:r>
              <a:rPr lang="en-US" sz="1800" dirty="0" smtClean="0">
                <a:solidFill>
                  <a:schemeClr val="hlink"/>
                </a:solidFill>
                <a:latin typeface="+mn-lt"/>
                <a:ea typeface="ＭＳ Ｐゴシック" charset="0"/>
              </a:rPr>
              <a:t>EViews </a:t>
            </a:r>
            <a:r>
              <a:rPr lang="en-US" sz="1800" dirty="0">
                <a:solidFill>
                  <a:schemeClr val="hlink"/>
                </a:solidFill>
                <a:latin typeface="+mn-lt"/>
                <a:ea typeface="ＭＳ Ｐゴシック" charset="0"/>
              </a:rPr>
              <a:t>performs </a:t>
            </a:r>
            <a:r>
              <a:rPr lang="en-US" sz="1800" dirty="0" smtClean="0">
                <a:solidFill>
                  <a:schemeClr val="hlink"/>
                </a:solidFill>
                <a:latin typeface="+mn-lt"/>
                <a:ea typeface="ＭＳ Ｐゴシック" charset="0"/>
              </a:rPr>
              <a:t>the following operations when going from high-to-low frequency: </a:t>
            </a:r>
            <a:endParaRPr lang="en-US" sz="1800" dirty="0">
              <a:solidFill>
                <a:schemeClr val="hlink"/>
              </a:solidFill>
              <a:latin typeface="+mn-lt"/>
              <a:ea typeface="ＭＳ Ｐゴシック" charset="0"/>
            </a:endParaRPr>
          </a:p>
          <a:p>
            <a:pPr marL="855662" lvl="2" indent="-285750" eaLnBrk="1" hangingPunct="1">
              <a:spcBef>
                <a:spcPct val="20000"/>
              </a:spcBef>
              <a:buClr>
                <a:schemeClr val="accent2"/>
              </a:buClr>
              <a:buSzPct val="90000"/>
              <a:buFont typeface="Wingdings" pitchFamily="2" charset="2"/>
              <a:buChar char="ü"/>
              <a:defRPr/>
            </a:pPr>
            <a:r>
              <a:rPr lang="en-US" sz="1600" dirty="0">
                <a:solidFill>
                  <a:schemeClr val="hlink"/>
                </a:solidFill>
                <a:latin typeface="+mn-lt"/>
                <a:ea typeface="ＭＳ Ｐゴシック" charset="0"/>
              </a:rPr>
              <a:t>By </a:t>
            </a:r>
            <a:r>
              <a:rPr lang="en-US" sz="1600" dirty="0" smtClean="0">
                <a:solidFill>
                  <a:schemeClr val="hlink"/>
                </a:solidFill>
                <a:latin typeface="+mn-lt"/>
                <a:ea typeface="ＭＳ Ｐゴシック" charset="0"/>
              </a:rPr>
              <a:t>country (cross-section contraction) </a:t>
            </a:r>
          </a:p>
          <a:p>
            <a:pPr marL="855662" lvl="2" indent="-285750" eaLnBrk="1" hangingPunct="1">
              <a:spcBef>
                <a:spcPct val="20000"/>
              </a:spcBef>
              <a:buClr>
                <a:schemeClr val="accent2"/>
              </a:buClr>
              <a:buSzPct val="90000"/>
              <a:buFont typeface="Wingdings" pitchFamily="2" charset="2"/>
              <a:buChar char="ü"/>
              <a:defRPr/>
            </a:pPr>
            <a:r>
              <a:rPr lang="en-US" sz="1600" dirty="0" smtClean="0">
                <a:solidFill>
                  <a:schemeClr val="hlink"/>
                </a:solidFill>
                <a:latin typeface="+mn-lt"/>
                <a:ea typeface="ＭＳ Ｐゴシック" charset="0"/>
              </a:rPr>
              <a:t>By date (frequency conversion). </a:t>
            </a:r>
            <a:endParaRPr lang="en-US" sz="1600" dirty="0">
              <a:solidFill>
                <a:schemeClr val="hlink"/>
              </a:solidFill>
              <a:latin typeface="+mn-lt"/>
              <a:ea typeface="ＭＳ Ｐゴシック" charset="0"/>
            </a:endParaRPr>
          </a:p>
          <a:p>
            <a:pPr>
              <a:spcBef>
                <a:spcPts val="0"/>
              </a:spcBef>
              <a:spcAft>
                <a:spcPts val="0"/>
              </a:spcAft>
              <a:buClr>
                <a:schemeClr val="accent2"/>
              </a:buClr>
              <a:buSzPct val="100000"/>
              <a:buFont typeface="Arial" pitchFamily="34" charset="0"/>
              <a:buChar char="•"/>
              <a:defRPr/>
            </a:pPr>
            <a:r>
              <a:rPr lang="en-US" sz="1800" dirty="0" smtClean="0">
                <a:solidFill>
                  <a:schemeClr val="hlink"/>
                </a:solidFill>
                <a:cs typeface="Arial" pitchFamily="34" charset="0"/>
              </a:rPr>
              <a:t>The type of contraction/conversion chosen will apply to both identifiers (date and country). </a:t>
            </a:r>
          </a:p>
          <a:p>
            <a:pPr>
              <a:spcBef>
                <a:spcPct val="20000"/>
              </a:spcBef>
              <a:spcAft>
                <a:spcPts val="1200"/>
              </a:spcAft>
              <a:buClr>
                <a:schemeClr val="accent2"/>
              </a:buClr>
              <a:buSzPct val="100000"/>
              <a:buFont typeface="Arial" pitchFamily="34" charset="0"/>
              <a:buChar char="•"/>
              <a:defRPr/>
            </a:pPr>
            <a:r>
              <a:rPr lang="en-US" sz="1800" dirty="0">
                <a:solidFill>
                  <a:schemeClr val="hlink"/>
                </a:solidFill>
                <a:cs typeface="Arial" pitchFamily="34" charset="0"/>
              </a:rPr>
              <a:t>For example, if you select </a:t>
            </a:r>
            <a:r>
              <a:rPr lang="en-US" sz="1800" b="1" i="1" dirty="0">
                <a:solidFill>
                  <a:schemeClr val="hlink"/>
                </a:solidFill>
                <a:cs typeface="Arial" pitchFamily="34" charset="0"/>
              </a:rPr>
              <a:t>Mean</a:t>
            </a:r>
            <a:r>
              <a:rPr lang="en-US" sz="1800" dirty="0">
                <a:solidFill>
                  <a:schemeClr val="hlink"/>
                </a:solidFill>
                <a:cs typeface="Arial" pitchFamily="34" charset="0"/>
              </a:rPr>
              <a:t>, the data will average across four quarters of the year and across all </a:t>
            </a:r>
            <a:r>
              <a:rPr lang="en-US" sz="1800" dirty="0" smtClean="0">
                <a:solidFill>
                  <a:schemeClr val="hlink"/>
                </a:solidFill>
                <a:cs typeface="Arial" pitchFamily="34" charset="0"/>
              </a:rPr>
              <a:t>countries.</a:t>
            </a:r>
            <a:endParaRPr lang="en-US" sz="1800" dirty="0">
              <a:solidFill>
                <a:schemeClr val="hlink"/>
              </a:solidFill>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Grp="1" noChangeArrowheads="1"/>
          </p:cNvSpPr>
          <p:nvPr>
            <p:ph type="title"/>
          </p:nvPr>
        </p:nvSpPr>
        <p:spPr>
          <a:xfrm>
            <a:off x="382588" y="-6350"/>
            <a:ext cx="6186487" cy="1131888"/>
          </a:xfrm>
        </p:spPr>
        <p:txBody>
          <a:bodyPr/>
          <a:lstStyle/>
          <a:p>
            <a:pPr eaLnBrk="1" hangingPunct="1"/>
            <a:r>
              <a:rPr lang="en-US" dirty="0" smtClean="0">
                <a:ea typeface="ＭＳ Ｐゴシック" panose="020B0600070205080204" pitchFamily="34" charset="-128"/>
              </a:rPr>
              <a:t>Panel to Non-Panel </a:t>
            </a:r>
            <a:br>
              <a:rPr lang="en-US" dirty="0" smtClean="0">
                <a:ea typeface="ＭＳ Ｐゴシック" panose="020B0600070205080204" pitchFamily="34" charset="-128"/>
              </a:rPr>
            </a:br>
            <a:r>
              <a:rPr lang="en-US" dirty="0" smtClean="0">
                <a:ea typeface="ＭＳ Ｐゴシック" panose="020B0600070205080204" pitchFamily="34" charset="-128"/>
              </a:rPr>
              <a:t>Frequency Conversion</a:t>
            </a:r>
          </a:p>
        </p:txBody>
      </p:sp>
      <p:sp>
        <p:nvSpPr>
          <p:cNvPr id="4100" name="Rectangle 3"/>
          <p:cNvSpPr>
            <a:spLocks noGrp="1" noChangeArrowheads="1"/>
          </p:cNvSpPr>
          <p:nvPr>
            <p:ph idx="1"/>
          </p:nvPr>
        </p:nvSpPr>
        <p:spPr>
          <a:xfrm>
            <a:off x="255588" y="1212850"/>
            <a:ext cx="8507412" cy="3294063"/>
          </a:xfrm>
        </p:spPr>
        <p:txBody>
          <a:bodyPr/>
          <a:lstStyle/>
          <a:p>
            <a:pPr marL="285750" lvl="2" indent="-285750" eaLnBrk="1" hangingPunct="1">
              <a:buSzPct val="100000"/>
              <a:buFont typeface="Arial" pitchFamily="34" charset="0"/>
              <a:buChar char="•"/>
              <a:defRPr/>
            </a:pPr>
            <a:r>
              <a:rPr lang="en-US" sz="1800" kern="1200" dirty="0" smtClean="0">
                <a:ea typeface="ＭＳ Ｐゴシック" pitchFamily="34" charset="-128"/>
                <a:cs typeface="Arial" pitchFamily="34" charset="0"/>
              </a:rPr>
              <a:t>In this section, we illustrate how to perform Frequency Conversions between a Panel data page and Non-Panel page. </a:t>
            </a:r>
          </a:p>
          <a:p>
            <a:pPr marL="285750" lvl="2" indent="-285750" eaLnBrk="1" hangingPunct="1">
              <a:buSzPct val="100000"/>
              <a:buFont typeface="Arial" pitchFamily="34" charset="0"/>
              <a:buChar char="•"/>
              <a:defRPr/>
            </a:pPr>
            <a:r>
              <a:rPr lang="en-US" sz="1800" kern="1200" dirty="0" smtClean="0">
                <a:ea typeface="ＭＳ Ｐゴシック" pitchFamily="34" charset="-128"/>
                <a:cs typeface="Arial" pitchFamily="34" charset="0"/>
              </a:rPr>
              <a:t>Here is an (exhaustive) list of the type of conversions from Panel-to Non Panel: </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Panel </a:t>
            </a:r>
            <a:r>
              <a:rPr lang="en-US" sz="1600" kern="1200" dirty="0">
                <a:ea typeface="ＭＳ Ｐゴシック" pitchFamily="34" charset="-128"/>
                <a:cs typeface="Arial" pitchFamily="34" charset="0"/>
              </a:rPr>
              <a:t>to Time </a:t>
            </a:r>
            <a:r>
              <a:rPr lang="en-US" sz="1600" kern="1200" dirty="0" smtClean="0">
                <a:ea typeface="ＭＳ Ｐゴシック" pitchFamily="34" charset="-128"/>
                <a:cs typeface="Arial" pitchFamily="34" charset="0"/>
              </a:rPr>
              <a:t>Series: Same Frequency</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Panel to Time Series: Low </a:t>
            </a:r>
            <a:r>
              <a:rPr lang="en-US" sz="1600" kern="1200" dirty="0">
                <a:ea typeface="ＭＳ Ｐゴシック" pitchFamily="34" charset="-128"/>
                <a:cs typeface="Arial" pitchFamily="34" charset="0"/>
              </a:rPr>
              <a:t>Frequency Panel to High-Frequency Time Series </a:t>
            </a:r>
            <a:endParaRPr lang="en-US" sz="1600" kern="1200" dirty="0" smtClean="0">
              <a:ea typeface="ＭＳ Ｐゴシック" pitchFamily="34" charset="-128"/>
              <a:cs typeface="Arial" pitchFamily="34" charset="0"/>
            </a:endParaRP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Panel to Time Series: High-Frequency </a:t>
            </a:r>
            <a:r>
              <a:rPr lang="en-US" sz="1600" kern="1200" dirty="0">
                <a:ea typeface="ＭＳ Ｐゴシック" pitchFamily="34" charset="-128"/>
                <a:cs typeface="Arial" pitchFamily="34" charset="0"/>
              </a:rPr>
              <a:t>Panel to Low Frequency Time </a:t>
            </a:r>
            <a:r>
              <a:rPr lang="en-US" sz="1600" kern="1200" dirty="0" smtClean="0">
                <a:ea typeface="ＭＳ Ｐゴシック" pitchFamily="34" charset="-128"/>
                <a:cs typeface="Arial" pitchFamily="34" charset="0"/>
              </a:rPr>
              <a:t>Series</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Panel </a:t>
            </a:r>
            <a:r>
              <a:rPr lang="en-US" sz="1600" kern="1200" dirty="0">
                <a:ea typeface="ＭＳ Ｐゴシック" pitchFamily="34" charset="-128"/>
                <a:cs typeface="Arial" pitchFamily="34" charset="0"/>
              </a:rPr>
              <a:t>to Cross-Section   </a:t>
            </a:r>
          </a:p>
          <a:p>
            <a:pPr marL="744537" lvl="2" indent="0" eaLnBrk="1" hangingPunct="1">
              <a:buFont typeface="Times" pitchFamily="18" charset="0"/>
              <a:buNone/>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017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DC8A45D-F14F-4451-8D16-23A3D9E86EDF}" type="slidenum">
              <a:rPr lang="en-US" sz="800"/>
              <a:pPr eaLnBrk="1" hangingPunct="1"/>
              <a:t>47</a:t>
            </a:fld>
            <a:endParaRPr lang="en-US" sz="8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
            </a:r>
            <a:br>
              <a:rPr lang="en-US" dirty="0" smtClean="0">
                <a:ea typeface="ＭＳ Ｐゴシック" panose="020B0600070205080204" pitchFamily="34" charset="-128"/>
              </a:rPr>
            </a:br>
            <a:r>
              <a:rPr lang="en-US" dirty="0" smtClean="0">
                <a:ea typeface="ＭＳ Ｐゴシック" panose="020B0600070205080204" pitchFamily="34" charset="-128"/>
              </a:rPr>
              <a:t>Panel to Non-Panel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1: Same Frequency</a:t>
            </a:r>
          </a:p>
        </p:txBody>
      </p:sp>
      <p:sp>
        <p:nvSpPr>
          <p:cNvPr id="4100" name="Rectangle 3"/>
          <p:cNvSpPr>
            <a:spLocks noGrp="1" noChangeArrowheads="1"/>
          </p:cNvSpPr>
          <p:nvPr>
            <p:ph idx="1"/>
          </p:nvPr>
        </p:nvSpPr>
        <p:spPr>
          <a:xfrm>
            <a:off x="268288" y="1152525"/>
            <a:ext cx="8193087" cy="1689100"/>
          </a:xfrm>
        </p:spPr>
        <p:txBody>
          <a:bodyPr/>
          <a:lstStyle/>
          <a:p>
            <a:pPr eaLnBrk="1" hangingPunct="1">
              <a:spcBef>
                <a:spcPts val="0"/>
              </a:spcBef>
              <a:spcAft>
                <a:spcPts val="600"/>
              </a:spcAft>
              <a:buSzPct val="100000"/>
              <a:buFont typeface="Arial" pitchFamily="34" charset="0"/>
              <a:buChar char="•"/>
              <a:defRPr/>
            </a:pPr>
            <a:r>
              <a:rPr lang="en-US" sz="1800" dirty="0" smtClean="0"/>
              <a:t>Suppose we want to copy the </a:t>
            </a:r>
            <a:r>
              <a:rPr lang="en-US" sz="1800" b="1" i="1" dirty="0" smtClean="0"/>
              <a:t>GDP</a:t>
            </a:r>
            <a:r>
              <a:rPr lang="en-US" sz="1800" dirty="0" smtClean="0"/>
              <a:t> data from the </a:t>
            </a:r>
            <a:r>
              <a:rPr lang="en-US" sz="1800" b="1" i="1" dirty="0" smtClean="0"/>
              <a:t>Quarterly_Panel</a:t>
            </a:r>
            <a:r>
              <a:rPr lang="en-US" sz="1800" dirty="0"/>
              <a:t> </a:t>
            </a:r>
            <a:r>
              <a:rPr lang="en-US" sz="1800" dirty="0" smtClean="0"/>
              <a:t>page to the </a:t>
            </a:r>
            <a:r>
              <a:rPr lang="en-US" sz="1800" b="1" i="1" dirty="0" smtClean="0"/>
              <a:t>TimeSeries_Quarterly</a:t>
            </a:r>
            <a:r>
              <a:rPr lang="en-US" sz="1800" dirty="0" smtClean="0"/>
              <a:t> page(which has quarterly data).</a:t>
            </a:r>
          </a:p>
          <a:p>
            <a:pPr marL="168275" indent="0" eaLnBrk="1" hangingPunct="1">
              <a:spcBef>
                <a:spcPts val="0"/>
              </a:spcBef>
              <a:spcAft>
                <a:spcPts val="600"/>
              </a:spcAft>
              <a:buFont typeface="Times" pitchFamily="17" charset="0"/>
              <a:buNone/>
              <a:defRPr/>
            </a:pPr>
            <a:r>
              <a:rPr lang="en-US" sz="1600" u="sng" dirty="0" smtClean="0"/>
              <a:t>Panel to Non Panel: Example 1 </a:t>
            </a:r>
          </a:p>
          <a:p>
            <a:pPr marL="457200" indent="-288925" eaLnBrk="1" hangingPunct="1">
              <a:buFont typeface="+mj-lt"/>
              <a:buAutoNum type="arabicPeriod"/>
              <a:defRPr/>
            </a:pPr>
            <a:r>
              <a:rPr lang="en-US" sz="1600" dirty="0" smtClean="0">
                <a:ea typeface="ＭＳ Ｐゴシック" pitchFamily="34" charset="-128"/>
              </a:rPr>
              <a:t>Click on </a:t>
            </a:r>
            <a:r>
              <a:rPr lang="en-US" sz="1600" b="1" i="1" dirty="0" smtClean="0">
                <a:ea typeface="ＭＳ Ｐゴシック" pitchFamily="34" charset="-128"/>
              </a:rPr>
              <a:t>Quarterly_Panel</a:t>
            </a:r>
            <a:r>
              <a:rPr lang="en-US" sz="1600" dirty="0" smtClean="0">
                <a:ea typeface="ＭＳ Ｐゴシック" pitchFamily="34" charset="-128"/>
              </a:rPr>
              <a:t> page, right-click on </a:t>
            </a:r>
            <a:r>
              <a:rPr lang="en-US" sz="1600" b="1" i="1" dirty="0" smtClean="0">
                <a:ea typeface="ＭＳ Ｐゴシック" pitchFamily="34" charset="-128"/>
              </a:rPr>
              <a:t>GDP</a:t>
            </a:r>
            <a:r>
              <a:rPr lang="en-US" sz="1600" dirty="0" smtClean="0">
                <a:ea typeface="ＭＳ Ｐゴシック" pitchFamily="34" charset="-128"/>
              </a:rPr>
              <a:t> series and select </a:t>
            </a:r>
            <a:r>
              <a:rPr lang="en-US" sz="1600" b="1" dirty="0" smtClean="0">
                <a:ea typeface="ＭＳ Ｐゴシック" pitchFamily="34" charset="-128"/>
              </a:rPr>
              <a:t>Copy. </a:t>
            </a:r>
          </a:p>
          <a:p>
            <a:pPr marL="457200" indent="-288925" eaLnBrk="1" hangingPunct="1">
              <a:buFont typeface="+mj-lt"/>
              <a:buAutoNum type="arabicPeriod"/>
              <a:defRPr/>
            </a:pPr>
            <a:r>
              <a:rPr lang="en-US" sz="1600" dirty="0" smtClean="0">
                <a:ea typeface="ＭＳ Ｐゴシック" pitchFamily="34" charset="-128"/>
              </a:rPr>
              <a:t>Next, click on </a:t>
            </a:r>
            <a:r>
              <a:rPr lang="en-US" sz="1600" b="1" i="1" dirty="0" smtClean="0">
                <a:ea typeface="ＭＳ Ｐゴシック" pitchFamily="34" charset="-128"/>
              </a:rPr>
              <a:t>TimeSeries_Quarterly</a:t>
            </a:r>
            <a:r>
              <a:rPr lang="en-US" sz="1600" dirty="0" smtClean="0">
                <a:ea typeface="ＭＳ Ｐゴシック" pitchFamily="34" charset="-128"/>
              </a:rPr>
              <a:t> page, right-click and select </a:t>
            </a:r>
            <a:r>
              <a:rPr lang="en-US" sz="1600" b="1" dirty="0" smtClean="0">
                <a:ea typeface="ＭＳ Ｐゴシック" pitchFamily="34" charset="-128"/>
              </a:rPr>
              <a:t>Paste Special.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120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333299F-2781-4DA5-9CCD-85AD70584635}" type="slidenum">
              <a:rPr lang="en-US" sz="800"/>
              <a:pPr eaLnBrk="1" hangingPunct="1"/>
              <a:t>48</a:t>
            </a:fld>
            <a:endParaRPr lang="en-US" sz="800"/>
          </a:p>
        </p:txBody>
      </p:sp>
      <p:pic>
        <p:nvPicPr>
          <p:cNvPr id="5120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6850" y="2946400"/>
            <a:ext cx="2898775" cy="3557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6"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538" y="2946400"/>
            <a:ext cx="2924175" cy="3557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162B0D9-141D-41D4-A056-B1D17D01538E}" type="slidenum">
              <a:rPr lang="en-US" sz="800"/>
              <a:pPr eaLnBrk="1" hangingPunct="1"/>
              <a:t>49</a:t>
            </a:fld>
            <a:endParaRPr lang="en-US" sz="800"/>
          </a:p>
        </p:txBody>
      </p:sp>
      <p:sp>
        <p:nvSpPr>
          <p:cNvPr id="20" name="Rectangle 3"/>
          <p:cNvSpPr txBox="1">
            <a:spLocks noChangeArrowheads="1"/>
          </p:cNvSpPr>
          <p:nvPr/>
        </p:nvSpPr>
        <p:spPr bwMode="auto">
          <a:xfrm>
            <a:off x="635000" y="1177925"/>
            <a:ext cx="4340225"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285750" indent="-285750" eaLnBrk="1" hangingPunct="1">
              <a:buFont typeface="+mj-lt"/>
              <a:buAutoNum type="arabicPeriod" startAt="3"/>
              <a:defRPr/>
            </a:pPr>
            <a:r>
              <a:rPr lang="en-US" sz="1600" dirty="0" smtClean="0">
                <a:ea typeface="ＭＳ Ｐゴシック" pitchFamily="34" charset="-128"/>
              </a:rPr>
              <a:t>As usual, the </a:t>
            </a:r>
            <a:r>
              <a:rPr lang="en-US" sz="1600" b="1" i="1" dirty="0" smtClean="0">
                <a:ea typeface="ＭＳ Ｐゴシック" pitchFamily="34" charset="-128"/>
              </a:rPr>
              <a:t>Paste Special </a:t>
            </a:r>
            <a:r>
              <a:rPr lang="en-US" sz="1600" dirty="0" smtClean="0">
                <a:ea typeface="ＭＳ Ｐゴシック" pitchFamily="34" charset="-128"/>
              </a:rPr>
              <a:t>dialog box opens up. Select </a:t>
            </a:r>
            <a:r>
              <a:rPr lang="en-US" sz="1600" b="1" dirty="0" smtClean="0">
                <a:ea typeface="ＭＳ Ｐゴシック" pitchFamily="34" charset="-128"/>
              </a:rPr>
              <a:t>Link</a:t>
            </a:r>
            <a:r>
              <a:rPr lang="en-US" sz="1600" dirty="0" smtClean="0">
                <a:ea typeface="ＭＳ Ｐゴシック" pitchFamily="34" charset="-128"/>
              </a:rPr>
              <a:t> under </a:t>
            </a:r>
            <a:r>
              <a:rPr lang="en-US" sz="1600" b="1" i="1" dirty="0" smtClean="0">
                <a:ea typeface="ＭＳ Ｐゴシック" pitchFamily="34" charset="-128"/>
              </a:rPr>
              <a:t>Paste as </a:t>
            </a:r>
            <a:r>
              <a:rPr lang="en-US" sz="1600" dirty="0" smtClean="0">
                <a:ea typeface="ＭＳ Ｐゴシック" pitchFamily="34" charset="-128"/>
              </a:rPr>
              <a:t>section. </a:t>
            </a:r>
            <a:r>
              <a:rPr lang="en-US" sz="1600" dirty="0" smtClean="0"/>
              <a:t>Under </a:t>
            </a:r>
            <a:r>
              <a:rPr lang="en-US" sz="1600" dirty="0"/>
              <a:t>the </a:t>
            </a:r>
            <a:r>
              <a:rPr lang="en-US" sz="1600" b="1" i="1" dirty="0" smtClean="0"/>
              <a:t>Merge by </a:t>
            </a:r>
            <a:r>
              <a:rPr lang="en-US" sz="1600" dirty="0" smtClean="0"/>
              <a:t>section, </a:t>
            </a:r>
            <a:r>
              <a:rPr lang="en-US" sz="1600" dirty="0"/>
              <a:t>choose </a:t>
            </a:r>
            <a:r>
              <a:rPr lang="en-US" sz="1600" b="1" dirty="0" smtClean="0"/>
              <a:t>General </a:t>
            </a:r>
            <a:r>
              <a:rPr lang="en-US" sz="1600" b="1" dirty="0"/>
              <a:t>match merge </a:t>
            </a:r>
            <a:r>
              <a:rPr lang="en-US" sz="1600" b="1" dirty="0" smtClean="0"/>
              <a:t>criteria .</a:t>
            </a:r>
          </a:p>
          <a:p>
            <a:pPr lvl="1">
              <a:buFont typeface="Wingdings" pitchFamily="2" charset="2"/>
              <a:buChar char="ü"/>
              <a:defRPr/>
            </a:pPr>
            <a:r>
              <a:rPr lang="en-US" sz="1400" dirty="0">
                <a:cs typeface="Arial" charset="0"/>
              </a:rPr>
              <a:t>Under </a:t>
            </a:r>
            <a:r>
              <a:rPr lang="en-US" sz="1400" b="1" i="1" dirty="0" smtClean="0">
                <a:cs typeface="Arial" charset="0"/>
              </a:rPr>
              <a:t>Match </a:t>
            </a:r>
            <a:r>
              <a:rPr lang="en-US" sz="1400" b="1" i="1" dirty="0">
                <a:cs typeface="Arial" charset="0"/>
              </a:rPr>
              <a:t>merge </a:t>
            </a:r>
            <a:r>
              <a:rPr lang="en-US" sz="1400" b="1" i="1" dirty="0" smtClean="0">
                <a:cs typeface="Arial" charset="0"/>
              </a:rPr>
              <a:t>Options, </a:t>
            </a:r>
            <a:r>
              <a:rPr lang="en-US" sz="1400" dirty="0">
                <a:cs typeface="Arial" charset="0"/>
              </a:rPr>
              <a:t>the Source ID and the Destination ID are set at </a:t>
            </a:r>
            <a:r>
              <a:rPr lang="en-US" sz="1400" b="1" i="1" dirty="0">
                <a:cs typeface="Arial" charset="0"/>
              </a:rPr>
              <a:t>@</a:t>
            </a:r>
            <a:r>
              <a:rPr lang="en-US" sz="1400" b="1" i="1" dirty="0" smtClean="0">
                <a:cs typeface="Arial" charset="0"/>
              </a:rPr>
              <a:t>date (</a:t>
            </a:r>
            <a:r>
              <a:rPr lang="en-US" sz="1400" dirty="0" smtClean="0">
                <a:cs typeface="Arial" charset="0"/>
              </a:rPr>
              <a:t>by default).  This instructs EViews </a:t>
            </a:r>
            <a:r>
              <a:rPr lang="en-US" sz="1400" dirty="0">
                <a:cs typeface="Arial" charset="0"/>
              </a:rPr>
              <a:t>that the conversion will be done by date (i.e. use the date structure in the panel page to align observations with the date structure in the non-panel page</a:t>
            </a:r>
            <a:r>
              <a:rPr lang="en-US" sz="1400" dirty="0" smtClean="0">
                <a:cs typeface="Arial" charset="0"/>
              </a:rPr>
              <a:t>).</a:t>
            </a:r>
            <a:endParaRPr lang="en-US" sz="1400" dirty="0">
              <a:cs typeface="Arial" charset="0"/>
            </a:endParaRPr>
          </a:p>
          <a:p>
            <a:pPr marL="342900" indent="-342900">
              <a:buFont typeface="+mj-lt"/>
              <a:buAutoNum type="arabicPeriod" startAt="4"/>
              <a:defRPr/>
            </a:pPr>
            <a:r>
              <a:rPr lang="en-US" sz="1500" dirty="0"/>
              <a:t>S</a:t>
            </a:r>
            <a:r>
              <a:rPr lang="en-US" sz="1500" dirty="0" smtClean="0"/>
              <a:t>et </a:t>
            </a:r>
            <a:r>
              <a:rPr lang="en-US" sz="1500" dirty="0"/>
              <a:t>the </a:t>
            </a:r>
            <a:r>
              <a:rPr lang="en-US" sz="1500" b="1" dirty="0"/>
              <a:t>Contraction method</a:t>
            </a:r>
            <a:r>
              <a:rPr lang="en-US" sz="1500" dirty="0"/>
              <a:t>. This </a:t>
            </a:r>
            <a:r>
              <a:rPr lang="en-US" sz="1500" dirty="0" smtClean="0"/>
              <a:t>instructs </a:t>
            </a:r>
            <a:r>
              <a:rPr lang="en-US" sz="1500" dirty="0"/>
              <a:t>EViews </a:t>
            </a:r>
            <a:r>
              <a:rPr lang="en-US" sz="1500" dirty="0" smtClean="0"/>
              <a:t>on how to contract (aggregate) the </a:t>
            </a:r>
            <a:r>
              <a:rPr lang="en-US" sz="1500" dirty="0"/>
              <a:t>cross-sections data </a:t>
            </a:r>
            <a:r>
              <a:rPr lang="en-US" sz="1500" dirty="0" smtClean="0"/>
              <a:t>in order to </a:t>
            </a:r>
            <a:r>
              <a:rPr lang="en-US" sz="1500" dirty="0"/>
              <a:t>compute one single time series. </a:t>
            </a:r>
            <a:r>
              <a:rPr lang="en-US" sz="1500" dirty="0" smtClean="0"/>
              <a:t>There is an entire drop-down menu of options, but the </a:t>
            </a:r>
            <a:r>
              <a:rPr lang="en-US" sz="1500" dirty="0"/>
              <a:t>most commonly used conversions </a:t>
            </a:r>
            <a:r>
              <a:rPr lang="en-US" sz="1500" dirty="0" smtClean="0"/>
              <a:t>are</a:t>
            </a:r>
            <a:r>
              <a:rPr lang="en-US" sz="1500" dirty="0"/>
              <a:t>: </a:t>
            </a:r>
          </a:p>
          <a:p>
            <a:pPr marL="744538" lvl="1">
              <a:buFont typeface="Wingdings" pitchFamily="2" charset="2"/>
              <a:buChar char="ü"/>
              <a:defRPr/>
            </a:pPr>
            <a:r>
              <a:rPr lang="en-US" sz="1400" b="1" i="1" dirty="0">
                <a:cs typeface="Arial" pitchFamily="34" charset="0"/>
              </a:rPr>
              <a:t>Sum </a:t>
            </a:r>
            <a:r>
              <a:rPr lang="en-US" sz="1400" dirty="0" smtClean="0">
                <a:cs typeface="Arial" pitchFamily="34" charset="0"/>
              </a:rPr>
              <a:t>(sums </a:t>
            </a:r>
            <a:r>
              <a:rPr lang="en-US" sz="1400" dirty="0">
                <a:cs typeface="Arial" pitchFamily="34" charset="0"/>
              </a:rPr>
              <a:t>up the cross-section observations for each time period</a:t>
            </a:r>
            <a:r>
              <a:rPr lang="en-US" sz="1400" dirty="0" smtClean="0">
                <a:cs typeface="Arial" pitchFamily="34" charset="0"/>
              </a:rPr>
              <a:t>).</a:t>
            </a:r>
            <a:endParaRPr lang="en-US" sz="1400" dirty="0">
              <a:cs typeface="Arial" pitchFamily="34" charset="0"/>
            </a:endParaRPr>
          </a:p>
          <a:p>
            <a:pPr marL="744538" lvl="1">
              <a:buFont typeface="Wingdings" pitchFamily="2" charset="2"/>
              <a:buChar char="ü"/>
              <a:defRPr/>
            </a:pPr>
            <a:r>
              <a:rPr lang="en-US" sz="1400" b="1" i="1" dirty="0">
                <a:cs typeface="Arial" pitchFamily="34" charset="0"/>
              </a:rPr>
              <a:t>Mean </a:t>
            </a:r>
            <a:r>
              <a:rPr lang="en-US" sz="1400" dirty="0" smtClean="0">
                <a:cs typeface="Arial" pitchFamily="34" charset="0"/>
              </a:rPr>
              <a:t>(averages </a:t>
            </a:r>
            <a:r>
              <a:rPr lang="en-US" sz="1400" dirty="0">
                <a:cs typeface="Arial" pitchFamily="34" charset="0"/>
              </a:rPr>
              <a:t>the cross-section observations for each time period</a:t>
            </a:r>
            <a:r>
              <a:rPr lang="en-US" sz="1400" dirty="0" smtClean="0">
                <a:cs typeface="Arial" pitchFamily="34" charset="0"/>
              </a:rPr>
              <a:t>).</a:t>
            </a:r>
            <a:endParaRPr lang="en-US" sz="1400" b="1" i="1" dirty="0">
              <a:cs typeface="Arial" pitchFamily="34" charset="0"/>
            </a:endParaRPr>
          </a:p>
          <a:p>
            <a:pPr eaLnBrk="1" hangingPunct="1">
              <a:buFont typeface="Arial" pitchFamily="34" charset="0"/>
              <a:buChar char="•"/>
              <a:defRPr/>
            </a:pPr>
            <a:endParaRPr lang="en-US" sz="1800" b="1" i="1" dirty="0" smtClean="0">
              <a:ea typeface="ＭＳ Ｐゴシック" pitchFamily="34" charset="-128"/>
            </a:endParaRPr>
          </a:p>
          <a:p>
            <a:pPr marL="0" indent="0" eaLnBrk="1" hangingPunct="1">
              <a:buFont typeface="Times" pitchFamily="17" charset="0"/>
              <a:buNone/>
              <a:defRPr/>
            </a:pPr>
            <a:endParaRPr lang="en-US" dirty="0" smtClean="0">
              <a:ea typeface="ＭＳ Ｐゴシック" pitchFamily="34" charset="-128"/>
            </a:endParaRPr>
          </a:p>
        </p:txBody>
      </p:sp>
      <p:sp>
        <p:nvSpPr>
          <p:cNvPr id="52228" name="Rectangle 2"/>
          <p:cNvSpPr txBox="1">
            <a:spLocks noChangeArrowheads="1"/>
          </p:cNvSpPr>
          <p:nvPr/>
        </p:nvSpPr>
        <p:spPr bwMode="auto">
          <a:xfrm>
            <a:off x="293688"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Panel to Non-Panel Conversion</a:t>
            </a:r>
            <a:br>
              <a:rPr lang="en-US" sz="2800" dirty="0">
                <a:solidFill>
                  <a:srgbClr val="003399"/>
                </a:solidFill>
              </a:rPr>
            </a:br>
            <a:r>
              <a:rPr lang="en-US" sz="2800" dirty="0">
                <a:solidFill>
                  <a:srgbClr val="003399"/>
                </a:solidFill>
              </a:rPr>
              <a:t>Example 1: Same Frequency </a:t>
            </a:r>
            <a:r>
              <a:rPr lang="en-US" sz="1800" dirty="0">
                <a:solidFill>
                  <a:srgbClr val="003399"/>
                </a:solidFill>
              </a:rPr>
              <a:t>(cont’d)</a:t>
            </a:r>
          </a:p>
        </p:txBody>
      </p:sp>
      <p:pic>
        <p:nvPicPr>
          <p:cNvPr id="5222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2675" y="1273175"/>
            <a:ext cx="4040188" cy="383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30" name="Rectangle 11"/>
          <p:cNvSpPr>
            <a:spLocks noChangeArrowheads="1"/>
          </p:cNvSpPr>
          <p:nvPr/>
        </p:nvSpPr>
        <p:spPr bwMode="auto">
          <a:xfrm>
            <a:off x="4975225" y="2984500"/>
            <a:ext cx="1774825" cy="646113"/>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52231" name="Rectangle 11"/>
          <p:cNvSpPr>
            <a:spLocks noChangeArrowheads="1"/>
          </p:cNvSpPr>
          <p:nvPr/>
        </p:nvSpPr>
        <p:spPr bwMode="auto">
          <a:xfrm>
            <a:off x="6913563" y="1589088"/>
            <a:ext cx="1868487" cy="1012825"/>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a:t>
            </a:r>
          </a:p>
        </p:txBody>
      </p:sp>
      <p:sp>
        <p:nvSpPr>
          <p:cNvPr id="4100" name="Rectangle 3"/>
          <p:cNvSpPr>
            <a:spLocks noGrp="1" noChangeArrowheads="1"/>
          </p:cNvSpPr>
          <p:nvPr>
            <p:ph idx="1"/>
          </p:nvPr>
        </p:nvSpPr>
        <p:spPr>
          <a:xfrm>
            <a:off x="309563" y="1338263"/>
            <a:ext cx="8051800" cy="4884737"/>
          </a:xfrm>
        </p:spPr>
        <p:txBody>
          <a:bodyPr/>
          <a:lstStyle/>
          <a:p>
            <a:pPr eaLnBrk="1" hangingPunct="1">
              <a:buSzPct val="100000"/>
              <a:buFont typeface="Arial" pitchFamily="34" charset="0"/>
              <a:buChar char="•"/>
              <a:defRPr/>
            </a:pPr>
            <a:r>
              <a:rPr lang="en-US" sz="1800" kern="1200" dirty="0">
                <a:ea typeface="ＭＳ Ｐゴシック" pitchFamily="34" charset="-128"/>
              </a:rPr>
              <a:t>Every series in EViews has an associated frequency which is the frequency of the workfile (or to be precise of the workfile page).</a:t>
            </a:r>
          </a:p>
          <a:p>
            <a:pPr eaLnBrk="1" hangingPunct="1">
              <a:buSzPct val="100000"/>
              <a:buFont typeface="Arial" pitchFamily="34" charset="0"/>
              <a:buChar char="•"/>
              <a:defRPr/>
            </a:pPr>
            <a:r>
              <a:rPr lang="en-US" sz="1800" kern="1200" dirty="0">
                <a:ea typeface="ＭＳ Ｐゴシック" pitchFamily="34" charset="-128"/>
              </a:rPr>
              <a:t>Frequency conversion allows you to convert a series of data from one workfile frequency to another. </a:t>
            </a:r>
          </a:p>
          <a:p>
            <a:pPr eaLnBrk="1" hangingPunct="1">
              <a:buSzPct val="100000"/>
              <a:buFont typeface="Arial" pitchFamily="34" charset="0"/>
              <a:buChar char="•"/>
              <a:defRPr/>
            </a:pPr>
            <a:r>
              <a:rPr lang="en-US" sz="1800" kern="1200" dirty="0">
                <a:ea typeface="ＭＳ Ｐゴシック" pitchFamily="34" charset="-128"/>
              </a:rPr>
              <a:t>The easiest way in </a:t>
            </a:r>
            <a:r>
              <a:rPr lang="en-US" sz="1800" kern="1200" dirty="0" err="1">
                <a:ea typeface="ＭＳ Ｐゴシック" pitchFamily="34" charset="-128"/>
              </a:rPr>
              <a:t>EViews</a:t>
            </a:r>
            <a:r>
              <a:rPr lang="en-US" sz="1800" kern="1200" dirty="0">
                <a:ea typeface="ＭＳ Ｐゴシック" pitchFamily="34" charset="-128"/>
              </a:rPr>
              <a:t> to perform frequency conversion it to copy a series from one page of a workfile to another page with a different frequency.* </a:t>
            </a:r>
          </a:p>
          <a:p>
            <a:pPr eaLnBrk="1" hangingPunct="1">
              <a:lnSpc>
                <a:spcPct val="150000"/>
              </a:lnSpc>
              <a:buSzPct val="100000"/>
              <a:buFont typeface="Arial" pitchFamily="34" charset="0"/>
              <a:buChar char="•"/>
              <a:defRPr/>
            </a:pPr>
            <a:r>
              <a:rPr lang="en-US" sz="1800" kern="1200" dirty="0">
                <a:ea typeface="ＭＳ Ｐゴシック" pitchFamily="34" charset="-128"/>
              </a:rPr>
              <a:t>This tutorial demonstrates how to perform frequency conversion from:</a:t>
            </a:r>
          </a:p>
          <a:p>
            <a:pPr lvl="2" eaLnBrk="1" hangingPunct="1">
              <a:buFont typeface="Wingdings" pitchFamily="2" charset="2"/>
              <a:buChar char="ü"/>
              <a:defRPr/>
            </a:pPr>
            <a:r>
              <a:rPr lang="en-US" sz="1800" dirty="0"/>
              <a:t> </a:t>
            </a:r>
            <a:r>
              <a:rPr lang="en-US" sz="1600" dirty="0" smtClean="0"/>
              <a:t>Low Frequency to High Frequency data </a:t>
            </a:r>
            <a:endParaRPr lang="en-US" sz="1600" dirty="0"/>
          </a:p>
          <a:p>
            <a:pPr lvl="2" eaLnBrk="1" hangingPunct="1">
              <a:buFont typeface="Wingdings" pitchFamily="2" charset="2"/>
              <a:buChar char="ü"/>
              <a:defRPr/>
            </a:pPr>
            <a:r>
              <a:rPr lang="en-US" sz="1600" dirty="0"/>
              <a:t> </a:t>
            </a:r>
            <a:r>
              <a:rPr lang="en-US" sz="1600" dirty="0" smtClean="0"/>
              <a:t>High Frequency to Low Frequency data</a:t>
            </a:r>
            <a:endParaRPr lang="en-US" sz="1600" dirty="0"/>
          </a:p>
          <a:p>
            <a:pPr lvl="2" eaLnBrk="1" hangingPunct="1">
              <a:buFont typeface="Wingdings" pitchFamily="2" charset="2"/>
              <a:buChar char="ü"/>
              <a:defRPr/>
            </a:pPr>
            <a:r>
              <a:rPr lang="en-US" sz="1600" dirty="0"/>
              <a:t> </a:t>
            </a:r>
            <a:r>
              <a:rPr lang="en-US" sz="1600" dirty="0" smtClean="0"/>
              <a:t>Panel Frequency Conversion</a:t>
            </a:r>
            <a:endParaRPr lang="en-US" sz="1600" dirty="0"/>
          </a:p>
          <a:p>
            <a:pPr marL="177800" indent="0" eaLnBrk="1" hangingPunct="1">
              <a:spcBef>
                <a:spcPts val="1200"/>
              </a:spcBef>
              <a:buFont typeface="Times" pitchFamily="17" charset="0"/>
              <a:buNone/>
              <a:defRPr/>
            </a:pPr>
            <a:r>
              <a:rPr lang="en-US" sz="1400" dirty="0" smtClean="0"/>
              <a:t>*Although </a:t>
            </a:r>
            <a:r>
              <a:rPr lang="en-US" sz="1400" dirty="0" err="1"/>
              <a:t>EViews</a:t>
            </a:r>
            <a:r>
              <a:rPr lang="en-US" sz="1400" dirty="0"/>
              <a:t> also allows you copy from one workfile to another workfile, it often makes sense to perform the copy between pages of the same workfile.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FFB3390-B7D6-4275-AFE4-5C2470C993E1}" type="slidenum">
              <a:rPr lang="en-US" sz="800"/>
              <a:pPr eaLnBrk="1" hangingPunct="1"/>
              <a:t>5</a:t>
            </a:fld>
            <a:endParaRPr lang="en-US" sz="8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3"/>
          <p:cNvSpPr>
            <a:spLocks noGrp="1"/>
          </p:cNvSpPr>
          <p:nvPr>
            <p:ph type="sldNum" sz="quarter" idx="10"/>
          </p:nvPr>
        </p:nvSpPr>
        <p:spPr>
          <a:xfrm>
            <a:off x="8239125" y="6194425"/>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28C7ABC-BD30-4E79-88DE-936C04948C84}" type="slidenum">
              <a:rPr lang="en-US" sz="800"/>
              <a:pPr eaLnBrk="1" hangingPunct="1"/>
              <a:t>50</a:t>
            </a:fld>
            <a:endParaRPr lang="en-US" sz="800"/>
          </a:p>
        </p:txBody>
      </p:sp>
      <p:sp>
        <p:nvSpPr>
          <p:cNvPr id="49155" name="Rectangle 3"/>
          <p:cNvSpPr txBox="1">
            <a:spLocks noChangeArrowheads="1"/>
          </p:cNvSpPr>
          <p:nvPr/>
        </p:nvSpPr>
        <p:spPr bwMode="auto">
          <a:xfrm>
            <a:off x="311150" y="1212850"/>
            <a:ext cx="7910513"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42900" indent="-342900" eaLnBrk="1" hangingPunct="1">
              <a:spcBef>
                <a:spcPct val="20000"/>
              </a:spcBef>
              <a:buClr>
                <a:schemeClr val="accent2"/>
              </a:buClr>
              <a:buSzPct val="100000"/>
              <a:buFont typeface="+mj-lt"/>
              <a:buAutoNum type="arabicPeriod" startAt="5"/>
              <a:defRPr/>
            </a:pPr>
            <a:r>
              <a:rPr lang="en-US" sz="1600" dirty="0" smtClean="0">
                <a:solidFill>
                  <a:schemeClr val="hlink"/>
                </a:solidFill>
                <a:cs typeface="Arial" charset="0"/>
              </a:rPr>
              <a:t>Let’s choose </a:t>
            </a:r>
            <a:r>
              <a:rPr lang="en-US" sz="1600" b="1" dirty="0" smtClean="0">
                <a:solidFill>
                  <a:schemeClr val="hlink"/>
                </a:solidFill>
                <a:cs typeface="Arial" charset="0"/>
              </a:rPr>
              <a:t>Mean</a:t>
            </a:r>
            <a:r>
              <a:rPr lang="en-US" sz="1600" dirty="0" smtClean="0">
                <a:solidFill>
                  <a:schemeClr val="hlink"/>
                </a:solidFill>
                <a:cs typeface="Arial" charset="0"/>
              </a:rPr>
              <a:t> as a contraction method. </a:t>
            </a:r>
            <a:r>
              <a:rPr lang="en-US" sz="1800" dirty="0" smtClean="0">
                <a:solidFill>
                  <a:schemeClr val="hlink"/>
                </a:solidFill>
                <a:cs typeface="Arial" charset="0"/>
              </a:rPr>
              <a:t>This computes the average GDP for all seven countries in the </a:t>
            </a:r>
            <a:r>
              <a:rPr lang="en-US" sz="1800" b="1" i="1" dirty="0" smtClean="0">
                <a:solidFill>
                  <a:schemeClr val="hlink"/>
                </a:solidFill>
                <a:cs typeface="Arial" charset="0"/>
              </a:rPr>
              <a:t>Quarterly_Panel</a:t>
            </a:r>
            <a:r>
              <a:rPr lang="en-US" sz="1800" dirty="0" smtClean="0">
                <a:solidFill>
                  <a:schemeClr val="hlink"/>
                </a:solidFill>
                <a:cs typeface="Arial" charset="0"/>
              </a:rPr>
              <a:t> page and places that value in the corresponding quarter in the </a:t>
            </a:r>
            <a:r>
              <a:rPr lang="en-US" sz="1800" b="1" i="1" dirty="0" smtClean="0">
                <a:solidFill>
                  <a:schemeClr val="hlink"/>
                </a:solidFill>
                <a:cs typeface="Arial" charset="0"/>
              </a:rPr>
              <a:t>TimeSeries_Quarterly</a:t>
            </a:r>
            <a:r>
              <a:rPr lang="en-US" sz="1800" dirty="0" smtClean="0">
                <a:solidFill>
                  <a:schemeClr val="hlink"/>
                </a:solidFill>
                <a:cs typeface="Arial" charset="0"/>
              </a:rPr>
              <a:t> page.</a:t>
            </a:r>
          </a:p>
          <a:p>
            <a:pPr marL="342900" indent="-342900" eaLnBrk="1" hangingPunct="1">
              <a:spcBef>
                <a:spcPct val="20000"/>
              </a:spcBef>
              <a:buClr>
                <a:schemeClr val="accent2"/>
              </a:buClr>
              <a:buSzPct val="100000"/>
              <a:buFont typeface="+mj-lt"/>
              <a:buAutoNum type="arabicPeriod" startAt="5"/>
              <a:defRPr/>
            </a:pPr>
            <a:r>
              <a:rPr lang="en-US" sz="1800" dirty="0" smtClean="0">
                <a:solidFill>
                  <a:schemeClr val="hlink"/>
                </a:solidFill>
                <a:cs typeface="Arial" charset="0"/>
              </a:rPr>
              <a:t>Click </a:t>
            </a:r>
            <a:r>
              <a:rPr lang="en-US" sz="1800" b="1" dirty="0" smtClean="0">
                <a:solidFill>
                  <a:schemeClr val="hlink"/>
                </a:solidFill>
                <a:cs typeface="Arial" charset="0"/>
              </a:rPr>
              <a:t>OK</a:t>
            </a:r>
            <a:r>
              <a:rPr lang="en-US" sz="1800" b="1" i="1" dirty="0" smtClean="0">
                <a:solidFill>
                  <a:schemeClr val="hlink"/>
                </a:solidFill>
                <a:cs typeface="Arial" charset="0"/>
              </a:rPr>
              <a:t>. </a:t>
            </a:r>
          </a:p>
          <a:p>
            <a:pPr eaLnBrk="1" hangingPunct="1">
              <a:spcBef>
                <a:spcPct val="20000"/>
              </a:spcBef>
              <a:buClr>
                <a:schemeClr val="accent2"/>
              </a:buClr>
              <a:buSzPct val="90000"/>
              <a:buFont typeface="Times" pitchFamily="18" charset="0"/>
              <a:buChar char="•"/>
              <a:defRPr/>
            </a:pPr>
            <a:endParaRPr lang="en-US" sz="2200" dirty="0" smtClean="0">
              <a:solidFill>
                <a:schemeClr val="hlink"/>
              </a:solidFill>
              <a:cs typeface="Arial" charset="0"/>
            </a:endParaRPr>
          </a:p>
        </p:txBody>
      </p:sp>
      <p:sp>
        <p:nvSpPr>
          <p:cNvPr id="53252" name="Rectangle 3"/>
          <p:cNvSpPr txBox="1">
            <a:spLocks noChangeArrowheads="1"/>
          </p:cNvSpPr>
          <p:nvPr/>
        </p:nvSpPr>
        <p:spPr bwMode="auto">
          <a:xfrm>
            <a:off x="3051175" y="2819400"/>
            <a:ext cx="1979613"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GDP for all countries in Q1 1994    = 2,292.303</a:t>
            </a:r>
            <a:endParaRPr lang="en-US" sz="1400">
              <a:solidFill>
                <a:schemeClr val="hlink"/>
              </a:solidFill>
            </a:endParaRPr>
          </a:p>
        </p:txBody>
      </p:sp>
      <p:sp>
        <p:nvSpPr>
          <p:cNvPr id="53253" name="Rectangle 3"/>
          <p:cNvSpPr txBox="1">
            <a:spLocks noChangeArrowheads="1"/>
          </p:cNvSpPr>
          <p:nvPr/>
        </p:nvSpPr>
        <p:spPr bwMode="auto">
          <a:xfrm>
            <a:off x="1087438" y="5256213"/>
            <a:ext cx="19796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Average GDP for all countries in Q2 1994    = 2,314.936</a:t>
            </a:r>
            <a:endParaRPr lang="en-US" sz="1400">
              <a:solidFill>
                <a:schemeClr val="hlink"/>
              </a:solidFill>
            </a:endParaRPr>
          </a:p>
        </p:txBody>
      </p:sp>
      <p:pic>
        <p:nvPicPr>
          <p:cNvPr id="5325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9825" y="2500313"/>
            <a:ext cx="2057400"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3255" name="Group 1"/>
          <p:cNvGrpSpPr>
            <a:grpSpLocks/>
          </p:cNvGrpSpPr>
          <p:nvPr/>
        </p:nvGrpSpPr>
        <p:grpSpPr bwMode="auto">
          <a:xfrm>
            <a:off x="1176338" y="2622550"/>
            <a:ext cx="1801812" cy="2363788"/>
            <a:chOff x="838199" y="1873250"/>
            <a:chExt cx="1801813" cy="2363788"/>
          </a:xfrm>
        </p:grpSpPr>
        <p:pic>
          <p:nvPicPr>
            <p:cNvPr id="5326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199" y="1873250"/>
              <a:ext cx="1801813" cy="2363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65" name="Oval 6"/>
            <p:cNvSpPr>
              <a:spLocks noChangeArrowheads="1"/>
            </p:cNvSpPr>
            <p:nvPr/>
          </p:nvSpPr>
          <p:spPr bwMode="auto">
            <a:xfrm>
              <a:off x="1535113" y="2847975"/>
              <a:ext cx="925512" cy="120015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grpSp>
        <p:nvGrpSpPr>
          <p:cNvPr id="53256" name="Group 2"/>
          <p:cNvGrpSpPr>
            <a:grpSpLocks/>
          </p:cNvGrpSpPr>
          <p:nvPr/>
        </p:nvGrpSpPr>
        <p:grpSpPr bwMode="auto">
          <a:xfrm>
            <a:off x="3344863" y="3878263"/>
            <a:ext cx="1844675" cy="2470150"/>
            <a:chOff x="838200" y="4346575"/>
            <a:chExt cx="1844675" cy="2468563"/>
          </a:xfrm>
        </p:grpSpPr>
        <p:pic>
          <p:nvPicPr>
            <p:cNvPr id="5326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346575"/>
              <a:ext cx="1844675"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63" name="Oval 23"/>
            <p:cNvSpPr>
              <a:spLocks noChangeArrowheads="1"/>
            </p:cNvSpPr>
            <p:nvPr/>
          </p:nvSpPr>
          <p:spPr bwMode="auto">
            <a:xfrm flipV="1">
              <a:off x="1535113" y="5446713"/>
              <a:ext cx="925512" cy="1204912"/>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cxnSp>
        <p:nvCxnSpPr>
          <p:cNvPr id="32" name="Straight Arrow Connector 31"/>
          <p:cNvCxnSpPr/>
          <p:nvPr/>
        </p:nvCxnSpPr>
        <p:spPr>
          <a:xfrm flipV="1">
            <a:off x="4837113" y="3727450"/>
            <a:ext cx="1563687" cy="1558925"/>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53258" name="Rectangle 2"/>
          <p:cNvSpPr txBox="1">
            <a:spLocks noChangeArrowheads="1"/>
          </p:cNvSpPr>
          <p:nvPr/>
        </p:nvSpPr>
        <p:spPr bwMode="auto">
          <a:xfrm>
            <a:off x="36512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Panel to Non-Panel Conversion</a:t>
            </a:r>
            <a:br>
              <a:rPr lang="en-US" sz="2800" dirty="0">
                <a:solidFill>
                  <a:srgbClr val="003399"/>
                </a:solidFill>
              </a:rPr>
            </a:br>
            <a:r>
              <a:rPr lang="en-US" sz="2800" dirty="0">
                <a:solidFill>
                  <a:srgbClr val="003399"/>
                </a:solidFill>
              </a:rPr>
              <a:t>Example 1: Same Frequency </a:t>
            </a:r>
            <a:r>
              <a:rPr lang="en-US" sz="1800" dirty="0">
                <a:solidFill>
                  <a:srgbClr val="003399"/>
                </a:solidFill>
              </a:rPr>
              <a:t>(cont’d)</a:t>
            </a:r>
          </a:p>
        </p:txBody>
      </p:sp>
      <p:cxnSp>
        <p:nvCxnSpPr>
          <p:cNvPr id="53259" name="Elbow Connector 4"/>
          <p:cNvCxnSpPr>
            <a:cxnSpLocks noChangeShapeType="1"/>
          </p:cNvCxnSpPr>
          <p:nvPr/>
        </p:nvCxnSpPr>
        <p:spPr bwMode="auto">
          <a:xfrm flipV="1">
            <a:off x="2798763" y="3532188"/>
            <a:ext cx="3421062" cy="265112"/>
          </a:xfrm>
          <a:prstGeom prst="bentConnector3">
            <a:avLst>
              <a:gd name="adj1" fmla="val 50000"/>
            </a:avLst>
          </a:prstGeom>
          <a:noFill/>
          <a:ln w="2857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4" name="Straight Arrow Connector 33"/>
          <p:cNvCxnSpPr/>
          <p:nvPr/>
        </p:nvCxnSpPr>
        <p:spPr>
          <a:xfrm flipV="1">
            <a:off x="2978150" y="5545138"/>
            <a:ext cx="781050" cy="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2768600" y="3217863"/>
            <a:ext cx="357188" cy="509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a:xfrm>
            <a:off x="268288" y="0"/>
            <a:ext cx="7902575" cy="1131888"/>
          </a:xfrm>
        </p:spPr>
        <p:txBody>
          <a:bodyPr/>
          <a:lstStyle/>
          <a:p>
            <a:pPr eaLnBrk="1" hangingPunct="1"/>
            <a:r>
              <a:rPr lang="en-US" sz="2400" b="1" dirty="0" smtClean="0">
                <a:ea typeface="ＭＳ Ｐゴシック" panose="020B0600070205080204" pitchFamily="34" charset="-128"/>
              </a:rPr>
              <a:t/>
            </a:r>
            <a:br>
              <a:rPr lang="en-US" sz="2400"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2: Low Freq. Panel to High Freq. Non Panel </a:t>
            </a:r>
          </a:p>
        </p:txBody>
      </p:sp>
      <p:sp>
        <p:nvSpPr>
          <p:cNvPr id="4100" name="Rectangle 3"/>
          <p:cNvSpPr>
            <a:spLocks noGrp="1" noChangeArrowheads="1"/>
          </p:cNvSpPr>
          <p:nvPr>
            <p:ph idx="1"/>
          </p:nvPr>
        </p:nvSpPr>
        <p:spPr>
          <a:xfrm>
            <a:off x="374650" y="1139825"/>
            <a:ext cx="8394700" cy="657225"/>
          </a:xfrm>
        </p:spPr>
        <p:txBody>
          <a:bodyPr/>
          <a:lstStyle/>
          <a:p>
            <a:pPr eaLnBrk="1" hangingPunct="1">
              <a:buSzPct val="100000"/>
              <a:buFont typeface="Arial" pitchFamily="34" charset="0"/>
              <a:buChar char="•"/>
              <a:defRPr/>
            </a:pPr>
            <a:r>
              <a:rPr lang="en-US" sz="1800" dirty="0" smtClean="0"/>
              <a:t>Now suppose you want to convert </a:t>
            </a:r>
            <a:r>
              <a:rPr lang="en-US" sz="1800" b="1" i="1" dirty="0" smtClean="0"/>
              <a:t>population</a:t>
            </a:r>
            <a:r>
              <a:rPr lang="en-US" sz="1800" b="1" dirty="0" smtClean="0"/>
              <a:t> </a:t>
            </a:r>
            <a:r>
              <a:rPr lang="en-US" sz="1800" dirty="0" smtClean="0"/>
              <a:t>data from the </a:t>
            </a:r>
            <a:r>
              <a:rPr lang="en-US" sz="1800" b="1" i="1" dirty="0" err="1" smtClean="0"/>
              <a:t>Annual_Panel</a:t>
            </a:r>
            <a:r>
              <a:rPr lang="en-US" sz="1800" b="1" i="1" dirty="0" smtClean="0"/>
              <a:t> </a:t>
            </a:r>
            <a:r>
              <a:rPr lang="en-US" sz="1800" dirty="0" smtClean="0"/>
              <a:t>page into the </a:t>
            </a:r>
            <a:r>
              <a:rPr lang="en-US" sz="1800" b="1" i="1" dirty="0" smtClean="0"/>
              <a:t>TimeSeries_Quarterly</a:t>
            </a:r>
            <a:r>
              <a:rPr lang="en-US" sz="1800" dirty="0" smtClean="0"/>
              <a:t> page.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427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E824DD2-F567-4907-B353-E41F4C60D1D9}" type="slidenum">
              <a:rPr lang="en-US" sz="800"/>
              <a:pPr eaLnBrk="1" hangingPunct="1"/>
              <a:t>51</a:t>
            </a:fld>
            <a:endParaRPr lang="en-US" sz="800"/>
          </a:p>
        </p:txBody>
      </p:sp>
      <p:sp>
        <p:nvSpPr>
          <p:cNvPr id="6" name="Rectangle 3"/>
          <p:cNvSpPr txBox="1">
            <a:spLocks noChangeArrowheads="1"/>
          </p:cNvSpPr>
          <p:nvPr/>
        </p:nvSpPr>
        <p:spPr bwMode="auto">
          <a:xfrm>
            <a:off x="536575" y="1797050"/>
            <a:ext cx="380682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90000"/>
              <a:defRPr/>
            </a:pPr>
            <a:r>
              <a:rPr lang="en-US" sz="1600" u="sng" dirty="0" smtClean="0">
                <a:solidFill>
                  <a:schemeClr val="hlink"/>
                </a:solidFill>
                <a:latin typeface="+mn-lt"/>
                <a:ea typeface="ＭＳ Ｐゴシック" charset="0"/>
              </a:rPr>
              <a:t>Panel to Non Panel: Example 2</a:t>
            </a:r>
          </a:p>
          <a:p>
            <a:pPr marL="457200" indent="-285750" eaLnBrk="1" hangingPunct="1">
              <a:buClr>
                <a:schemeClr val="accent2"/>
              </a:buClr>
              <a:buFont typeface="+mj-lt"/>
              <a:buAutoNum type="arabicPeriod"/>
              <a:defRPr/>
            </a:pPr>
            <a:r>
              <a:rPr lang="en-US" sz="1400" dirty="0">
                <a:solidFill>
                  <a:srgbClr val="003399"/>
                </a:solidFill>
                <a:cs typeface="Arial" charset="0"/>
              </a:rPr>
              <a:t>Click on </a:t>
            </a:r>
            <a:r>
              <a:rPr lang="en-US" sz="1400" b="1" i="1" dirty="0" err="1" smtClean="0">
                <a:solidFill>
                  <a:srgbClr val="003399"/>
                </a:solidFill>
                <a:cs typeface="Arial" charset="0"/>
              </a:rPr>
              <a:t>Annual_Panel</a:t>
            </a:r>
            <a:r>
              <a:rPr lang="en-US" sz="1400" dirty="0" smtClean="0">
                <a:solidFill>
                  <a:srgbClr val="003399"/>
                </a:solidFill>
                <a:cs typeface="Arial" charset="0"/>
              </a:rPr>
              <a:t> </a:t>
            </a:r>
            <a:r>
              <a:rPr lang="en-US" sz="1400" dirty="0">
                <a:solidFill>
                  <a:srgbClr val="003399"/>
                </a:solidFill>
                <a:cs typeface="Arial" charset="0"/>
              </a:rPr>
              <a:t>page, right-click on </a:t>
            </a:r>
            <a:r>
              <a:rPr lang="en-US" sz="1400" b="1" i="1" dirty="0" smtClean="0">
                <a:solidFill>
                  <a:srgbClr val="003399"/>
                </a:solidFill>
                <a:cs typeface="Arial" charset="0"/>
              </a:rPr>
              <a:t>pop</a:t>
            </a:r>
            <a:r>
              <a:rPr lang="en-US" sz="1400" dirty="0" smtClean="0">
                <a:solidFill>
                  <a:srgbClr val="003399"/>
                </a:solidFill>
                <a:cs typeface="Arial" charset="0"/>
              </a:rPr>
              <a:t> series and select </a:t>
            </a:r>
            <a:r>
              <a:rPr lang="en-US" sz="1400" b="1" dirty="0" smtClean="0">
                <a:solidFill>
                  <a:srgbClr val="003399"/>
                </a:solidFill>
                <a:cs typeface="Arial" charset="0"/>
              </a:rPr>
              <a:t>Copy</a:t>
            </a:r>
            <a:r>
              <a:rPr lang="en-US" sz="1400" dirty="0" smtClean="0">
                <a:solidFill>
                  <a:srgbClr val="003399"/>
                </a:solidFill>
                <a:cs typeface="Arial" charset="0"/>
              </a:rPr>
              <a:t>.</a:t>
            </a:r>
            <a:endParaRPr lang="en-US" sz="1400" dirty="0">
              <a:solidFill>
                <a:srgbClr val="003399"/>
              </a:solidFill>
              <a:cs typeface="Arial" charset="0"/>
            </a:endParaRPr>
          </a:p>
          <a:p>
            <a:pPr marL="457200" indent="-285750" eaLnBrk="1" hangingPunct="1">
              <a:buClr>
                <a:schemeClr val="accent2"/>
              </a:buClr>
              <a:buFont typeface="+mj-lt"/>
              <a:buAutoNum type="arabicPeriod"/>
              <a:defRPr/>
            </a:pPr>
            <a:r>
              <a:rPr lang="en-US" sz="1400" dirty="0" smtClean="0">
                <a:solidFill>
                  <a:srgbClr val="003399"/>
                </a:solidFill>
                <a:cs typeface="Arial" charset="0"/>
              </a:rPr>
              <a:t>Click on </a:t>
            </a:r>
            <a:r>
              <a:rPr lang="en-US" sz="1400" b="1" dirty="0" smtClean="0">
                <a:solidFill>
                  <a:srgbClr val="003399"/>
                </a:solidFill>
                <a:cs typeface="Arial" charset="0"/>
              </a:rPr>
              <a:t>TimeSeries_Quarterly</a:t>
            </a:r>
            <a:r>
              <a:rPr lang="en-US" sz="1400" dirty="0" smtClean="0">
                <a:solidFill>
                  <a:srgbClr val="003399"/>
                </a:solidFill>
                <a:cs typeface="Arial" charset="0"/>
              </a:rPr>
              <a:t> page and select </a:t>
            </a:r>
            <a:r>
              <a:rPr lang="en-US" sz="1400" b="1" i="1" dirty="0" smtClean="0">
                <a:solidFill>
                  <a:srgbClr val="003399"/>
                </a:solidFill>
                <a:cs typeface="Arial" charset="0"/>
              </a:rPr>
              <a:t>Paste Special</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opens up</a:t>
            </a:r>
            <a:r>
              <a:rPr lang="en-US" sz="1400" dirty="0">
                <a:solidFill>
                  <a:srgbClr val="003399"/>
                </a:solidFill>
                <a:ea typeface="ＭＳ Ｐゴシック" charset="0"/>
              </a:rPr>
              <a:t>. </a:t>
            </a:r>
            <a:r>
              <a:rPr lang="en-US" sz="1400" dirty="0" smtClean="0">
                <a:solidFill>
                  <a:srgbClr val="003399"/>
                </a:solidFill>
                <a:ea typeface="ＭＳ Ｐゴシック" charset="0"/>
              </a:rPr>
              <a:t>Select </a:t>
            </a:r>
            <a:r>
              <a:rPr lang="en-US" sz="1400" b="1" dirty="0" smtClean="0">
                <a:solidFill>
                  <a:srgbClr val="003399"/>
                </a:solidFill>
                <a:ea typeface="ＭＳ Ｐゴシック" charset="0"/>
              </a:rPr>
              <a:t>Link</a:t>
            </a:r>
            <a:r>
              <a:rPr lang="en-US" sz="1400" dirty="0" smtClean="0">
                <a:solidFill>
                  <a:srgbClr val="003399"/>
                </a:solidFill>
                <a:ea typeface="ＭＳ Ｐゴシック" charset="0"/>
              </a:rPr>
              <a:t> under </a:t>
            </a:r>
            <a:r>
              <a:rPr lang="en-US" sz="1400" b="1" i="1" dirty="0" smtClean="0">
                <a:solidFill>
                  <a:srgbClr val="003399"/>
                </a:solidFill>
                <a:ea typeface="ＭＳ Ｐゴシック" charset="0"/>
              </a:rPr>
              <a:t>Paste as </a:t>
            </a:r>
            <a:r>
              <a:rPr lang="en-US" sz="1400" dirty="0" smtClean="0">
                <a:solidFill>
                  <a:srgbClr val="003399"/>
                </a:solidFill>
                <a:ea typeface="ＭＳ Ｐゴシック" charset="0"/>
              </a:rPr>
              <a:t>section and </a:t>
            </a:r>
            <a:r>
              <a:rPr lang="en-US" sz="1400" b="1" dirty="0" smtClean="0">
                <a:solidFill>
                  <a:srgbClr val="003399"/>
                </a:solidFill>
                <a:ea typeface="ＭＳ Ｐゴシック" charset="0"/>
              </a:rPr>
              <a:t>General </a:t>
            </a:r>
            <a:r>
              <a:rPr lang="en-US" sz="1400" b="1" dirty="0">
                <a:solidFill>
                  <a:srgbClr val="003399"/>
                </a:solidFill>
                <a:ea typeface="ＭＳ Ｐゴシック" charset="0"/>
              </a:rPr>
              <a:t>match merge criteria </a:t>
            </a:r>
            <a:r>
              <a:rPr lang="en-US" sz="1400" dirty="0">
                <a:solidFill>
                  <a:srgbClr val="003399"/>
                </a:solidFill>
                <a:ea typeface="ＭＳ Ｐゴシック" charset="0"/>
              </a:rPr>
              <a:t>under </a:t>
            </a:r>
            <a:r>
              <a:rPr lang="en-US" sz="1400" b="1" i="1" dirty="0">
                <a:solidFill>
                  <a:srgbClr val="003399"/>
                </a:solidFill>
                <a:ea typeface="ＭＳ Ｐゴシック" charset="0"/>
              </a:rPr>
              <a:t>Merge </a:t>
            </a:r>
            <a:r>
              <a:rPr lang="en-US" sz="1400" b="1" i="1" dirty="0" smtClean="0">
                <a:solidFill>
                  <a:srgbClr val="003399"/>
                </a:solidFill>
                <a:ea typeface="ＭＳ Ｐゴシック" charset="0"/>
              </a:rPr>
              <a:t>by </a:t>
            </a:r>
            <a:r>
              <a:rPr lang="en-US" sz="1400" dirty="0" smtClean="0">
                <a:solidFill>
                  <a:srgbClr val="003399"/>
                </a:solidFill>
                <a:ea typeface="ＭＳ Ｐゴシック" charset="0"/>
              </a:rPr>
              <a:t>section. </a:t>
            </a:r>
            <a:endParaRPr lang="en-US" sz="1400" dirty="0">
              <a:solidFill>
                <a:srgbClr val="003399"/>
              </a:solidFill>
              <a:ea typeface="ＭＳ Ｐゴシック" charset="0"/>
            </a:endParaRPr>
          </a:p>
          <a:p>
            <a:pPr marL="457200" indent="-285750" eaLnBrk="1" hangingPunct="1">
              <a:buClr>
                <a:schemeClr val="accent2"/>
              </a:buClr>
              <a:buFont typeface="+mj-lt"/>
              <a:buAutoNum type="arabicPeriod"/>
              <a:defRPr/>
            </a:pPr>
            <a:r>
              <a:rPr lang="en-US" sz="1400" dirty="0" smtClean="0">
                <a:solidFill>
                  <a:schemeClr val="hlink"/>
                </a:solidFill>
                <a:latin typeface="+mn-lt"/>
                <a:ea typeface="ＭＳ Ｐゴシック" charset="0"/>
              </a:rPr>
              <a:t>Under </a:t>
            </a:r>
            <a:r>
              <a:rPr lang="en-US" sz="1400" b="1" dirty="0" smtClean="0">
                <a:solidFill>
                  <a:schemeClr val="hlink"/>
                </a:solidFill>
                <a:latin typeface="+mn-lt"/>
                <a:ea typeface="ＭＳ Ｐゴシック" charset="0"/>
              </a:rPr>
              <a:t>Match </a:t>
            </a:r>
            <a:r>
              <a:rPr lang="en-US" sz="1400" b="1" dirty="0">
                <a:solidFill>
                  <a:schemeClr val="hlink"/>
                </a:solidFill>
                <a:latin typeface="+mn-lt"/>
                <a:ea typeface="ＭＳ Ｐゴシック" charset="0"/>
              </a:rPr>
              <a:t>merge </a:t>
            </a:r>
            <a:r>
              <a:rPr lang="en-US" sz="1400" b="1" dirty="0" smtClean="0">
                <a:solidFill>
                  <a:schemeClr val="hlink"/>
                </a:solidFill>
                <a:latin typeface="+mn-lt"/>
                <a:ea typeface="ＭＳ Ｐゴシック" charset="0"/>
              </a:rPr>
              <a:t>Options</a:t>
            </a:r>
            <a:r>
              <a:rPr lang="en-US" sz="1400" dirty="0" smtClean="0">
                <a:solidFill>
                  <a:schemeClr val="hlink"/>
                </a:solidFill>
                <a:latin typeface="+mn-lt"/>
                <a:ea typeface="ＭＳ Ｐゴシック" charset="0"/>
              </a:rPr>
              <a:t>, </a:t>
            </a:r>
            <a:r>
              <a:rPr lang="en-US" sz="1400" dirty="0">
                <a:solidFill>
                  <a:schemeClr val="hlink"/>
                </a:solidFill>
                <a:latin typeface="+mn-lt"/>
                <a:ea typeface="ＭＳ Ｐゴシック" charset="0"/>
              </a:rPr>
              <a:t>set </a:t>
            </a:r>
            <a:r>
              <a:rPr lang="en-US" sz="1400" i="1" dirty="0">
                <a:solidFill>
                  <a:schemeClr val="hlink"/>
                </a:solidFill>
                <a:latin typeface="+mn-lt"/>
                <a:ea typeface="ＭＳ Ｐゴシック" charset="0"/>
              </a:rPr>
              <a:t>Source ID </a:t>
            </a:r>
            <a:r>
              <a:rPr lang="en-US" sz="1400" dirty="0">
                <a:solidFill>
                  <a:schemeClr val="hlink"/>
                </a:solidFill>
                <a:latin typeface="+mn-lt"/>
                <a:ea typeface="ＭＳ Ｐゴシック" charset="0"/>
              </a:rPr>
              <a:t>and the </a:t>
            </a:r>
            <a:r>
              <a:rPr lang="en-US" sz="1400" i="1" dirty="0">
                <a:solidFill>
                  <a:schemeClr val="hlink"/>
                </a:solidFill>
                <a:latin typeface="+mn-lt"/>
                <a:ea typeface="ＭＳ Ｐゴシック" charset="0"/>
              </a:rPr>
              <a:t>Destination ID </a:t>
            </a:r>
            <a:r>
              <a:rPr lang="en-US" sz="1400" dirty="0">
                <a:solidFill>
                  <a:schemeClr val="hlink"/>
                </a:solidFill>
                <a:latin typeface="+mn-lt"/>
                <a:ea typeface="ＭＳ Ｐゴシック" charset="0"/>
              </a:rPr>
              <a:t>to </a:t>
            </a:r>
            <a:r>
              <a:rPr lang="en-US" sz="1400" b="1" dirty="0">
                <a:solidFill>
                  <a:schemeClr val="hlink"/>
                </a:solidFill>
                <a:latin typeface="+mn-lt"/>
                <a:ea typeface="ＭＳ Ｐゴシック" charset="0"/>
              </a:rPr>
              <a:t>@</a:t>
            </a:r>
            <a:r>
              <a:rPr lang="en-US" sz="1400" b="1" dirty="0" smtClean="0">
                <a:solidFill>
                  <a:schemeClr val="hlink"/>
                </a:solidFill>
                <a:latin typeface="+mn-lt"/>
                <a:ea typeface="ＭＳ Ｐゴシック" charset="0"/>
              </a:rPr>
              <a:t>date</a:t>
            </a:r>
            <a:r>
              <a:rPr lang="en-US" sz="1400" dirty="0" smtClean="0">
                <a:solidFill>
                  <a:schemeClr val="hlink"/>
                </a:solidFill>
                <a:latin typeface="+mn-lt"/>
                <a:ea typeface="ＭＳ Ｐゴシック" charset="0"/>
              </a:rPr>
              <a:t>.  </a:t>
            </a:r>
            <a:endParaRPr lang="en-US" sz="1400" dirty="0">
              <a:solidFill>
                <a:schemeClr val="hlink"/>
              </a:solidFill>
              <a:latin typeface="+mn-lt"/>
              <a:ea typeface="ＭＳ Ｐゴシック" charset="0"/>
            </a:endParaRPr>
          </a:p>
        </p:txBody>
      </p:sp>
      <p:pic>
        <p:nvPicPr>
          <p:cNvPr id="5427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797050"/>
            <a:ext cx="4238625"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8289A637-44F8-4186-9F35-F185FD3CA8F0}" type="slidenum">
              <a:rPr lang="en-US" sz="800">
                <a:solidFill>
                  <a:schemeClr val="accent1"/>
                </a:solidFill>
              </a:rPr>
              <a:pPr/>
              <a:t>52</a:t>
            </a:fld>
            <a:endParaRPr lang="en-US" sz="800">
              <a:solidFill>
                <a:schemeClr val="accent1"/>
              </a:solidFill>
            </a:endParaRPr>
          </a:p>
        </p:txBody>
      </p:sp>
      <p:sp>
        <p:nvSpPr>
          <p:cNvPr id="55299" name="Rectangle 2"/>
          <p:cNvSpPr txBox="1">
            <a:spLocks noChangeArrowheads="1"/>
          </p:cNvSpPr>
          <p:nvPr/>
        </p:nvSpPr>
        <p:spPr bwMode="auto">
          <a:xfrm>
            <a:off x="385763" y="0"/>
            <a:ext cx="7902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Panel to Non-Panel Conversion</a:t>
            </a:r>
            <a:br>
              <a:rPr lang="en-US" sz="2800" dirty="0">
                <a:solidFill>
                  <a:srgbClr val="003399"/>
                </a:solidFill>
              </a:rPr>
            </a:br>
            <a:r>
              <a:rPr lang="en-US" sz="2800" dirty="0" smtClean="0">
                <a:solidFill>
                  <a:srgbClr val="003399"/>
                </a:solidFill>
              </a:rPr>
              <a:t>Ex. </a:t>
            </a:r>
            <a:r>
              <a:rPr lang="en-US" sz="2800" dirty="0">
                <a:solidFill>
                  <a:srgbClr val="003399"/>
                </a:solidFill>
              </a:rPr>
              <a:t>2: Low Freq. Panel to High Non Panel </a:t>
            </a:r>
            <a:r>
              <a:rPr lang="en-US" sz="1800" dirty="0">
                <a:solidFill>
                  <a:srgbClr val="003399"/>
                </a:solidFill>
              </a:rPr>
              <a:t>(cont’d)</a:t>
            </a:r>
            <a:endParaRPr lang="en-US" sz="1800" dirty="0">
              <a:solidFill>
                <a:schemeClr val="hlink"/>
              </a:solidFill>
            </a:endParaRPr>
          </a:p>
        </p:txBody>
      </p:sp>
      <p:sp>
        <p:nvSpPr>
          <p:cNvPr id="5" name="Rectangle 3"/>
          <p:cNvSpPr txBox="1">
            <a:spLocks noChangeArrowheads="1"/>
          </p:cNvSpPr>
          <p:nvPr/>
        </p:nvSpPr>
        <p:spPr bwMode="auto">
          <a:xfrm>
            <a:off x="508000" y="1252538"/>
            <a:ext cx="8320088"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514350" indent="-342900" eaLnBrk="1" hangingPunct="1">
              <a:buClr>
                <a:schemeClr val="accent2"/>
              </a:buClr>
              <a:buFont typeface="+mj-lt"/>
              <a:buAutoNum type="arabicPeriod" startAt="5"/>
              <a:defRPr/>
            </a:pPr>
            <a:r>
              <a:rPr lang="en-US" sz="1600" dirty="0">
                <a:solidFill>
                  <a:srgbClr val="003399"/>
                </a:solidFill>
                <a:cs typeface="Arial" charset="0"/>
              </a:rPr>
              <a:t>Remember that EViews needs to know</a:t>
            </a:r>
            <a:r>
              <a:rPr lang="en-US" sz="1600" dirty="0" smtClean="0">
                <a:solidFill>
                  <a:srgbClr val="003399"/>
                </a:solidFill>
                <a:cs typeface="Arial" charset="0"/>
              </a:rPr>
              <a:t>:</a:t>
            </a:r>
            <a:endParaRPr lang="en-US" sz="1600" dirty="0">
              <a:solidFill>
                <a:srgbClr val="003399"/>
              </a:solidFill>
              <a:cs typeface="Arial" charset="0"/>
            </a:endParaRPr>
          </a:p>
          <a:p>
            <a:pPr marL="1200150" lvl="1" eaLnBrk="1" hangingPunct="1">
              <a:buClr>
                <a:schemeClr val="accent2"/>
              </a:buClr>
              <a:buFont typeface="Wingdings" pitchFamily="2" charset="2"/>
              <a:buChar char="ü"/>
              <a:defRPr/>
            </a:pPr>
            <a:r>
              <a:rPr lang="en-US" sz="1600" dirty="0">
                <a:solidFill>
                  <a:srgbClr val="003399"/>
                </a:solidFill>
                <a:cs typeface="Arial" charset="0"/>
              </a:rPr>
              <a:t>how to aggregate the data across </a:t>
            </a:r>
            <a:r>
              <a:rPr lang="en-US" sz="1600" dirty="0" smtClean="0">
                <a:solidFill>
                  <a:srgbClr val="003399"/>
                </a:solidFill>
                <a:cs typeface="Arial" charset="0"/>
              </a:rPr>
              <a:t>countries</a:t>
            </a:r>
          </a:p>
          <a:p>
            <a:pPr marL="1200150" lvl="1" eaLnBrk="1" hangingPunct="1">
              <a:buClr>
                <a:schemeClr val="accent2"/>
              </a:buClr>
              <a:buFont typeface="Wingdings" pitchFamily="2" charset="2"/>
              <a:buChar char="ü"/>
              <a:defRPr/>
            </a:pPr>
            <a:r>
              <a:rPr lang="en-US" sz="1600" dirty="0" smtClean="0">
                <a:solidFill>
                  <a:srgbClr val="003399"/>
                </a:solidFill>
                <a:cs typeface="Arial" charset="0"/>
              </a:rPr>
              <a:t>how </a:t>
            </a:r>
            <a:r>
              <a:rPr lang="en-US" sz="1600" dirty="0">
                <a:solidFill>
                  <a:srgbClr val="003399"/>
                </a:solidFill>
                <a:cs typeface="Arial" charset="0"/>
              </a:rPr>
              <a:t>to perform </a:t>
            </a:r>
            <a:r>
              <a:rPr lang="en-US" sz="1600" dirty="0" smtClean="0">
                <a:solidFill>
                  <a:srgbClr val="003399"/>
                </a:solidFill>
                <a:cs typeface="Arial" charset="0"/>
              </a:rPr>
              <a:t>low-to-high </a:t>
            </a:r>
            <a:r>
              <a:rPr lang="en-US" sz="1600" dirty="0">
                <a:solidFill>
                  <a:srgbClr val="003399"/>
                </a:solidFill>
                <a:cs typeface="Arial" charset="0"/>
              </a:rPr>
              <a:t>frequency conversion. </a:t>
            </a:r>
          </a:p>
          <a:p>
            <a:pPr marL="457200">
              <a:defRPr/>
            </a:pPr>
            <a:r>
              <a:rPr lang="en-US" sz="1600" dirty="0">
                <a:solidFill>
                  <a:srgbClr val="003399"/>
                </a:solidFill>
                <a:cs typeface="Arial" charset="0"/>
              </a:rPr>
              <a:t>To instruct EViews on the method of contraction across countries, select one of the options under </a:t>
            </a:r>
            <a:r>
              <a:rPr lang="en-US" sz="1600" b="1" dirty="0">
                <a:solidFill>
                  <a:srgbClr val="003399"/>
                </a:solidFill>
                <a:cs typeface="Arial" charset="0"/>
              </a:rPr>
              <a:t>Contraction method</a:t>
            </a:r>
            <a:r>
              <a:rPr lang="en-US" sz="1600" dirty="0">
                <a:solidFill>
                  <a:srgbClr val="003399"/>
                </a:solidFill>
                <a:cs typeface="Arial" charset="0"/>
              </a:rPr>
              <a:t>. Let’s choose </a:t>
            </a:r>
            <a:r>
              <a:rPr lang="en-US" sz="1600" b="1" i="1" dirty="0">
                <a:solidFill>
                  <a:srgbClr val="003399"/>
                </a:solidFill>
                <a:cs typeface="Arial" charset="0"/>
              </a:rPr>
              <a:t>Sum</a:t>
            </a:r>
            <a:r>
              <a:rPr lang="en-US" sz="1600" dirty="0">
                <a:solidFill>
                  <a:srgbClr val="003399"/>
                </a:solidFill>
                <a:cs typeface="Arial" charset="0"/>
              </a:rPr>
              <a:t>. </a:t>
            </a:r>
            <a:endParaRPr lang="en-US" sz="1600" dirty="0" smtClean="0">
              <a:solidFill>
                <a:srgbClr val="003399"/>
              </a:solidFill>
              <a:cs typeface="Arial" charset="0"/>
            </a:endParaRPr>
          </a:p>
          <a:p>
            <a:pPr marL="1200150" lvl="1" eaLnBrk="1" hangingPunct="1">
              <a:buClr>
                <a:schemeClr val="accent2"/>
              </a:buClr>
              <a:buFont typeface="Wingdings" pitchFamily="2" charset="2"/>
              <a:buChar char="ü"/>
              <a:defRPr/>
            </a:pPr>
            <a:r>
              <a:rPr lang="en-US" sz="1600" dirty="0" smtClean="0">
                <a:solidFill>
                  <a:srgbClr val="003399"/>
                </a:solidFill>
                <a:cs typeface="Arial" charset="0"/>
              </a:rPr>
              <a:t>This instructs EViews to sum the population data across all countries for each year (country aggregations/contraction). </a:t>
            </a:r>
          </a:p>
          <a:p>
            <a:pPr marL="1200150" lvl="1" eaLnBrk="1" hangingPunct="1">
              <a:buClr>
                <a:schemeClr val="accent2"/>
              </a:buClr>
              <a:buFont typeface="Wingdings" pitchFamily="2" charset="2"/>
              <a:buChar char="ü"/>
              <a:defRPr/>
            </a:pPr>
            <a:r>
              <a:rPr lang="en-US" sz="1600" dirty="0" smtClean="0">
                <a:solidFill>
                  <a:schemeClr val="hlink"/>
                </a:solidFill>
                <a:ea typeface="ＭＳ Ｐゴシック" charset="0"/>
                <a:cs typeface="Arial" charset="0"/>
              </a:rPr>
              <a:t>The </a:t>
            </a:r>
            <a:r>
              <a:rPr lang="en-US" sz="1600" dirty="0">
                <a:solidFill>
                  <a:schemeClr val="hlink"/>
                </a:solidFill>
                <a:ea typeface="ＭＳ Ｐゴシック" charset="0"/>
                <a:cs typeface="Arial" charset="0"/>
              </a:rPr>
              <a:t>low-to-high frequency conversion is accomplished by using </a:t>
            </a:r>
            <a:r>
              <a:rPr lang="en-US" sz="1600" b="1" dirty="0">
                <a:solidFill>
                  <a:schemeClr val="hlink"/>
                </a:solidFill>
                <a:ea typeface="ＭＳ Ｐゴシック" charset="0"/>
                <a:cs typeface="Arial" charset="0"/>
              </a:rPr>
              <a:t>Constant-match average (</a:t>
            </a:r>
            <a:r>
              <a:rPr lang="en-US" sz="1600" dirty="0">
                <a:solidFill>
                  <a:schemeClr val="hlink"/>
                </a:solidFill>
                <a:ea typeface="ＭＳ Ｐゴシック" charset="0"/>
                <a:cs typeface="Arial" charset="0"/>
              </a:rPr>
              <a:t>this is the only option), meaning the low value is repeated for each corresponding high-frequency period</a:t>
            </a:r>
            <a:r>
              <a:rPr lang="en-US" sz="1600" dirty="0" smtClean="0">
                <a:solidFill>
                  <a:schemeClr val="hlink"/>
                </a:solidFill>
                <a:ea typeface="ＭＳ Ｐゴシック" charset="0"/>
                <a:cs typeface="Arial" charset="0"/>
              </a:rPr>
              <a:t>.</a:t>
            </a:r>
            <a:endParaRPr lang="en-US" sz="1600" b="1" dirty="0" smtClean="0">
              <a:solidFill>
                <a:schemeClr val="hlink"/>
              </a:solidFill>
              <a:cs typeface="Arial" pitchFamily="34" charset="0"/>
            </a:endParaRPr>
          </a:p>
          <a:p>
            <a:pPr marL="574675" indent="-285750">
              <a:spcBef>
                <a:spcPct val="20000"/>
              </a:spcBef>
              <a:buClr>
                <a:schemeClr val="accent2"/>
              </a:buClr>
              <a:buSzPct val="90000"/>
              <a:buFont typeface="Arial" pitchFamily="34" charset="0"/>
              <a:buChar char="•"/>
              <a:defRPr/>
            </a:pPr>
            <a:r>
              <a:rPr lang="en-US" sz="1600" b="1" dirty="0" smtClean="0">
                <a:solidFill>
                  <a:schemeClr val="hlink"/>
                </a:solidFill>
                <a:cs typeface="Arial" pitchFamily="34" charset="0"/>
              </a:rPr>
              <a:t>NOTE</a:t>
            </a:r>
            <a:r>
              <a:rPr lang="en-US" sz="1600" dirty="0" smtClean="0">
                <a:solidFill>
                  <a:schemeClr val="hlink"/>
                </a:solidFill>
                <a:cs typeface="Arial" pitchFamily="34" charset="0"/>
              </a:rPr>
              <a:t>: </a:t>
            </a:r>
            <a:r>
              <a:rPr lang="en-US" sz="1600" dirty="0" smtClean="0">
                <a:solidFill>
                  <a:schemeClr val="hlink"/>
                </a:solidFill>
                <a:cs typeface="Arial" charset="0"/>
              </a:rPr>
              <a:t>If </a:t>
            </a:r>
            <a:r>
              <a:rPr lang="en-US" sz="1600" dirty="0">
                <a:solidFill>
                  <a:schemeClr val="hlink"/>
                </a:solidFill>
                <a:cs typeface="Arial" charset="0"/>
              </a:rPr>
              <a:t>we </a:t>
            </a:r>
            <a:r>
              <a:rPr lang="en-US" sz="1600" dirty="0" smtClean="0">
                <a:solidFill>
                  <a:schemeClr val="hlink"/>
                </a:solidFill>
                <a:cs typeface="Arial" charset="0"/>
              </a:rPr>
              <a:t>select another method of conversion (i.e., </a:t>
            </a:r>
            <a:r>
              <a:rPr lang="en-US" sz="1600" b="1" dirty="0" smtClean="0">
                <a:solidFill>
                  <a:schemeClr val="hlink"/>
                </a:solidFill>
                <a:cs typeface="Arial" charset="0"/>
              </a:rPr>
              <a:t>Mean</a:t>
            </a:r>
            <a:r>
              <a:rPr lang="en-US" sz="1600" dirty="0">
                <a:solidFill>
                  <a:schemeClr val="hlink"/>
                </a:solidFill>
                <a:cs typeface="Arial" charset="0"/>
              </a:rPr>
              <a:t>), then the data </a:t>
            </a:r>
            <a:r>
              <a:rPr lang="en-US" sz="1600" dirty="0" smtClean="0">
                <a:solidFill>
                  <a:schemeClr val="hlink"/>
                </a:solidFill>
                <a:cs typeface="Arial" charset="0"/>
              </a:rPr>
              <a:t>is averaged </a:t>
            </a:r>
            <a:r>
              <a:rPr lang="en-US" sz="1600" dirty="0">
                <a:solidFill>
                  <a:schemeClr val="hlink"/>
                </a:solidFill>
                <a:cs typeface="Arial" charset="0"/>
              </a:rPr>
              <a:t>across </a:t>
            </a:r>
            <a:r>
              <a:rPr lang="en-US" sz="1600" dirty="0" smtClean="0">
                <a:solidFill>
                  <a:schemeClr val="hlink"/>
                </a:solidFill>
                <a:cs typeface="Arial" charset="0"/>
              </a:rPr>
              <a:t>all countries (to compute a single time series) and then repeated for each corresponding quarter in the high-frequency file. </a:t>
            </a:r>
          </a:p>
          <a:p>
            <a:pPr marL="288925">
              <a:spcBef>
                <a:spcPct val="20000"/>
              </a:spcBef>
              <a:buClr>
                <a:schemeClr val="accent2"/>
              </a:buClr>
              <a:buSzPct val="90000"/>
              <a:defRPr/>
            </a:pPr>
            <a:endParaRPr lang="en-US" sz="1500" dirty="0" smtClean="0">
              <a:solidFill>
                <a:schemeClr val="hlink"/>
              </a:solidFill>
              <a:cs typeface="Arial" pitchFamily="34" charset="0"/>
            </a:endParaRPr>
          </a:p>
          <a:p>
            <a:pPr marL="342900" indent="-342900">
              <a:spcBef>
                <a:spcPct val="20000"/>
              </a:spcBef>
              <a:buClr>
                <a:schemeClr val="accent2"/>
              </a:buClr>
              <a:buSzPct val="100000"/>
              <a:buFont typeface="+mj-lt"/>
              <a:buAutoNum type="arabicPeriod" startAt="6"/>
              <a:defRPr/>
            </a:pPr>
            <a:r>
              <a:rPr lang="en-US" sz="1600" dirty="0" smtClean="0">
                <a:solidFill>
                  <a:srgbClr val="003399"/>
                </a:solidFill>
                <a:ea typeface="ＭＳ Ｐゴシック" charset="0"/>
                <a:cs typeface="Arial" charset="0"/>
              </a:rPr>
              <a:t>Click </a:t>
            </a:r>
            <a:r>
              <a:rPr lang="en-US" sz="1600" b="1" dirty="0">
                <a:solidFill>
                  <a:srgbClr val="003399"/>
                </a:solidFill>
                <a:ea typeface="ＭＳ Ｐゴシック" charset="0"/>
                <a:cs typeface="Arial" charset="0"/>
              </a:rPr>
              <a:t>OK</a:t>
            </a:r>
            <a:r>
              <a:rPr lang="en-US" sz="1600" dirty="0">
                <a:solidFill>
                  <a:srgbClr val="003399"/>
                </a:solidFill>
                <a:ea typeface="ＭＳ Ｐゴシック" charset="0"/>
                <a:cs typeface="Arial" charset="0"/>
              </a:rPr>
              <a:t>. </a:t>
            </a:r>
            <a:endParaRPr lang="en-US" sz="1600" dirty="0">
              <a:solidFill>
                <a:srgbClr val="003399"/>
              </a:solidFill>
              <a:cs typeface="Arial" charset="0"/>
            </a:endParaRPr>
          </a:p>
          <a:p>
            <a:pPr>
              <a:spcBef>
                <a:spcPct val="20000"/>
              </a:spcBef>
              <a:buClr>
                <a:schemeClr val="accent2"/>
              </a:buClr>
              <a:buSzPct val="90000"/>
              <a:defRPr/>
            </a:pPr>
            <a:endParaRPr lang="en-US" sz="1500" dirty="0" smtClean="0">
              <a:solidFill>
                <a:schemeClr val="hlink"/>
              </a:solidFill>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2"/>
          <p:cNvSpPr>
            <a:spLocks noGrp="1" noChangeArrowheads="1"/>
          </p:cNvSpPr>
          <p:nvPr>
            <p:ph type="title"/>
          </p:nvPr>
        </p:nvSpPr>
        <p:spPr>
          <a:xfrm>
            <a:off x="374650" y="0"/>
            <a:ext cx="7902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2: Low Freq. Panel to High Non Panel </a:t>
            </a:r>
            <a:r>
              <a:rPr lang="en-US" sz="1800" dirty="0" smtClean="0">
                <a:solidFill>
                  <a:srgbClr val="003399"/>
                </a:solidFill>
                <a:ea typeface="ＭＳ Ｐゴシック" panose="020B0600070205080204" pitchFamily="34" charset="-128"/>
              </a:rPr>
              <a:t>(cont’d)</a:t>
            </a:r>
            <a:endParaRPr lang="en-US" sz="1800" dirty="0" smtClean="0">
              <a:ea typeface="ＭＳ Ｐゴシック" panose="020B0600070205080204" pitchFamily="34" charset="-128"/>
            </a:endParaRPr>
          </a:p>
        </p:txBody>
      </p:sp>
      <p:sp>
        <p:nvSpPr>
          <p:cNvPr id="563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8FF9A634-8619-464B-8F1C-8AAF5366CC1C}" type="slidenum">
              <a:rPr lang="en-US" sz="800"/>
              <a:pPr eaLnBrk="1" hangingPunct="1"/>
              <a:t>53</a:t>
            </a:fld>
            <a:endParaRPr lang="en-US" sz="800"/>
          </a:p>
        </p:txBody>
      </p:sp>
      <p:sp>
        <p:nvSpPr>
          <p:cNvPr id="52227" name="Rectangle 3"/>
          <p:cNvSpPr txBox="1">
            <a:spLocks noChangeArrowheads="1"/>
          </p:cNvSpPr>
          <p:nvPr/>
        </p:nvSpPr>
        <p:spPr bwMode="auto">
          <a:xfrm>
            <a:off x="381000" y="1160463"/>
            <a:ext cx="848995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42900" indent="-342900" eaLnBrk="1" hangingPunct="1">
              <a:spcBef>
                <a:spcPct val="20000"/>
              </a:spcBef>
              <a:buClr>
                <a:schemeClr val="accent2"/>
              </a:buClr>
              <a:buSzPct val="100000"/>
              <a:buFont typeface="Arial" pitchFamily="34" charset="0"/>
              <a:buChar char="•"/>
              <a:defRPr/>
            </a:pPr>
            <a:r>
              <a:rPr lang="en-US" sz="1600" dirty="0" smtClean="0">
                <a:solidFill>
                  <a:schemeClr val="hlink"/>
                </a:solidFill>
                <a:ea typeface="ＭＳ Ｐゴシック" charset="0"/>
                <a:cs typeface="Arial" charset="0"/>
              </a:rPr>
              <a:t>Results are shown here. </a:t>
            </a:r>
            <a:endParaRPr lang="en-US" sz="1600" dirty="0" smtClean="0">
              <a:solidFill>
                <a:schemeClr val="hlink"/>
              </a:solidFill>
              <a:cs typeface="Arial" charset="0"/>
            </a:endParaRPr>
          </a:p>
          <a:p>
            <a:pPr eaLnBrk="1" hangingPunct="1">
              <a:spcBef>
                <a:spcPct val="20000"/>
              </a:spcBef>
              <a:buClr>
                <a:schemeClr val="accent2"/>
              </a:buClr>
              <a:buSzPct val="100000"/>
              <a:buFont typeface="Arial" charset="0"/>
              <a:buChar char="•"/>
              <a:defRPr/>
            </a:pPr>
            <a:endParaRPr lang="en-US" sz="1800" dirty="0" smtClean="0">
              <a:solidFill>
                <a:schemeClr val="hlink"/>
              </a:solidFill>
              <a:cs typeface="Arial" charset="0"/>
            </a:endParaRPr>
          </a:p>
        </p:txBody>
      </p:sp>
      <p:sp>
        <p:nvSpPr>
          <p:cNvPr id="56324" name="Rectangle 3"/>
          <p:cNvSpPr txBox="1">
            <a:spLocks noChangeArrowheads="1"/>
          </p:cNvSpPr>
          <p:nvPr/>
        </p:nvSpPr>
        <p:spPr bwMode="auto">
          <a:xfrm>
            <a:off x="4887913" y="4657725"/>
            <a:ext cx="15113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Population sum for all countries in 1996= 413,169.0</a:t>
            </a:r>
            <a:endParaRPr lang="en-US" sz="1400">
              <a:solidFill>
                <a:schemeClr val="hlink"/>
              </a:solidFill>
            </a:endParaRPr>
          </a:p>
        </p:txBody>
      </p:sp>
      <p:grpSp>
        <p:nvGrpSpPr>
          <p:cNvPr id="56326" name="Group 1"/>
          <p:cNvGrpSpPr>
            <a:grpSpLocks/>
          </p:cNvGrpSpPr>
          <p:nvPr/>
        </p:nvGrpSpPr>
        <p:grpSpPr bwMode="auto">
          <a:xfrm>
            <a:off x="571500" y="1573213"/>
            <a:ext cx="7708900" cy="3921125"/>
            <a:chOff x="265444" y="2093054"/>
            <a:chExt cx="7957806" cy="4074384"/>
          </a:xfrm>
        </p:grpSpPr>
        <p:sp>
          <p:nvSpPr>
            <p:cNvPr id="56327" name="Rectangle 3"/>
            <p:cNvSpPr txBox="1">
              <a:spLocks noChangeArrowheads="1"/>
            </p:cNvSpPr>
            <p:nvPr/>
          </p:nvSpPr>
          <p:spPr bwMode="auto">
            <a:xfrm>
              <a:off x="265444" y="4859338"/>
              <a:ext cx="2028575"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Population sum for all countries in 1995  = 411.824.1</a:t>
              </a:r>
              <a:endParaRPr lang="en-US" sz="1400">
                <a:solidFill>
                  <a:schemeClr val="hlink"/>
                </a:solidFill>
              </a:endParaRPr>
            </a:p>
          </p:txBody>
        </p:sp>
        <p:pic>
          <p:nvPicPr>
            <p:cNvPr id="5632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3925" y="2581275"/>
              <a:ext cx="2219325"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6329" name="Group 1"/>
            <p:cNvGrpSpPr>
              <a:grpSpLocks/>
            </p:cNvGrpSpPr>
            <p:nvPr/>
          </p:nvGrpSpPr>
          <p:grpSpPr bwMode="auto">
            <a:xfrm>
              <a:off x="332120" y="2351088"/>
              <a:ext cx="1838325" cy="2438400"/>
              <a:chOff x="143208" y="2030413"/>
              <a:chExt cx="1838325" cy="2438400"/>
            </a:xfrm>
          </p:grpSpPr>
          <p:pic>
            <p:nvPicPr>
              <p:cNvPr id="5633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208" y="2030413"/>
                <a:ext cx="18383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39" name="Oval 6"/>
              <p:cNvSpPr>
                <a:spLocks noChangeArrowheads="1"/>
              </p:cNvSpPr>
              <p:nvPr/>
            </p:nvSpPr>
            <p:spPr bwMode="auto">
              <a:xfrm>
                <a:off x="868713" y="3111500"/>
                <a:ext cx="925513" cy="120015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grpSp>
          <p:nvGrpSpPr>
            <p:cNvPr id="56330" name="Group 2"/>
            <p:cNvGrpSpPr>
              <a:grpSpLocks/>
            </p:cNvGrpSpPr>
            <p:nvPr/>
          </p:nvGrpSpPr>
          <p:grpSpPr bwMode="auto">
            <a:xfrm>
              <a:off x="2687638" y="3700463"/>
              <a:ext cx="1781175" cy="2466975"/>
              <a:chOff x="515938" y="4348163"/>
              <a:chExt cx="1781175" cy="2466975"/>
            </a:xfrm>
          </p:grpSpPr>
          <p:pic>
            <p:nvPicPr>
              <p:cNvPr id="563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938" y="4348163"/>
                <a:ext cx="178117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37" name="Oval 23"/>
              <p:cNvSpPr>
                <a:spLocks noChangeArrowheads="1"/>
              </p:cNvSpPr>
              <p:nvPr/>
            </p:nvSpPr>
            <p:spPr bwMode="auto">
              <a:xfrm flipV="1">
                <a:off x="1208088" y="5391150"/>
                <a:ext cx="925512" cy="1203325"/>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cxnSp>
          <p:nvCxnSpPr>
            <p:cNvPr id="21" name="Straight Arrow Connector 20"/>
            <p:cNvCxnSpPr/>
            <p:nvPr/>
          </p:nvCxnSpPr>
          <p:spPr>
            <a:xfrm>
              <a:off x="1797683" y="3531460"/>
              <a:ext cx="4899885" cy="7587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6332" name="Oval 6"/>
            <p:cNvSpPr>
              <a:spLocks noChangeArrowheads="1"/>
            </p:cNvSpPr>
            <p:nvPr/>
          </p:nvSpPr>
          <p:spPr bwMode="auto">
            <a:xfrm>
              <a:off x="6696869" y="3365274"/>
              <a:ext cx="925513" cy="64135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9" name="Straight Arrow Connector 28"/>
            <p:cNvCxnSpPr>
              <a:stCxn id="56337" idx="6"/>
              <a:endCxn id="56335" idx="2"/>
            </p:cNvCxnSpPr>
            <p:nvPr/>
          </p:nvCxnSpPr>
          <p:spPr>
            <a:xfrm flipV="1">
              <a:off x="4304982" y="4328191"/>
              <a:ext cx="2392586" cy="1016122"/>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
          <p:nvSpPr>
            <p:cNvPr id="56334" name="Rectangle 6"/>
            <p:cNvSpPr>
              <a:spLocks noChangeArrowheads="1"/>
            </p:cNvSpPr>
            <p:nvPr/>
          </p:nvSpPr>
          <p:spPr bwMode="auto">
            <a:xfrm>
              <a:off x="2375451" y="2093054"/>
              <a:ext cx="3536945" cy="143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pPr>
              <a:r>
                <a:rPr lang="en-US" sz="1400" b="1" i="1">
                  <a:solidFill>
                    <a:schemeClr val="hlink"/>
                  </a:solidFill>
                </a:rPr>
                <a:t>Note that the low-to-high frequency conversion is performed by using “constant-match average” which means EViews simply repeats the annual value for each quarter in the TimeSeries_Quarterly page</a:t>
              </a:r>
              <a:r>
                <a:rPr lang="en-US" sz="1300" b="1" i="1">
                  <a:solidFill>
                    <a:schemeClr val="hlink"/>
                  </a:solidFill>
                </a:rPr>
                <a:t>.</a:t>
              </a:r>
            </a:p>
          </p:txBody>
        </p:sp>
        <p:sp>
          <p:nvSpPr>
            <p:cNvPr id="56335" name="Oval 23"/>
            <p:cNvSpPr>
              <a:spLocks noChangeArrowheads="1"/>
            </p:cNvSpPr>
            <p:nvPr/>
          </p:nvSpPr>
          <p:spPr bwMode="auto">
            <a:xfrm flipV="1">
              <a:off x="6696869" y="3973513"/>
              <a:ext cx="925512" cy="711200"/>
            </a:xfrm>
            <a:prstGeom prst="ellipse">
              <a:avLst/>
            </a:prstGeom>
            <a:solidFill>
              <a:srgbClr val="300ECF">
                <a:alpha val="0"/>
              </a:srgbClr>
            </a:solidFill>
            <a:ln w="38100" algn="ctr">
              <a:solidFill>
                <a:srgbClr val="300ECF"/>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a:xfrm>
            <a:off x="385763" y="0"/>
            <a:ext cx="7902575" cy="1131888"/>
          </a:xfrm>
        </p:spPr>
        <p:txBody>
          <a:bodyPr/>
          <a:lstStyle/>
          <a:p>
            <a:pPr eaLnBrk="1" hangingPunct="1"/>
            <a:r>
              <a:rPr lang="en-US" dirty="0" smtClean="0">
                <a:solidFill>
                  <a:srgbClr val="003399"/>
                </a:solidFill>
                <a:ea typeface="ＭＳ Ｐゴシック" panose="020B0600070205080204" pitchFamily="34" charset="-128"/>
              </a:rPr>
              <a:t>Panel to Non-Panel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3: High Freq. Panel to Low Freq. Non Panel</a:t>
            </a:r>
            <a:endParaRPr lang="en-US" dirty="0" smtClean="0">
              <a:ea typeface="ＭＳ Ｐゴシック" panose="020B0600070205080204" pitchFamily="34" charset="-128"/>
            </a:endParaRPr>
          </a:p>
        </p:txBody>
      </p:sp>
      <p:sp>
        <p:nvSpPr>
          <p:cNvPr id="4100" name="Rectangle 3"/>
          <p:cNvSpPr>
            <a:spLocks noGrp="1" noChangeArrowheads="1"/>
          </p:cNvSpPr>
          <p:nvPr>
            <p:ph idx="1"/>
          </p:nvPr>
        </p:nvSpPr>
        <p:spPr>
          <a:xfrm>
            <a:off x="463550" y="1193800"/>
            <a:ext cx="8353425" cy="1035050"/>
          </a:xfrm>
        </p:spPr>
        <p:txBody>
          <a:bodyPr/>
          <a:lstStyle/>
          <a:p>
            <a:pPr eaLnBrk="1" hangingPunct="1">
              <a:buFont typeface="Arial" pitchFamily="34" charset="0"/>
              <a:buChar char="•"/>
              <a:defRPr/>
            </a:pPr>
            <a:r>
              <a:rPr lang="en-US" sz="1800" dirty="0" smtClean="0"/>
              <a:t>Suppose instead, you would like to copy </a:t>
            </a:r>
            <a:r>
              <a:rPr lang="en-US" sz="1800" b="1" i="1" dirty="0" smtClean="0"/>
              <a:t>GDP</a:t>
            </a:r>
            <a:r>
              <a:rPr lang="en-US" sz="1800" dirty="0" smtClean="0"/>
              <a:t> data from the </a:t>
            </a:r>
            <a:r>
              <a:rPr lang="en-US" sz="1800" b="1" i="1" dirty="0" smtClean="0"/>
              <a:t>Quarterly_Panel</a:t>
            </a:r>
            <a:r>
              <a:rPr lang="en-US" sz="1800" dirty="0"/>
              <a:t> </a:t>
            </a:r>
            <a:r>
              <a:rPr lang="en-US" sz="1800" dirty="0" smtClean="0"/>
              <a:t> page to the </a:t>
            </a:r>
            <a:r>
              <a:rPr lang="en-US" sz="1800" b="1" i="1" dirty="0" err="1" smtClean="0"/>
              <a:t>TimeSeries_Annual</a:t>
            </a:r>
            <a:r>
              <a:rPr lang="en-US" sz="1800" dirty="0" smtClean="0"/>
              <a:t> page.  </a:t>
            </a:r>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734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334F415-4E87-4452-B576-93950D688F2B}" type="slidenum">
              <a:rPr lang="en-US" sz="800"/>
              <a:pPr eaLnBrk="1" hangingPunct="1"/>
              <a:t>54</a:t>
            </a:fld>
            <a:endParaRPr lang="en-US" sz="800"/>
          </a:p>
        </p:txBody>
      </p:sp>
      <p:sp>
        <p:nvSpPr>
          <p:cNvPr id="7" name="Rectangle 3"/>
          <p:cNvSpPr txBox="1">
            <a:spLocks noChangeArrowheads="1"/>
          </p:cNvSpPr>
          <p:nvPr/>
        </p:nvSpPr>
        <p:spPr bwMode="auto">
          <a:xfrm>
            <a:off x="620713" y="1874838"/>
            <a:ext cx="3635375" cy="348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168275" indent="0" eaLnBrk="1" hangingPunct="1">
              <a:buFont typeface="Times" pitchFamily="17" charset="0"/>
              <a:buNone/>
              <a:defRPr/>
            </a:pPr>
            <a:r>
              <a:rPr lang="en-US" sz="1600" u="sng" dirty="0" smtClean="0"/>
              <a:t>Panel to Non panel: Example 3 </a:t>
            </a:r>
          </a:p>
          <a:p>
            <a:pPr marL="457200" indent="-288925" eaLnBrk="1" hangingPunct="1">
              <a:buFont typeface="+mj-lt"/>
              <a:buAutoNum type="arabicPeriod"/>
              <a:defRPr/>
            </a:pPr>
            <a:r>
              <a:rPr lang="en-US" sz="1400" dirty="0" smtClean="0">
                <a:ea typeface="ＭＳ Ｐゴシック" pitchFamily="34" charset="-128"/>
              </a:rPr>
              <a:t>Click on </a:t>
            </a:r>
            <a:r>
              <a:rPr lang="en-US" sz="1400" b="1" i="1" dirty="0" smtClean="0">
                <a:ea typeface="ＭＳ Ｐゴシック" pitchFamily="34" charset="-128"/>
              </a:rPr>
              <a:t>Quarterly_Panel</a:t>
            </a:r>
            <a:r>
              <a:rPr lang="en-US" sz="1400" dirty="0" smtClean="0">
                <a:ea typeface="ＭＳ Ｐゴシック" pitchFamily="34" charset="-128"/>
              </a:rPr>
              <a:t> page, </a:t>
            </a:r>
            <a:r>
              <a:rPr lang="en-US" sz="1400" dirty="0">
                <a:solidFill>
                  <a:srgbClr val="003399"/>
                </a:solidFill>
              </a:rPr>
              <a:t>right-click on </a:t>
            </a:r>
            <a:r>
              <a:rPr lang="en-US" sz="1400" b="1" i="1" dirty="0" err="1" smtClean="0">
                <a:solidFill>
                  <a:srgbClr val="003399"/>
                </a:solidFill>
              </a:rPr>
              <a:t>gdp</a:t>
            </a:r>
            <a:r>
              <a:rPr lang="en-US" sz="1400" dirty="0" smtClean="0">
                <a:solidFill>
                  <a:srgbClr val="003399"/>
                </a:solidFill>
              </a:rPr>
              <a:t> </a:t>
            </a:r>
            <a:r>
              <a:rPr lang="en-US" sz="1400" dirty="0">
                <a:solidFill>
                  <a:srgbClr val="003399"/>
                </a:solidFill>
              </a:rPr>
              <a:t>series and select </a:t>
            </a:r>
            <a:r>
              <a:rPr lang="en-US" sz="1400" b="1" dirty="0" smtClean="0">
                <a:solidFill>
                  <a:srgbClr val="003399"/>
                </a:solidFill>
              </a:rPr>
              <a:t>Copy. </a:t>
            </a:r>
            <a:endParaRPr lang="en-US" sz="1400" dirty="0" smtClean="0">
              <a:ea typeface="ＭＳ Ｐゴシック" pitchFamily="34" charset="-128"/>
            </a:endParaRPr>
          </a:p>
          <a:p>
            <a:pPr marL="457200" indent="-288925" eaLnBrk="1" hangingPunct="1">
              <a:buFont typeface="+mj-lt"/>
              <a:buAutoNum type="arabicPeriod"/>
              <a:defRPr/>
            </a:pPr>
            <a:r>
              <a:rPr lang="en-US" sz="1400" dirty="0" smtClean="0">
                <a:ea typeface="ＭＳ Ｐゴシック" pitchFamily="34" charset="-128"/>
              </a:rPr>
              <a:t>Click on the</a:t>
            </a:r>
            <a:r>
              <a:rPr lang="en-US" sz="1400" b="1" i="1" dirty="0" smtClean="0">
                <a:ea typeface="ＭＳ Ｐゴシック" pitchFamily="34" charset="-128"/>
              </a:rPr>
              <a:t> </a:t>
            </a:r>
            <a:r>
              <a:rPr lang="en-US" sz="1400" b="1" i="1" dirty="0" err="1" smtClean="0">
                <a:ea typeface="ＭＳ Ｐゴシック" pitchFamily="34" charset="-128"/>
              </a:rPr>
              <a:t>TimeSeries_Annual</a:t>
            </a:r>
            <a:r>
              <a:rPr lang="en-US" sz="1400" b="1" i="1" dirty="0" smtClean="0">
                <a:ea typeface="ＭＳ Ｐゴシック" pitchFamily="34" charset="-128"/>
              </a:rPr>
              <a:t> </a:t>
            </a:r>
            <a:r>
              <a:rPr lang="en-US" sz="1400" dirty="0" smtClean="0">
                <a:ea typeface="ＭＳ Ｐゴシック" pitchFamily="34" charset="-128"/>
              </a:rPr>
              <a:t>page, right click and select</a:t>
            </a:r>
            <a:r>
              <a:rPr lang="en-US" sz="1400" b="1" i="1" dirty="0" smtClean="0">
                <a:ea typeface="ＭＳ Ｐゴシック" pitchFamily="34" charset="-128"/>
              </a:rPr>
              <a:t> Paste Special. </a:t>
            </a:r>
          </a:p>
          <a:p>
            <a:pPr marL="457200" indent="-285750" eaLnBrk="1" hangingPunct="1">
              <a:buFont typeface="+mj-lt"/>
              <a:buAutoNum type="arabicPeriod"/>
              <a:defRPr/>
            </a:pPr>
            <a:r>
              <a:rPr lang="en-US" sz="1400" dirty="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opens up</a:t>
            </a:r>
            <a:r>
              <a:rPr lang="en-US" sz="1400" dirty="0">
                <a:solidFill>
                  <a:srgbClr val="003399"/>
                </a:solidFill>
              </a:rPr>
              <a:t>. Select </a:t>
            </a:r>
            <a:r>
              <a:rPr lang="en-US" sz="1400" b="1" dirty="0" smtClean="0">
                <a:solidFill>
                  <a:srgbClr val="003399"/>
                </a:solidFill>
              </a:rPr>
              <a:t>Link </a:t>
            </a:r>
            <a:r>
              <a:rPr lang="en-US" sz="1400" dirty="0" smtClean="0">
                <a:solidFill>
                  <a:srgbClr val="003399"/>
                </a:solidFill>
              </a:rPr>
              <a:t>under </a:t>
            </a:r>
            <a:r>
              <a:rPr lang="en-US" sz="1400" b="1" i="1" dirty="0" smtClean="0">
                <a:solidFill>
                  <a:srgbClr val="003399"/>
                </a:solidFill>
              </a:rPr>
              <a:t>Paste as</a:t>
            </a:r>
            <a:r>
              <a:rPr lang="en-US" sz="1400" dirty="0" smtClean="0">
                <a:solidFill>
                  <a:srgbClr val="003399"/>
                </a:solidFill>
              </a:rPr>
              <a:t> section and </a:t>
            </a:r>
            <a:r>
              <a:rPr lang="en-US" sz="1400" b="1" dirty="0" smtClean="0">
                <a:solidFill>
                  <a:srgbClr val="003399"/>
                </a:solidFill>
              </a:rPr>
              <a:t>General </a:t>
            </a:r>
            <a:r>
              <a:rPr lang="en-US" sz="1400" b="1" dirty="0">
                <a:solidFill>
                  <a:srgbClr val="003399"/>
                </a:solidFill>
              </a:rPr>
              <a:t>match merge criteria </a:t>
            </a:r>
            <a:r>
              <a:rPr lang="en-US" sz="1400" dirty="0">
                <a:solidFill>
                  <a:srgbClr val="003399"/>
                </a:solidFill>
              </a:rPr>
              <a:t>under </a:t>
            </a:r>
            <a:r>
              <a:rPr lang="en-US" sz="1400" b="1" i="1" dirty="0">
                <a:solidFill>
                  <a:srgbClr val="003399"/>
                </a:solidFill>
              </a:rPr>
              <a:t>Merge </a:t>
            </a:r>
            <a:r>
              <a:rPr lang="en-US" sz="1400" b="1" i="1" dirty="0" smtClean="0">
                <a:solidFill>
                  <a:srgbClr val="003399"/>
                </a:solidFill>
              </a:rPr>
              <a:t>by </a:t>
            </a:r>
            <a:r>
              <a:rPr lang="en-US" sz="1400" dirty="0" smtClean="0">
                <a:solidFill>
                  <a:srgbClr val="003399"/>
                </a:solidFill>
              </a:rPr>
              <a:t>section.</a:t>
            </a:r>
            <a:endParaRPr lang="en-US" sz="1400" dirty="0">
              <a:solidFill>
                <a:srgbClr val="003399"/>
              </a:solidFill>
            </a:endParaRPr>
          </a:p>
          <a:p>
            <a:pPr marL="457200" indent="-285750" eaLnBrk="1" hangingPunct="1">
              <a:buFont typeface="+mj-lt"/>
              <a:buAutoNum type="arabicPeriod"/>
              <a:defRPr/>
            </a:pPr>
            <a:r>
              <a:rPr lang="en-US" sz="1400" dirty="0"/>
              <a:t>Under </a:t>
            </a:r>
            <a:r>
              <a:rPr lang="en-US" sz="1400" b="1" dirty="0"/>
              <a:t>Match merge Options</a:t>
            </a:r>
            <a:r>
              <a:rPr lang="en-US" sz="1400" dirty="0"/>
              <a:t>, set </a:t>
            </a:r>
            <a:r>
              <a:rPr lang="en-US" sz="1400" i="1" dirty="0"/>
              <a:t>Source ID </a:t>
            </a:r>
            <a:r>
              <a:rPr lang="en-US" sz="1400" dirty="0"/>
              <a:t>and the </a:t>
            </a:r>
            <a:r>
              <a:rPr lang="en-US" sz="1400" i="1" dirty="0"/>
              <a:t>Destination ID </a:t>
            </a:r>
            <a:r>
              <a:rPr lang="en-US" sz="1400" dirty="0"/>
              <a:t>to </a:t>
            </a:r>
            <a:r>
              <a:rPr lang="en-US" sz="1400" b="1" dirty="0"/>
              <a:t>@date</a:t>
            </a:r>
            <a:r>
              <a:rPr lang="en-US" sz="1400" dirty="0"/>
              <a:t>.  </a:t>
            </a:r>
          </a:p>
          <a:p>
            <a:pPr indent="0" eaLnBrk="1" hangingPunct="1">
              <a:buFont typeface="Times" pitchFamily="17" charset="0"/>
              <a:buNone/>
              <a:defRPr/>
            </a:pPr>
            <a:r>
              <a:rPr lang="en-US" sz="1600" dirty="0" smtClean="0"/>
              <a:t/>
            </a:r>
            <a:br>
              <a:rPr lang="en-US" sz="1600" dirty="0" smtClean="0"/>
            </a:br>
            <a:r>
              <a:rPr lang="en-US" sz="1600" dirty="0" smtClean="0"/>
              <a:t/>
            </a:r>
            <a:br>
              <a:rPr lang="en-US" sz="1600" dirty="0" smtClean="0"/>
            </a:br>
            <a:endParaRPr lang="en-US" sz="1600" dirty="0" smtClean="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smtClean="0">
              <a:cs typeface="Arial" pitchFamily="34" charset="0"/>
            </a:endParaRPr>
          </a:p>
          <a:p>
            <a:pPr lvl="2" eaLnBrk="1" hangingPunct="1">
              <a:buFont typeface="Wingdings" pitchFamily="2" charset="2"/>
              <a:buChar char="q"/>
              <a:defRPr/>
            </a:pPr>
            <a:endParaRPr lang="en-US" sz="1600" dirty="0" smtClean="0">
              <a:cs typeface="Arial" pitchFamily="34" charset="0"/>
            </a:endParaRPr>
          </a:p>
          <a:p>
            <a:pPr marL="0" indent="0" eaLnBrk="1" hangingPunct="1">
              <a:buFontTx/>
              <a:buNone/>
              <a:defRPr/>
            </a:pPr>
            <a:endParaRPr lang="en-US" dirty="0" smtClean="0"/>
          </a:p>
          <a:p>
            <a:pPr marL="0" indent="0" eaLnBrk="1" hangingPunct="1">
              <a:buFontTx/>
              <a:buNone/>
              <a:defRPr/>
            </a:pPr>
            <a:endParaRPr lang="en-US" sz="1400" dirty="0" smtClean="0"/>
          </a:p>
          <a:p>
            <a:pPr marL="0" indent="0" eaLnBrk="1" hangingPunct="1">
              <a:buFontTx/>
              <a:buNone/>
              <a:defRPr/>
            </a:pPr>
            <a:endParaRPr lang="en-US" dirty="0" smtClean="0"/>
          </a:p>
          <a:p>
            <a:pPr eaLnBrk="1" hangingPunct="1">
              <a:defRPr/>
            </a:pPr>
            <a:endParaRPr lang="en-US" dirty="0" smtClean="0"/>
          </a:p>
        </p:txBody>
      </p:sp>
      <p:pic>
        <p:nvPicPr>
          <p:cNvPr id="5735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6088" y="1850538"/>
            <a:ext cx="4238625"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2566B6B-5D9E-49ED-A5D4-96A53BECF9BC}" type="slidenum">
              <a:rPr lang="en-US" sz="800">
                <a:solidFill>
                  <a:schemeClr val="accent1"/>
                </a:solidFill>
              </a:rPr>
              <a:pPr/>
              <a:t>55</a:t>
            </a:fld>
            <a:endParaRPr lang="en-US" sz="800">
              <a:solidFill>
                <a:schemeClr val="accent1"/>
              </a:solidFill>
            </a:endParaRPr>
          </a:p>
        </p:txBody>
      </p:sp>
      <p:sp>
        <p:nvSpPr>
          <p:cNvPr id="58371" name="Rectangle 2"/>
          <p:cNvSpPr txBox="1">
            <a:spLocks noChangeArrowheads="1"/>
          </p:cNvSpPr>
          <p:nvPr/>
        </p:nvSpPr>
        <p:spPr bwMode="auto">
          <a:xfrm>
            <a:off x="385763" y="0"/>
            <a:ext cx="7902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Panel to Non-Panel Conversion</a:t>
            </a:r>
            <a:br>
              <a:rPr lang="en-US" sz="2800" dirty="0">
                <a:solidFill>
                  <a:srgbClr val="003399"/>
                </a:solidFill>
              </a:rPr>
            </a:br>
            <a:r>
              <a:rPr lang="en-US" sz="2800" dirty="0" smtClean="0">
                <a:solidFill>
                  <a:srgbClr val="003399"/>
                </a:solidFill>
              </a:rPr>
              <a:t>Ex. </a:t>
            </a:r>
            <a:r>
              <a:rPr lang="en-US" sz="2800" dirty="0">
                <a:solidFill>
                  <a:srgbClr val="003399"/>
                </a:solidFill>
              </a:rPr>
              <a:t>3: High Freq. Panel to Low Non Panel </a:t>
            </a:r>
            <a:r>
              <a:rPr lang="en-US" sz="1800" dirty="0">
                <a:solidFill>
                  <a:srgbClr val="003399"/>
                </a:solidFill>
              </a:rPr>
              <a:t>(cont’d)</a:t>
            </a:r>
            <a:endParaRPr lang="en-US" sz="1800" dirty="0">
              <a:solidFill>
                <a:schemeClr val="hlink"/>
              </a:solidFill>
            </a:endParaRPr>
          </a:p>
        </p:txBody>
      </p:sp>
      <p:sp>
        <p:nvSpPr>
          <p:cNvPr id="5" name="Rectangle 3"/>
          <p:cNvSpPr txBox="1">
            <a:spLocks noChangeArrowheads="1"/>
          </p:cNvSpPr>
          <p:nvPr/>
        </p:nvSpPr>
        <p:spPr bwMode="auto">
          <a:xfrm>
            <a:off x="508000" y="1252538"/>
            <a:ext cx="8320088"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514350" indent="-342900" eaLnBrk="1" hangingPunct="1">
              <a:buClr>
                <a:schemeClr val="accent2"/>
              </a:buClr>
              <a:buFont typeface="+mj-lt"/>
              <a:buAutoNum type="arabicPeriod" startAt="5"/>
              <a:defRPr/>
            </a:pPr>
            <a:r>
              <a:rPr lang="en-US" sz="1600" dirty="0">
                <a:solidFill>
                  <a:srgbClr val="003399"/>
                </a:solidFill>
                <a:cs typeface="Arial" charset="0"/>
              </a:rPr>
              <a:t>Remember that EViews needs to know:</a:t>
            </a:r>
          </a:p>
          <a:p>
            <a:pPr marL="1200150" lvl="1" eaLnBrk="1" hangingPunct="1">
              <a:buClr>
                <a:schemeClr val="accent2"/>
              </a:buClr>
              <a:buFont typeface="Wingdings" pitchFamily="2" charset="2"/>
              <a:buChar char="ü"/>
              <a:defRPr/>
            </a:pPr>
            <a:r>
              <a:rPr lang="en-US" sz="1600" dirty="0">
                <a:solidFill>
                  <a:srgbClr val="003399"/>
                </a:solidFill>
                <a:cs typeface="Arial" charset="0"/>
              </a:rPr>
              <a:t>how to aggregate the data across </a:t>
            </a:r>
            <a:r>
              <a:rPr lang="en-US" sz="1600" dirty="0" smtClean="0">
                <a:solidFill>
                  <a:srgbClr val="003399"/>
                </a:solidFill>
                <a:cs typeface="Arial" charset="0"/>
              </a:rPr>
              <a:t>countries</a:t>
            </a:r>
          </a:p>
          <a:p>
            <a:pPr marL="1200150" lvl="1" eaLnBrk="1" hangingPunct="1">
              <a:buClr>
                <a:schemeClr val="accent2"/>
              </a:buClr>
              <a:buFont typeface="Wingdings" pitchFamily="2" charset="2"/>
              <a:buChar char="ü"/>
              <a:defRPr/>
            </a:pPr>
            <a:r>
              <a:rPr lang="en-US" sz="1600" dirty="0" smtClean="0">
                <a:solidFill>
                  <a:srgbClr val="003399"/>
                </a:solidFill>
                <a:cs typeface="Arial" charset="0"/>
              </a:rPr>
              <a:t>how </a:t>
            </a:r>
            <a:r>
              <a:rPr lang="en-US" sz="1600" dirty="0">
                <a:solidFill>
                  <a:srgbClr val="003399"/>
                </a:solidFill>
                <a:cs typeface="Arial" charset="0"/>
              </a:rPr>
              <a:t>to perform </a:t>
            </a:r>
            <a:r>
              <a:rPr lang="en-US" sz="1600" dirty="0" smtClean="0">
                <a:solidFill>
                  <a:srgbClr val="003399"/>
                </a:solidFill>
                <a:cs typeface="Arial" charset="0"/>
              </a:rPr>
              <a:t>high-to-low </a:t>
            </a:r>
            <a:r>
              <a:rPr lang="en-US" sz="1600" dirty="0">
                <a:solidFill>
                  <a:srgbClr val="003399"/>
                </a:solidFill>
                <a:cs typeface="Arial" charset="0"/>
              </a:rPr>
              <a:t>frequency conversion. </a:t>
            </a:r>
          </a:p>
          <a:p>
            <a:pPr marL="457200">
              <a:defRPr/>
            </a:pPr>
            <a:r>
              <a:rPr lang="en-US" sz="1600" dirty="0">
                <a:solidFill>
                  <a:srgbClr val="003399"/>
                </a:solidFill>
                <a:cs typeface="Arial" charset="0"/>
              </a:rPr>
              <a:t>To instruct EViews on the method of contraction across countries, select one of the options under </a:t>
            </a:r>
            <a:r>
              <a:rPr lang="en-US" sz="1600" b="1" dirty="0">
                <a:solidFill>
                  <a:srgbClr val="003399"/>
                </a:solidFill>
                <a:cs typeface="Arial" charset="0"/>
              </a:rPr>
              <a:t>Contraction method</a:t>
            </a:r>
            <a:r>
              <a:rPr lang="en-US" sz="1600" dirty="0">
                <a:solidFill>
                  <a:srgbClr val="003399"/>
                </a:solidFill>
                <a:cs typeface="Arial" charset="0"/>
              </a:rPr>
              <a:t>. Let’s choose </a:t>
            </a:r>
            <a:r>
              <a:rPr lang="en-US" sz="1600" b="1" i="1" dirty="0">
                <a:solidFill>
                  <a:srgbClr val="003399"/>
                </a:solidFill>
                <a:cs typeface="Arial" charset="0"/>
              </a:rPr>
              <a:t>Sum</a:t>
            </a:r>
            <a:r>
              <a:rPr lang="en-US" sz="1600" dirty="0">
                <a:solidFill>
                  <a:srgbClr val="003399"/>
                </a:solidFill>
                <a:cs typeface="Arial" charset="0"/>
              </a:rPr>
              <a:t>. </a:t>
            </a:r>
            <a:endParaRPr lang="en-US" sz="1600" dirty="0" smtClean="0">
              <a:solidFill>
                <a:srgbClr val="003399"/>
              </a:solidFill>
              <a:cs typeface="Arial" charset="0"/>
            </a:endParaRPr>
          </a:p>
          <a:p>
            <a:pPr marL="1200150" lvl="1" eaLnBrk="1" hangingPunct="1">
              <a:buClr>
                <a:schemeClr val="accent2"/>
              </a:buClr>
              <a:buFont typeface="Wingdings" pitchFamily="2" charset="2"/>
              <a:buChar char="ü"/>
              <a:defRPr/>
            </a:pPr>
            <a:r>
              <a:rPr lang="en-US" sz="1600" dirty="0" smtClean="0">
                <a:solidFill>
                  <a:srgbClr val="003399"/>
                </a:solidFill>
                <a:cs typeface="Arial" charset="0"/>
              </a:rPr>
              <a:t>This instructs EViews to sum the GDP data across countries for each quarter (country aggregations/contraction). </a:t>
            </a:r>
          </a:p>
          <a:p>
            <a:pPr marL="1200150" lvl="1" eaLnBrk="1" hangingPunct="1">
              <a:buClr>
                <a:schemeClr val="accent2"/>
              </a:buClr>
              <a:buFont typeface="Wingdings" pitchFamily="2" charset="2"/>
              <a:buChar char="ü"/>
              <a:defRPr/>
            </a:pPr>
            <a:r>
              <a:rPr lang="en-US" sz="1600" dirty="0" smtClean="0">
                <a:solidFill>
                  <a:srgbClr val="003399"/>
                </a:solidFill>
                <a:cs typeface="Arial" charset="0"/>
              </a:rPr>
              <a:t>This also instructs EViews to sum the GDP data across each quarter of the year (frequency conversion). </a:t>
            </a:r>
          </a:p>
          <a:p>
            <a:pPr marL="457200">
              <a:defRPr/>
            </a:pPr>
            <a:endParaRPr lang="en-US" sz="1600" dirty="0" smtClean="0">
              <a:solidFill>
                <a:srgbClr val="003399"/>
              </a:solidFill>
              <a:cs typeface="Arial" pitchFamily="34" charset="0"/>
            </a:endParaRPr>
          </a:p>
          <a:p>
            <a:pPr marL="574675" indent="-285750">
              <a:spcBef>
                <a:spcPct val="20000"/>
              </a:spcBef>
              <a:buClr>
                <a:schemeClr val="accent2"/>
              </a:buClr>
              <a:buSzPct val="90000"/>
              <a:buFont typeface="Arial" pitchFamily="34" charset="0"/>
              <a:buChar char="•"/>
              <a:defRPr/>
            </a:pPr>
            <a:r>
              <a:rPr lang="en-US" sz="1600" b="1" dirty="0" smtClean="0">
                <a:solidFill>
                  <a:schemeClr val="hlink"/>
                </a:solidFill>
                <a:cs typeface="Arial" pitchFamily="34" charset="0"/>
              </a:rPr>
              <a:t>NOTE</a:t>
            </a:r>
            <a:r>
              <a:rPr lang="en-US" sz="1600" dirty="0" smtClean="0">
                <a:solidFill>
                  <a:schemeClr val="hlink"/>
                </a:solidFill>
                <a:cs typeface="Arial" pitchFamily="34" charset="0"/>
              </a:rPr>
              <a:t>: the contraction method used for cross-section identifiers will also be applied to frequency conversion. For example, if you chose </a:t>
            </a:r>
            <a:r>
              <a:rPr lang="en-US" sz="1600" b="1" dirty="0" smtClean="0">
                <a:solidFill>
                  <a:schemeClr val="hlink"/>
                </a:solidFill>
                <a:cs typeface="Arial" pitchFamily="34" charset="0"/>
              </a:rPr>
              <a:t>Sum, </a:t>
            </a:r>
            <a:r>
              <a:rPr lang="en-US" sz="1600" dirty="0" smtClean="0">
                <a:solidFill>
                  <a:schemeClr val="hlink"/>
                </a:solidFill>
                <a:cs typeface="Arial" pitchFamily="34" charset="0"/>
              </a:rPr>
              <a:t>the data will sum over all four quarters of the year and then sum over all countries</a:t>
            </a:r>
            <a:r>
              <a:rPr lang="en-US" sz="1500" dirty="0" smtClean="0">
                <a:solidFill>
                  <a:schemeClr val="hlink"/>
                </a:solidFill>
                <a:cs typeface="Arial" pitchFamily="34" charset="0"/>
              </a:rPr>
              <a:t>. </a:t>
            </a:r>
            <a:endParaRPr lang="en-US" sz="1400" dirty="0">
              <a:cs typeface="Arial" pitchFamily="34" charset="0"/>
            </a:endParaRPr>
          </a:p>
          <a:p>
            <a:pPr marL="574675" indent="-285750">
              <a:spcBef>
                <a:spcPct val="20000"/>
              </a:spcBef>
              <a:buClr>
                <a:schemeClr val="accent2"/>
              </a:buClr>
              <a:buSzPct val="90000"/>
              <a:buFont typeface="Arial" pitchFamily="34" charset="0"/>
              <a:buChar char="•"/>
              <a:defRPr/>
            </a:pPr>
            <a:r>
              <a:rPr lang="en-US" sz="1600" dirty="0" smtClean="0">
                <a:solidFill>
                  <a:schemeClr val="hlink"/>
                </a:solidFill>
                <a:cs typeface="Arial" charset="0"/>
              </a:rPr>
              <a:t>If </a:t>
            </a:r>
            <a:r>
              <a:rPr lang="en-US" sz="1600" dirty="0">
                <a:solidFill>
                  <a:schemeClr val="hlink"/>
                </a:solidFill>
                <a:cs typeface="Arial" charset="0"/>
              </a:rPr>
              <a:t>we </a:t>
            </a:r>
            <a:r>
              <a:rPr lang="en-US" sz="1600" dirty="0" smtClean="0">
                <a:solidFill>
                  <a:schemeClr val="hlink"/>
                </a:solidFill>
                <a:cs typeface="Arial" charset="0"/>
              </a:rPr>
              <a:t>select another method of conversion (i.e., </a:t>
            </a:r>
            <a:r>
              <a:rPr lang="en-US" sz="1600" b="1" dirty="0" smtClean="0">
                <a:solidFill>
                  <a:schemeClr val="hlink"/>
                </a:solidFill>
                <a:cs typeface="Arial" charset="0"/>
              </a:rPr>
              <a:t>Mean</a:t>
            </a:r>
            <a:r>
              <a:rPr lang="en-US" sz="1600" dirty="0">
                <a:solidFill>
                  <a:schemeClr val="hlink"/>
                </a:solidFill>
                <a:cs typeface="Arial" charset="0"/>
              </a:rPr>
              <a:t>), then the data </a:t>
            </a:r>
            <a:r>
              <a:rPr lang="en-US" sz="1600" dirty="0" smtClean="0">
                <a:solidFill>
                  <a:schemeClr val="hlink"/>
                </a:solidFill>
                <a:cs typeface="Arial" charset="0"/>
              </a:rPr>
              <a:t>is averaged </a:t>
            </a:r>
            <a:r>
              <a:rPr lang="en-US" sz="1600" dirty="0">
                <a:solidFill>
                  <a:schemeClr val="hlink"/>
                </a:solidFill>
                <a:cs typeface="Arial" charset="0"/>
              </a:rPr>
              <a:t>across </a:t>
            </a:r>
            <a:r>
              <a:rPr lang="en-US" sz="1600" dirty="0" smtClean="0">
                <a:solidFill>
                  <a:schemeClr val="hlink"/>
                </a:solidFill>
                <a:cs typeface="Arial" charset="0"/>
              </a:rPr>
              <a:t>all countries (to compute a single time series) and then averaged across the four quarters (to obtain the annual value). </a:t>
            </a:r>
          </a:p>
          <a:p>
            <a:pPr marL="288925">
              <a:spcBef>
                <a:spcPct val="20000"/>
              </a:spcBef>
              <a:buClr>
                <a:schemeClr val="accent2"/>
              </a:buClr>
              <a:buSzPct val="90000"/>
              <a:defRPr/>
            </a:pPr>
            <a:endParaRPr lang="en-US" sz="1500" dirty="0" smtClean="0">
              <a:solidFill>
                <a:schemeClr val="hlink"/>
              </a:solidFill>
              <a:cs typeface="Arial" pitchFamily="34" charset="0"/>
            </a:endParaRPr>
          </a:p>
          <a:p>
            <a:pPr marL="342900" indent="-342900">
              <a:spcBef>
                <a:spcPct val="20000"/>
              </a:spcBef>
              <a:buClr>
                <a:schemeClr val="accent2"/>
              </a:buClr>
              <a:buSzPct val="90000"/>
              <a:buFont typeface="+mj-lt"/>
              <a:buAutoNum type="arabicPeriod" startAt="6"/>
              <a:defRPr/>
            </a:pPr>
            <a:r>
              <a:rPr lang="en-US" sz="1500" dirty="0" smtClean="0">
                <a:solidFill>
                  <a:schemeClr val="hlink"/>
                </a:solidFill>
                <a:cs typeface="Arial" pitchFamily="34" charset="0"/>
              </a:rPr>
              <a:t>Click </a:t>
            </a:r>
            <a:r>
              <a:rPr lang="en-US" sz="1500" b="1" dirty="0" smtClean="0">
                <a:solidFill>
                  <a:schemeClr val="hlink"/>
                </a:solidFill>
                <a:cs typeface="Arial" pitchFamily="34" charset="0"/>
              </a:rPr>
              <a:t>OK</a:t>
            </a:r>
            <a:r>
              <a:rPr lang="en-US" sz="1500" dirty="0" smtClean="0">
                <a:solidFill>
                  <a:schemeClr val="hlink"/>
                </a:solidFill>
                <a:cs typeface="Arial" pitchFamily="34" charset="0"/>
              </a:rPr>
              <a:t>.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txBox="1">
            <a:spLocks noChangeArrowheads="1"/>
          </p:cNvSpPr>
          <p:nvPr/>
        </p:nvSpPr>
        <p:spPr bwMode="auto">
          <a:xfrm>
            <a:off x="534988" y="1238250"/>
            <a:ext cx="86090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171450" indent="-171450">
              <a:spcBef>
                <a:spcPct val="20000"/>
              </a:spcBef>
              <a:buClr>
                <a:schemeClr val="accent2"/>
              </a:buClr>
              <a:buSzPct val="100000"/>
              <a:buFont typeface="Arial" pitchFamily="34" charset="0"/>
              <a:buChar char="•"/>
              <a:defRPr/>
            </a:pPr>
            <a:r>
              <a:rPr lang="en-US" sz="1800" dirty="0" smtClean="0">
                <a:solidFill>
                  <a:schemeClr val="hlink"/>
                </a:solidFill>
                <a:cs typeface="Arial" charset="0"/>
              </a:rPr>
              <a:t>Results are shown here. You can see the same method is used to contract data across time and across cross-section identifiers (in this case </a:t>
            </a:r>
            <a:r>
              <a:rPr lang="en-US" sz="1800" b="1" dirty="0" smtClean="0">
                <a:solidFill>
                  <a:schemeClr val="hlink"/>
                </a:solidFill>
                <a:cs typeface="Arial" charset="0"/>
              </a:rPr>
              <a:t>Sum</a:t>
            </a:r>
            <a:r>
              <a:rPr lang="en-US" sz="1800" dirty="0" smtClean="0">
                <a:solidFill>
                  <a:schemeClr val="hlink"/>
                </a:solidFill>
                <a:cs typeface="Arial" charset="0"/>
              </a:rPr>
              <a:t>). </a:t>
            </a:r>
          </a:p>
          <a:p>
            <a:pPr eaLnBrk="1" hangingPunct="1">
              <a:spcBef>
                <a:spcPct val="20000"/>
              </a:spcBef>
              <a:buClr>
                <a:schemeClr val="accent2"/>
              </a:buClr>
              <a:buSzPct val="90000"/>
              <a:buFont typeface="Arial" charset="0"/>
              <a:buChar char="•"/>
              <a:defRPr/>
            </a:pPr>
            <a:endParaRPr lang="en-US" sz="2200" dirty="0" smtClean="0">
              <a:solidFill>
                <a:schemeClr val="hlink"/>
              </a:solidFill>
              <a:cs typeface="Arial" charset="0"/>
            </a:endParaRPr>
          </a:p>
        </p:txBody>
      </p:sp>
      <p:sp>
        <p:nvSpPr>
          <p:cNvPr id="59395" name="Rectangle 2"/>
          <p:cNvSpPr>
            <a:spLocks noGrp="1" noChangeArrowheads="1"/>
          </p:cNvSpPr>
          <p:nvPr>
            <p:ph type="title"/>
          </p:nvPr>
        </p:nvSpPr>
        <p:spPr>
          <a:xfrm>
            <a:off x="365125" y="0"/>
            <a:ext cx="7902575" cy="1131888"/>
          </a:xfrm>
        </p:spPr>
        <p:txBody>
          <a:bodyPr/>
          <a:lstStyle/>
          <a:p>
            <a:pPr eaLnBrk="1" hangingPunct="1"/>
            <a:r>
              <a:rPr lang="en-US" sz="3200" dirty="0" smtClean="0">
                <a:ea typeface="ＭＳ Ｐゴシック" panose="020B0600070205080204" pitchFamily="34" charset="-128"/>
              </a:rPr>
              <a:t/>
            </a:r>
            <a:br>
              <a:rPr lang="en-US" sz="3200"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3: High Freq. Panel to Low Non Panel </a:t>
            </a:r>
            <a:r>
              <a:rPr lang="en-US" sz="1800" dirty="0" smtClean="0">
                <a:solidFill>
                  <a:srgbClr val="003399"/>
                </a:solidFill>
                <a:ea typeface="ＭＳ Ｐゴシック" panose="020B0600070205080204" pitchFamily="34" charset="-128"/>
              </a:rPr>
              <a:t>(cont’d)</a:t>
            </a:r>
            <a:endParaRPr lang="en-US" sz="1800" dirty="0" smtClean="0">
              <a:ea typeface="ＭＳ Ｐゴシック" panose="020B0600070205080204" pitchFamily="34" charset="-128"/>
            </a:endParaRPr>
          </a:p>
        </p:txBody>
      </p:sp>
      <p:grpSp>
        <p:nvGrpSpPr>
          <p:cNvPr id="59396" name="Group 1"/>
          <p:cNvGrpSpPr>
            <a:grpSpLocks/>
          </p:cNvGrpSpPr>
          <p:nvPr/>
        </p:nvGrpSpPr>
        <p:grpSpPr bwMode="auto">
          <a:xfrm>
            <a:off x="590550" y="2122488"/>
            <a:ext cx="7929563" cy="2433637"/>
            <a:chOff x="439738" y="3591706"/>
            <a:chExt cx="8232775" cy="2622550"/>
          </a:xfrm>
        </p:grpSpPr>
        <p:grpSp>
          <p:nvGrpSpPr>
            <p:cNvPr id="59397" name="Group 1"/>
            <p:cNvGrpSpPr>
              <a:grpSpLocks/>
            </p:cNvGrpSpPr>
            <p:nvPr/>
          </p:nvGrpSpPr>
          <p:grpSpPr bwMode="auto">
            <a:xfrm>
              <a:off x="439738" y="3780619"/>
              <a:ext cx="5873750" cy="1917700"/>
              <a:chOff x="1328738" y="1785938"/>
              <a:chExt cx="6477000" cy="1838325"/>
            </a:xfrm>
          </p:grpSpPr>
          <p:pic>
            <p:nvPicPr>
              <p:cNvPr id="5940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8738" y="1785938"/>
                <a:ext cx="6477000"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402" name="Rectangle 30"/>
              <p:cNvSpPr>
                <a:spLocks noChangeArrowheads="1"/>
              </p:cNvSpPr>
              <p:nvPr/>
            </p:nvSpPr>
            <p:spPr bwMode="auto">
              <a:xfrm>
                <a:off x="2014538" y="2447925"/>
                <a:ext cx="5648325" cy="642938"/>
              </a:xfrm>
              <a:prstGeom prst="rect">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grpSp>
        <p:pic>
          <p:nvPicPr>
            <p:cNvPr id="5939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1788" y="3591706"/>
              <a:ext cx="19907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 name="Straight Arrow Connector 31"/>
            <p:cNvCxnSpPr/>
            <p:nvPr/>
          </p:nvCxnSpPr>
          <p:spPr>
            <a:xfrm>
              <a:off x="6185374" y="4739606"/>
              <a:ext cx="1239449" cy="83312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9400" name="Rectangle 3"/>
            <p:cNvSpPr txBox="1">
              <a:spLocks noChangeArrowheads="1"/>
            </p:cNvSpPr>
            <p:nvPr/>
          </p:nvSpPr>
          <p:spPr bwMode="auto">
            <a:xfrm>
              <a:off x="1185863" y="5785631"/>
              <a:ext cx="52990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spcBef>
                  <a:spcPct val="20000"/>
                </a:spcBef>
                <a:buClr>
                  <a:schemeClr val="accent2"/>
                </a:buClr>
                <a:buSzPct val="90000"/>
                <a:buFont typeface="Times" pitchFamily="18" charset="0"/>
                <a:buNone/>
              </a:pPr>
              <a:r>
                <a:rPr lang="en-US" sz="1400" b="1" i="1">
                  <a:solidFill>
                    <a:schemeClr val="hlink"/>
                  </a:solidFill>
                </a:rPr>
                <a:t>Sum of GDP data for all countries for all four quarters of 1994 = 65,073.52</a:t>
              </a:r>
            </a:p>
            <a:p>
              <a:pPr>
                <a:spcBef>
                  <a:spcPct val="20000"/>
                </a:spcBef>
                <a:buClr>
                  <a:schemeClr val="accent2"/>
                </a:buClr>
                <a:buSzPct val="90000"/>
                <a:buFont typeface="Times" pitchFamily="18" charset="0"/>
                <a:buNone/>
              </a:pPr>
              <a:endParaRPr lang="en-US" sz="1600">
                <a:solidFill>
                  <a:schemeClr val="hlink"/>
                </a:solidFill>
              </a:endParaRP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sz="3200" dirty="0" smtClean="0">
                <a:ea typeface="ＭＳ Ｐゴシック" panose="020B0600070205080204" pitchFamily="34" charset="-128"/>
              </a:rPr>
              <a:t/>
            </a:r>
            <a:br>
              <a:rPr lang="en-US" sz="3200" dirty="0" smtClean="0">
                <a:ea typeface="ＭＳ Ｐゴシック" panose="020B0600070205080204" pitchFamily="34" charset="-128"/>
              </a:rPr>
            </a:br>
            <a:r>
              <a:rPr lang="en-US" dirty="0" smtClean="0">
                <a:ea typeface="ＭＳ Ｐゴシック" panose="020B0600070205080204" pitchFamily="34" charset="-128"/>
              </a:rPr>
              <a:t>Panel to Non-Panel Conversion: </a:t>
            </a:r>
            <a:br>
              <a:rPr lang="en-US" dirty="0" smtClean="0">
                <a:ea typeface="ＭＳ Ｐゴシック" panose="020B0600070205080204" pitchFamily="34" charset="-128"/>
              </a:rPr>
            </a:br>
            <a:r>
              <a:rPr lang="en-US" dirty="0" smtClean="0">
                <a:ea typeface="ＭＳ Ｐゴシック" panose="020B0600070205080204" pitchFamily="34" charset="-128"/>
              </a:rPr>
              <a:t>Example 4: Panel to Cross-Section</a:t>
            </a:r>
          </a:p>
        </p:txBody>
      </p:sp>
      <p:sp>
        <p:nvSpPr>
          <p:cNvPr id="4100" name="Rectangle 3"/>
          <p:cNvSpPr>
            <a:spLocks noGrp="1" noChangeArrowheads="1"/>
          </p:cNvSpPr>
          <p:nvPr>
            <p:ph idx="1"/>
          </p:nvPr>
        </p:nvSpPr>
        <p:spPr>
          <a:xfrm>
            <a:off x="307975" y="1189038"/>
            <a:ext cx="8694738" cy="1031875"/>
          </a:xfrm>
        </p:spPr>
        <p:txBody>
          <a:bodyPr/>
          <a:lstStyle/>
          <a:p>
            <a:pPr eaLnBrk="1" hangingPunct="1">
              <a:buSzPct val="100000"/>
              <a:buFont typeface="Arial" pitchFamily="34" charset="0"/>
              <a:buChar char="•"/>
              <a:defRPr/>
            </a:pPr>
            <a:r>
              <a:rPr lang="en-US" sz="1800" dirty="0" smtClean="0"/>
              <a:t>Now suppose you would like to copy the quarterly </a:t>
            </a:r>
            <a:r>
              <a:rPr lang="en-US" sz="1800" b="1" i="1" dirty="0" smtClean="0"/>
              <a:t>GDP</a:t>
            </a:r>
            <a:r>
              <a:rPr lang="en-US" sz="1800" dirty="0" smtClean="0"/>
              <a:t> data from the </a:t>
            </a:r>
            <a:r>
              <a:rPr lang="en-US" sz="1800" b="1" i="1" dirty="0" smtClean="0"/>
              <a:t>Quarterly_Panel</a:t>
            </a:r>
            <a:r>
              <a:rPr lang="en-US" sz="1800" dirty="0" smtClean="0"/>
              <a:t> page to the </a:t>
            </a:r>
            <a:r>
              <a:rPr lang="en-US" sz="1800" b="1" i="1" dirty="0" err="1" smtClean="0"/>
              <a:t>Cross_Section</a:t>
            </a:r>
            <a:r>
              <a:rPr lang="en-US" sz="1800" dirty="0" smtClean="0"/>
              <a:t> page (which has the same cross-section identifiers (or at least some overlap). </a:t>
            </a:r>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04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F63EC56-3C5C-4F3F-8222-B21F874169AC}" type="slidenum">
              <a:rPr lang="en-US" sz="800"/>
              <a:pPr eaLnBrk="1" hangingPunct="1"/>
              <a:t>57</a:t>
            </a:fld>
            <a:endParaRPr lang="en-US" sz="800"/>
          </a:p>
        </p:txBody>
      </p:sp>
      <p:sp>
        <p:nvSpPr>
          <p:cNvPr id="7" name="Rectangle 3"/>
          <p:cNvSpPr txBox="1">
            <a:spLocks noChangeArrowheads="1"/>
          </p:cNvSpPr>
          <p:nvPr/>
        </p:nvSpPr>
        <p:spPr bwMode="auto">
          <a:xfrm>
            <a:off x="503238" y="2028825"/>
            <a:ext cx="8302625"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u="sng" dirty="0" smtClean="0"/>
              <a:t>Panel to Non Panel: Example 4 </a:t>
            </a:r>
            <a:endParaRPr lang="en-US" sz="1600" dirty="0" smtClean="0">
              <a:ea typeface="ＭＳ Ｐゴシック" pitchFamily="34" charset="-128"/>
            </a:endParaRPr>
          </a:p>
          <a:p>
            <a:pPr marL="285750" indent="-285750" eaLnBrk="1" hangingPunct="1">
              <a:buFont typeface="+mj-lt"/>
              <a:buAutoNum type="arabicPeriod"/>
              <a:defRPr/>
            </a:pPr>
            <a:r>
              <a:rPr lang="en-US" sz="1600" dirty="0" smtClean="0">
                <a:ea typeface="ＭＳ Ｐゴシック" pitchFamily="34" charset="-128"/>
              </a:rPr>
              <a:t>Click on the </a:t>
            </a:r>
            <a:r>
              <a:rPr lang="en-US" sz="1600" b="1" i="1" dirty="0" smtClean="0">
                <a:ea typeface="ＭＳ Ｐゴシック" pitchFamily="34" charset="-128"/>
              </a:rPr>
              <a:t>Quarterly_Panel</a:t>
            </a:r>
            <a:r>
              <a:rPr lang="en-US" sz="1600" dirty="0" smtClean="0">
                <a:ea typeface="ＭＳ Ｐゴシック" pitchFamily="34" charset="-128"/>
              </a:rPr>
              <a:t> page, right-click on </a:t>
            </a:r>
            <a:r>
              <a:rPr lang="en-US" sz="1600" b="1" i="1" dirty="0" smtClean="0">
                <a:ea typeface="ＭＳ Ｐゴシック" pitchFamily="34" charset="-128"/>
              </a:rPr>
              <a:t>GDP</a:t>
            </a:r>
            <a:r>
              <a:rPr lang="en-US" sz="1600" dirty="0">
                <a:ea typeface="ＭＳ Ｐゴシック" pitchFamily="34" charset="-128"/>
              </a:rPr>
              <a:t> </a:t>
            </a:r>
            <a:r>
              <a:rPr lang="en-US" sz="1600" dirty="0" smtClean="0">
                <a:ea typeface="ＭＳ Ｐゴシック" pitchFamily="34" charset="-128"/>
              </a:rPr>
              <a:t>series and select </a:t>
            </a:r>
            <a:r>
              <a:rPr lang="en-US" sz="1600" b="1" dirty="0" smtClean="0">
                <a:ea typeface="ＭＳ Ｐゴシック" pitchFamily="34" charset="-128"/>
              </a:rPr>
              <a:t>Copy</a:t>
            </a:r>
            <a:r>
              <a:rPr lang="en-US" sz="1600" b="1" i="1" dirty="0" smtClean="0">
                <a:ea typeface="ＭＳ Ｐゴシック" pitchFamily="34" charset="-128"/>
              </a:rPr>
              <a:t>.</a:t>
            </a:r>
          </a:p>
          <a:p>
            <a:pPr marL="285750" indent="-285750" eaLnBrk="1" hangingPunct="1">
              <a:buFont typeface="+mj-lt"/>
              <a:buAutoNum type="arabicPeriod"/>
              <a:defRPr/>
            </a:pPr>
            <a:r>
              <a:rPr lang="en-US" sz="1600" dirty="0">
                <a:ea typeface="ＭＳ Ｐゴシック" pitchFamily="34" charset="-128"/>
              </a:rPr>
              <a:t>C</a:t>
            </a:r>
            <a:r>
              <a:rPr lang="en-US" sz="1600" dirty="0" smtClean="0">
                <a:ea typeface="ＭＳ Ｐゴシック" pitchFamily="34" charset="-128"/>
              </a:rPr>
              <a:t>lick on the </a:t>
            </a:r>
            <a:r>
              <a:rPr lang="en-US" sz="1600" b="1" i="1" dirty="0" err="1" smtClean="0">
                <a:ea typeface="ＭＳ Ｐゴシック" pitchFamily="34" charset="-128"/>
              </a:rPr>
              <a:t>Cross_Section</a:t>
            </a:r>
            <a:r>
              <a:rPr lang="en-US" sz="1600" dirty="0" smtClean="0">
                <a:ea typeface="ＭＳ Ｐゴシック" pitchFamily="34" charset="-128"/>
              </a:rPr>
              <a:t> page, right-click and select </a:t>
            </a:r>
            <a:r>
              <a:rPr lang="en-US" sz="1600" b="1" dirty="0" smtClean="0">
                <a:ea typeface="ＭＳ Ｐゴシック" pitchFamily="34" charset="-128"/>
              </a:rPr>
              <a:t>Paste Special</a:t>
            </a:r>
            <a:r>
              <a:rPr lang="en-US" sz="1600" b="1" i="1" dirty="0" smtClean="0">
                <a:ea typeface="ＭＳ Ｐゴシック" pitchFamily="34" charset="-128"/>
              </a:rPr>
              <a:t>.</a:t>
            </a:r>
            <a:r>
              <a:rPr lang="en-US" sz="1600" dirty="0" smtClean="0"/>
              <a:t/>
            </a:r>
            <a:br>
              <a:rPr lang="en-US" sz="1600" dirty="0" smtClean="0"/>
            </a:br>
            <a:r>
              <a:rPr lang="en-US" sz="1600" dirty="0" smtClean="0"/>
              <a:t/>
            </a:r>
            <a:br>
              <a:rPr lang="en-US" sz="1600" dirty="0" smtClean="0"/>
            </a:br>
            <a:endParaRPr lang="en-US" sz="1600" dirty="0" smtClean="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smtClean="0">
              <a:cs typeface="Arial" pitchFamily="34" charset="0"/>
            </a:endParaRPr>
          </a:p>
          <a:p>
            <a:pPr lvl="2" eaLnBrk="1" hangingPunct="1">
              <a:buFont typeface="Wingdings" pitchFamily="2" charset="2"/>
              <a:buChar char="q"/>
              <a:defRPr/>
            </a:pPr>
            <a:endParaRPr lang="en-US" sz="1600" dirty="0" smtClean="0">
              <a:cs typeface="Arial" pitchFamily="34" charset="0"/>
            </a:endParaRPr>
          </a:p>
          <a:p>
            <a:pPr marL="0" indent="0" eaLnBrk="1" hangingPunct="1">
              <a:buFontTx/>
              <a:buNone/>
              <a:defRPr/>
            </a:pPr>
            <a:endParaRPr lang="en-US" dirty="0" smtClean="0"/>
          </a:p>
          <a:p>
            <a:pPr marL="0" indent="0" eaLnBrk="1" hangingPunct="1">
              <a:buFontTx/>
              <a:buNone/>
              <a:defRPr/>
            </a:pPr>
            <a:endParaRPr lang="en-US" sz="1400" dirty="0" smtClean="0"/>
          </a:p>
          <a:p>
            <a:pPr marL="0" indent="0" eaLnBrk="1" hangingPunct="1">
              <a:buFontTx/>
              <a:buNone/>
              <a:defRPr/>
            </a:pPr>
            <a:endParaRPr lang="en-US" dirty="0" smtClean="0"/>
          </a:p>
          <a:p>
            <a:pPr eaLnBrk="1" hangingPunct="1">
              <a:defRPr/>
            </a:pPr>
            <a:endParaRPr lang="en-US" dirty="0" smtClean="0"/>
          </a:p>
        </p:txBody>
      </p:sp>
      <p:pic>
        <p:nvPicPr>
          <p:cNvPr id="6042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50" y="2947988"/>
            <a:ext cx="2903538" cy="3582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4425" y="3032125"/>
            <a:ext cx="4427538" cy="341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F38CD7A4-B94B-43DD-AFD0-DF05EF41A25F}" type="slidenum">
              <a:rPr lang="en-US" sz="800">
                <a:solidFill>
                  <a:schemeClr val="accent1"/>
                </a:solidFill>
              </a:rPr>
              <a:pPr/>
              <a:t>58</a:t>
            </a:fld>
            <a:endParaRPr lang="en-US" sz="800">
              <a:solidFill>
                <a:schemeClr val="accent1"/>
              </a:solidFill>
            </a:endParaRPr>
          </a:p>
        </p:txBody>
      </p:sp>
      <p:sp>
        <p:nvSpPr>
          <p:cNvPr id="5" name="Rectangle 3"/>
          <p:cNvSpPr txBox="1">
            <a:spLocks noChangeArrowheads="1"/>
          </p:cNvSpPr>
          <p:nvPr/>
        </p:nvSpPr>
        <p:spPr bwMode="auto">
          <a:xfrm>
            <a:off x="669925" y="1219200"/>
            <a:ext cx="3744913" cy="483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285750" indent="-285750" eaLnBrk="1" hangingPunct="1">
              <a:spcBef>
                <a:spcPct val="20000"/>
              </a:spcBef>
              <a:buClr>
                <a:schemeClr val="accent2"/>
              </a:buClr>
              <a:buSzPct val="90000"/>
              <a:buFont typeface="+mj-lt"/>
              <a:buAutoNum type="arabicPeriod" startAt="3"/>
              <a:defRPr/>
            </a:pPr>
            <a:r>
              <a:rPr lang="en-US" sz="1400" dirty="0" smtClean="0">
                <a:solidFill>
                  <a:schemeClr val="hlink"/>
                </a:solidFill>
                <a:cs typeface="Arial" pitchFamily="34" charset="0"/>
              </a:rPr>
              <a:t>The </a:t>
            </a:r>
            <a:r>
              <a:rPr lang="en-US" sz="1400" b="1" i="1" dirty="0" smtClean="0">
                <a:solidFill>
                  <a:schemeClr val="hlink"/>
                </a:solidFill>
                <a:cs typeface="Arial" pitchFamily="34" charset="0"/>
              </a:rPr>
              <a:t>Paste Special </a:t>
            </a:r>
            <a:r>
              <a:rPr lang="en-US" sz="1400" dirty="0" smtClean="0">
                <a:solidFill>
                  <a:schemeClr val="hlink"/>
                </a:solidFill>
                <a:cs typeface="Arial" pitchFamily="34" charset="0"/>
              </a:rPr>
              <a:t>dialog box opens up. Under the </a:t>
            </a:r>
            <a:r>
              <a:rPr lang="en-US" sz="1400" b="1" i="1" dirty="0" smtClean="0">
                <a:solidFill>
                  <a:schemeClr val="hlink"/>
                </a:solidFill>
                <a:cs typeface="Arial" pitchFamily="34" charset="0"/>
              </a:rPr>
              <a:t>Paste as </a:t>
            </a:r>
            <a:r>
              <a:rPr lang="en-US" sz="1400" dirty="0" smtClean="0">
                <a:solidFill>
                  <a:schemeClr val="hlink"/>
                </a:solidFill>
                <a:cs typeface="Arial" pitchFamily="34" charset="0"/>
              </a:rPr>
              <a:t>section select </a:t>
            </a:r>
            <a:r>
              <a:rPr lang="en-US" sz="1400" b="1" dirty="0" smtClean="0">
                <a:solidFill>
                  <a:schemeClr val="hlink"/>
                </a:solidFill>
                <a:cs typeface="Arial" pitchFamily="34" charset="0"/>
              </a:rPr>
              <a:t>Link</a:t>
            </a:r>
            <a:r>
              <a:rPr lang="en-US" sz="1400" dirty="0" smtClean="0">
                <a:solidFill>
                  <a:schemeClr val="hlink"/>
                </a:solidFill>
                <a:cs typeface="Arial" pitchFamily="34" charset="0"/>
              </a:rPr>
              <a:t>. </a:t>
            </a:r>
          </a:p>
          <a:p>
            <a:pPr marL="285750" indent="-285750" eaLnBrk="1" hangingPunct="1">
              <a:spcBef>
                <a:spcPct val="20000"/>
              </a:spcBef>
              <a:buClr>
                <a:schemeClr val="accent2"/>
              </a:buClr>
              <a:buSzPct val="90000"/>
              <a:buFont typeface="+mj-lt"/>
              <a:buAutoNum type="arabicPeriod" startAt="3"/>
              <a:defRPr/>
            </a:pPr>
            <a:r>
              <a:rPr lang="en-US" sz="1400" dirty="0" smtClean="0">
                <a:solidFill>
                  <a:schemeClr val="hlink"/>
                </a:solidFill>
                <a:cs typeface="Arial" pitchFamily="34" charset="0"/>
              </a:rPr>
              <a:t>Under </a:t>
            </a:r>
            <a:r>
              <a:rPr lang="en-US" sz="1400" b="1" i="1" dirty="0" smtClean="0">
                <a:solidFill>
                  <a:schemeClr val="hlink"/>
                </a:solidFill>
                <a:cs typeface="Arial" pitchFamily="34" charset="0"/>
              </a:rPr>
              <a:t>Merge by </a:t>
            </a:r>
            <a:r>
              <a:rPr lang="en-US" sz="1400" dirty="0" smtClean="0">
                <a:solidFill>
                  <a:schemeClr val="hlink"/>
                </a:solidFill>
                <a:cs typeface="Arial" pitchFamily="34" charset="0"/>
              </a:rPr>
              <a:t>box, choose </a:t>
            </a:r>
            <a:r>
              <a:rPr lang="en-US" sz="1400" b="1" dirty="0" smtClean="0">
                <a:solidFill>
                  <a:schemeClr val="hlink"/>
                </a:solidFill>
                <a:cs typeface="Arial" pitchFamily="34" charset="0"/>
              </a:rPr>
              <a:t>General match merge criteria</a:t>
            </a:r>
            <a:r>
              <a:rPr lang="en-US" sz="1400" b="1" i="1" dirty="0" smtClean="0">
                <a:solidFill>
                  <a:schemeClr val="hlink"/>
                </a:solidFill>
                <a:cs typeface="Arial" pitchFamily="34" charset="0"/>
              </a:rPr>
              <a:t>.</a:t>
            </a:r>
            <a:endParaRPr lang="en-US" sz="1400" b="1" i="1" dirty="0">
              <a:solidFill>
                <a:schemeClr val="hlink"/>
              </a:solidFill>
              <a:cs typeface="Arial" pitchFamily="34" charset="0"/>
            </a:endParaRPr>
          </a:p>
          <a:p>
            <a:pPr marL="285750" indent="-285750" eaLnBrk="1" hangingPunct="1">
              <a:spcBef>
                <a:spcPct val="20000"/>
              </a:spcBef>
              <a:buClr>
                <a:schemeClr val="accent2"/>
              </a:buClr>
              <a:buSzPct val="90000"/>
              <a:buFont typeface="+mj-lt"/>
              <a:buAutoNum type="arabicPeriod" startAt="3"/>
              <a:defRPr/>
            </a:pPr>
            <a:r>
              <a:rPr lang="en-US" sz="1400" dirty="0" smtClean="0">
                <a:solidFill>
                  <a:schemeClr val="hlink"/>
                </a:solidFill>
                <a:cs typeface="Arial" pitchFamily="34" charset="0"/>
              </a:rPr>
              <a:t>Under </a:t>
            </a:r>
            <a:r>
              <a:rPr lang="en-US" sz="1400" b="1" i="1" dirty="0" smtClean="0">
                <a:solidFill>
                  <a:schemeClr val="hlink"/>
                </a:solidFill>
                <a:cs typeface="Arial" pitchFamily="34" charset="0"/>
              </a:rPr>
              <a:t>Match merge Options </a:t>
            </a:r>
            <a:r>
              <a:rPr lang="en-US" sz="1400" dirty="0" smtClean="0">
                <a:solidFill>
                  <a:schemeClr val="hlink"/>
                </a:solidFill>
                <a:cs typeface="Arial" pitchFamily="34" charset="0"/>
              </a:rPr>
              <a:t> you will see that the </a:t>
            </a:r>
            <a:r>
              <a:rPr lang="en-US" sz="1400" i="1" dirty="0" smtClean="0">
                <a:solidFill>
                  <a:schemeClr val="hlink"/>
                </a:solidFill>
                <a:cs typeface="Arial" pitchFamily="34" charset="0"/>
              </a:rPr>
              <a:t>Source ID </a:t>
            </a:r>
            <a:r>
              <a:rPr lang="en-US" sz="1400" dirty="0" smtClean="0">
                <a:solidFill>
                  <a:schemeClr val="hlink"/>
                </a:solidFill>
                <a:cs typeface="Arial" pitchFamily="34" charset="0"/>
              </a:rPr>
              <a:t>and the </a:t>
            </a:r>
            <a:r>
              <a:rPr lang="en-US" sz="1400" i="1" dirty="0" smtClean="0">
                <a:solidFill>
                  <a:schemeClr val="hlink"/>
                </a:solidFill>
                <a:cs typeface="Arial" pitchFamily="34" charset="0"/>
              </a:rPr>
              <a:t>Destination ID </a:t>
            </a:r>
            <a:r>
              <a:rPr lang="en-US" sz="1400" dirty="0" smtClean="0">
                <a:solidFill>
                  <a:schemeClr val="hlink"/>
                </a:solidFill>
                <a:cs typeface="Arial" pitchFamily="34" charset="0"/>
              </a:rPr>
              <a:t>are set at </a:t>
            </a:r>
            <a:r>
              <a:rPr lang="en-US" sz="1400" b="1" i="1" dirty="0" smtClean="0">
                <a:solidFill>
                  <a:schemeClr val="hlink"/>
                </a:solidFill>
                <a:cs typeface="Arial" pitchFamily="34" charset="0"/>
              </a:rPr>
              <a:t>@country. </a:t>
            </a:r>
            <a:r>
              <a:rPr lang="en-US" sz="1400" dirty="0" smtClean="0">
                <a:solidFill>
                  <a:schemeClr val="hlink"/>
                </a:solidFill>
                <a:cs typeface="Arial" pitchFamily="34" charset="0"/>
              </a:rPr>
              <a:t>This tells EViews that the conversion will </a:t>
            </a:r>
            <a:r>
              <a:rPr lang="en-US" sz="1400" dirty="0">
                <a:solidFill>
                  <a:schemeClr val="hlink"/>
                </a:solidFill>
                <a:cs typeface="Arial" pitchFamily="34" charset="0"/>
              </a:rPr>
              <a:t>be done by country </a:t>
            </a:r>
            <a:r>
              <a:rPr lang="en-US" sz="1400" dirty="0" smtClean="0">
                <a:solidFill>
                  <a:schemeClr val="hlink"/>
                </a:solidFill>
                <a:cs typeface="Arial" pitchFamily="34" charset="0"/>
              </a:rPr>
              <a:t>(i.e. use the cross-section structure in the panel page to align observations with the cross-section structure in the non-panel page).</a:t>
            </a:r>
          </a:p>
          <a:p>
            <a:pPr marL="285750" indent="-285750" eaLnBrk="1" hangingPunct="1">
              <a:spcBef>
                <a:spcPct val="20000"/>
              </a:spcBef>
              <a:buClr>
                <a:schemeClr val="accent2"/>
              </a:buClr>
              <a:buSzPct val="90000"/>
              <a:buFont typeface="+mj-lt"/>
              <a:buAutoNum type="arabicPeriod" startAt="3"/>
              <a:defRPr/>
            </a:pPr>
            <a:r>
              <a:rPr lang="en-US" sz="1400" dirty="0" smtClean="0">
                <a:solidFill>
                  <a:schemeClr val="hlink"/>
                </a:solidFill>
                <a:cs typeface="Arial" pitchFamily="34" charset="0"/>
              </a:rPr>
              <a:t>Set </a:t>
            </a:r>
            <a:r>
              <a:rPr lang="en-US" sz="1400" dirty="0">
                <a:solidFill>
                  <a:schemeClr val="hlink"/>
                </a:solidFill>
                <a:cs typeface="Arial" pitchFamily="34" charset="0"/>
              </a:rPr>
              <a:t>the </a:t>
            </a:r>
            <a:r>
              <a:rPr lang="en-US" sz="1400" b="1" dirty="0">
                <a:solidFill>
                  <a:schemeClr val="hlink"/>
                </a:solidFill>
                <a:cs typeface="Arial" pitchFamily="34" charset="0"/>
              </a:rPr>
              <a:t>Contraction method</a:t>
            </a:r>
            <a:r>
              <a:rPr lang="en-US" sz="1400" dirty="0">
                <a:solidFill>
                  <a:schemeClr val="hlink"/>
                </a:solidFill>
                <a:cs typeface="Arial" pitchFamily="34" charset="0"/>
              </a:rPr>
              <a:t>. This tells EViews how to contract the time series data into a single cross-section </a:t>
            </a:r>
            <a:r>
              <a:rPr lang="en-US" sz="1400" dirty="0" smtClean="0">
                <a:solidFill>
                  <a:schemeClr val="hlink"/>
                </a:solidFill>
                <a:cs typeface="Arial" pitchFamily="34" charset="0"/>
              </a:rPr>
              <a:t>series. There </a:t>
            </a:r>
            <a:r>
              <a:rPr lang="en-US" sz="1400" dirty="0">
                <a:solidFill>
                  <a:schemeClr val="hlink"/>
                </a:solidFill>
                <a:cs typeface="Arial" pitchFamily="34" charset="0"/>
              </a:rPr>
              <a:t>are many options, but the most used ones are </a:t>
            </a:r>
            <a:r>
              <a:rPr lang="en-US" sz="1400" b="1" dirty="0">
                <a:solidFill>
                  <a:schemeClr val="hlink"/>
                </a:solidFill>
                <a:cs typeface="Arial" pitchFamily="34" charset="0"/>
              </a:rPr>
              <a:t>Mean</a:t>
            </a:r>
            <a:r>
              <a:rPr lang="en-US" sz="1400" dirty="0">
                <a:solidFill>
                  <a:schemeClr val="hlink"/>
                </a:solidFill>
                <a:cs typeface="Arial" pitchFamily="34" charset="0"/>
              </a:rPr>
              <a:t> and </a:t>
            </a:r>
            <a:r>
              <a:rPr lang="en-US" sz="1400" b="1" dirty="0" smtClean="0">
                <a:solidFill>
                  <a:schemeClr val="hlink"/>
                </a:solidFill>
                <a:cs typeface="Arial" pitchFamily="34" charset="0"/>
              </a:rPr>
              <a:t>Sum. </a:t>
            </a:r>
            <a:r>
              <a:rPr lang="en-US" sz="1400" dirty="0" smtClean="0">
                <a:solidFill>
                  <a:schemeClr val="hlink"/>
                </a:solidFill>
                <a:cs typeface="Arial" pitchFamily="34" charset="0"/>
              </a:rPr>
              <a:t>Let’s select  </a:t>
            </a:r>
            <a:r>
              <a:rPr lang="en-US" sz="1400" b="1" dirty="0" smtClean="0">
                <a:solidFill>
                  <a:schemeClr val="hlink"/>
                </a:solidFill>
                <a:cs typeface="Arial" pitchFamily="34" charset="0"/>
              </a:rPr>
              <a:t>Mean. </a:t>
            </a:r>
          </a:p>
          <a:p>
            <a:pPr marL="285750" indent="-285750" eaLnBrk="1" hangingPunct="1">
              <a:spcBef>
                <a:spcPct val="20000"/>
              </a:spcBef>
              <a:buClr>
                <a:schemeClr val="accent2"/>
              </a:buClr>
              <a:buSzPct val="90000"/>
              <a:buFont typeface="+mj-lt"/>
              <a:buAutoNum type="arabicPeriod" startAt="3"/>
              <a:defRPr/>
            </a:pPr>
            <a:r>
              <a:rPr lang="en-US" sz="1400" dirty="0" smtClean="0">
                <a:solidFill>
                  <a:schemeClr val="hlink"/>
                </a:solidFill>
                <a:cs typeface="Arial" pitchFamily="34" charset="0"/>
              </a:rPr>
              <a:t>Click </a:t>
            </a:r>
            <a:r>
              <a:rPr lang="en-US" sz="1400" b="1" dirty="0" smtClean="0">
                <a:solidFill>
                  <a:schemeClr val="hlink"/>
                </a:solidFill>
                <a:cs typeface="Arial" pitchFamily="34" charset="0"/>
              </a:rPr>
              <a:t>OK. </a:t>
            </a:r>
            <a:endParaRPr lang="en-US" sz="1400" b="1" dirty="0">
              <a:solidFill>
                <a:schemeClr val="hlink"/>
              </a:solidFill>
              <a:cs typeface="Arial" pitchFamily="34" charset="0"/>
            </a:endParaRPr>
          </a:p>
          <a:p>
            <a:pPr marL="285750" indent="-285750" eaLnBrk="1" hangingPunct="1">
              <a:spcBef>
                <a:spcPct val="20000"/>
              </a:spcBef>
              <a:buClr>
                <a:schemeClr val="accent2"/>
              </a:buClr>
              <a:buSzPct val="90000"/>
              <a:buFont typeface="+mj-lt"/>
              <a:buAutoNum type="arabicPeriod" startAt="3"/>
              <a:defRPr/>
            </a:pPr>
            <a:endParaRPr lang="en-US" sz="1600" dirty="0" smtClean="0">
              <a:solidFill>
                <a:schemeClr val="hlink"/>
              </a:solidFill>
              <a:cs typeface="Arial" pitchFamily="34" charset="0"/>
            </a:endParaRPr>
          </a:p>
          <a:p>
            <a:pPr marL="342900" indent="-342900" eaLnBrk="1" hangingPunct="1">
              <a:spcBef>
                <a:spcPct val="20000"/>
              </a:spcBef>
              <a:buClr>
                <a:schemeClr val="accent2"/>
              </a:buClr>
              <a:buSzPct val="90000"/>
              <a:buFont typeface="+mj-lt"/>
              <a:buAutoNum type="arabicPeriod" startAt="3"/>
              <a:defRPr/>
            </a:pPr>
            <a:endParaRPr lang="en-US" sz="1600" b="1" i="1" dirty="0" smtClean="0">
              <a:solidFill>
                <a:schemeClr val="hlink"/>
              </a:solidFill>
              <a:cs typeface="Arial" pitchFamily="34" charset="0"/>
            </a:endParaRPr>
          </a:p>
          <a:p>
            <a:pPr eaLnBrk="1" hangingPunct="1">
              <a:spcBef>
                <a:spcPct val="20000"/>
              </a:spcBef>
              <a:buClr>
                <a:schemeClr val="accent2"/>
              </a:buClr>
              <a:buSzPct val="90000"/>
              <a:buFont typeface="Arial" pitchFamily="34" charset="0"/>
              <a:buChar char="•"/>
              <a:defRPr/>
            </a:pPr>
            <a:endParaRPr lang="en-US" sz="2200" dirty="0" smtClean="0">
              <a:solidFill>
                <a:schemeClr val="hlink"/>
              </a:solidFill>
              <a:cs typeface="Arial" pitchFamily="34" charset="0"/>
            </a:endParaRPr>
          </a:p>
        </p:txBody>
      </p:sp>
      <p:sp>
        <p:nvSpPr>
          <p:cNvPr id="61444"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b="1" dirty="0">
                <a:solidFill>
                  <a:srgbClr val="003399"/>
                </a:solidFill>
              </a:rPr>
              <a:t/>
            </a:r>
            <a:br>
              <a:rPr lang="en-US" sz="2800" b="1" dirty="0">
                <a:solidFill>
                  <a:srgbClr val="003399"/>
                </a:solidFill>
              </a:rPr>
            </a:br>
            <a:r>
              <a:rPr lang="en-US" sz="2800" dirty="0">
                <a:solidFill>
                  <a:srgbClr val="003399"/>
                </a:solidFill>
              </a:rPr>
              <a:t>Panel to Non-Panel Conversion: </a:t>
            </a:r>
            <a:br>
              <a:rPr lang="en-US" sz="2800" dirty="0">
                <a:solidFill>
                  <a:srgbClr val="003399"/>
                </a:solidFill>
              </a:rPr>
            </a:br>
            <a:r>
              <a:rPr lang="en-US" sz="2800" dirty="0">
                <a:solidFill>
                  <a:srgbClr val="003399"/>
                </a:solidFill>
              </a:rPr>
              <a:t>Example 4: Panel to Cross-Section </a:t>
            </a:r>
            <a:r>
              <a:rPr lang="en-US" sz="1800" dirty="0">
                <a:solidFill>
                  <a:srgbClr val="003399"/>
                </a:solidFill>
              </a:rPr>
              <a:t>(cont’d)</a:t>
            </a:r>
          </a:p>
        </p:txBody>
      </p:sp>
      <p:pic>
        <p:nvPicPr>
          <p:cNvPr id="6144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4838" y="1219200"/>
            <a:ext cx="4257675"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txBox="1">
            <a:spLocks noChangeArrowheads="1"/>
          </p:cNvSpPr>
          <p:nvPr/>
        </p:nvSpPr>
        <p:spPr bwMode="auto">
          <a:xfrm>
            <a:off x="315913" y="1249363"/>
            <a:ext cx="86090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171450" indent="-171450">
              <a:spcBef>
                <a:spcPct val="20000"/>
              </a:spcBef>
              <a:buClr>
                <a:schemeClr val="accent2"/>
              </a:buClr>
              <a:buSzPct val="100000"/>
              <a:buFont typeface="Arial" pitchFamily="34" charset="0"/>
              <a:buChar char="•"/>
              <a:defRPr/>
            </a:pPr>
            <a:r>
              <a:rPr lang="en-US" sz="1800" dirty="0" smtClean="0">
                <a:solidFill>
                  <a:schemeClr val="hlink"/>
                </a:solidFill>
                <a:cs typeface="Arial" charset="0"/>
              </a:rPr>
              <a:t>EViews averages across all quarters for each country and places that value in the cross-section page. </a:t>
            </a:r>
          </a:p>
          <a:p>
            <a:pPr eaLnBrk="1" hangingPunct="1">
              <a:spcBef>
                <a:spcPct val="20000"/>
              </a:spcBef>
              <a:buClr>
                <a:schemeClr val="accent2"/>
              </a:buClr>
              <a:buSzPct val="90000"/>
              <a:buFont typeface="Arial" charset="0"/>
              <a:buChar char="•"/>
              <a:defRPr/>
            </a:pPr>
            <a:endParaRPr lang="en-US" sz="2200" dirty="0" smtClean="0">
              <a:solidFill>
                <a:schemeClr val="hlink"/>
              </a:solidFill>
              <a:cs typeface="Arial" charset="0"/>
            </a:endParaRPr>
          </a:p>
        </p:txBody>
      </p:sp>
      <p:sp>
        <p:nvSpPr>
          <p:cNvPr id="62467" name="Rectangle 2"/>
          <p:cNvSpPr>
            <a:spLocks noGrp="1" noChangeArrowheads="1"/>
          </p:cNvSpPr>
          <p:nvPr>
            <p:ph type="title"/>
          </p:nvPr>
        </p:nvSpPr>
        <p:spPr>
          <a:xfrm>
            <a:off x="365125" y="0"/>
            <a:ext cx="7902575" cy="1131888"/>
          </a:xfrm>
        </p:spPr>
        <p:txBody>
          <a:bodyPr/>
          <a:lstStyle/>
          <a:p>
            <a:pPr eaLnBrk="1" hangingPunct="1"/>
            <a:r>
              <a:rPr lang="en-US" sz="3200" dirty="0" smtClean="0">
                <a:ea typeface="ＭＳ Ｐゴシック" panose="020B0600070205080204" pitchFamily="34" charset="-128"/>
              </a:rPr>
              <a:t/>
            </a:r>
            <a:br>
              <a:rPr lang="en-US" sz="3200"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 </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 Panel to Cross-Section </a:t>
            </a:r>
            <a:r>
              <a:rPr lang="en-US" sz="1800" dirty="0" smtClean="0">
                <a:solidFill>
                  <a:srgbClr val="003399"/>
                </a:solidFill>
                <a:ea typeface="ＭＳ Ｐゴシック" panose="020B0600070205080204" pitchFamily="34" charset="-128"/>
              </a:rPr>
              <a:t>(cont’d)</a:t>
            </a:r>
          </a:p>
        </p:txBody>
      </p:sp>
      <p:pic>
        <p:nvPicPr>
          <p:cNvPr id="624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2062163"/>
            <a:ext cx="6751638"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4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413" y="3717925"/>
            <a:ext cx="2476500"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70" name="Rectangle 30"/>
          <p:cNvSpPr>
            <a:spLocks noChangeArrowheads="1"/>
          </p:cNvSpPr>
          <p:nvPr/>
        </p:nvSpPr>
        <p:spPr bwMode="auto">
          <a:xfrm>
            <a:off x="1654175" y="2841625"/>
            <a:ext cx="5780088" cy="173038"/>
          </a:xfrm>
          <a:prstGeom prst="rect">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16" name="Straight Arrow Connector 15"/>
          <p:cNvCxnSpPr/>
          <p:nvPr/>
        </p:nvCxnSpPr>
        <p:spPr bwMode="auto">
          <a:xfrm>
            <a:off x="4230688" y="3127375"/>
            <a:ext cx="0" cy="12588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3"/>
          <p:cNvSpPr>
            <a:spLocks noGrp="1" noChangeArrowheads="1"/>
          </p:cNvSpPr>
          <p:nvPr>
            <p:ph type="subTitle" idx="1"/>
          </p:nvPr>
        </p:nvSpPr>
        <p:spPr>
          <a:xfrm>
            <a:off x="388938" y="2824163"/>
            <a:ext cx="8026400" cy="1803400"/>
          </a:xfrm>
        </p:spPr>
        <p:txBody>
          <a:bodyPr/>
          <a:lstStyle/>
          <a:p>
            <a:pPr algn="ctr" eaLnBrk="1" hangingPunct="1">
              <a:buFont typeface="Times" pitchFamily="18" charset="0"/>
              <a:buNone/>
            </a:pPr>
            <a:r>
              <a:rPr lang="en-US" sz="3200" b="1" smtClean="0">
                <a:ea typeface="ＭＳ Ｐゴシック" panose="020B0600070205080204" pitchFamily="34" charset="-128"/>
              </a:rPr>
              <a:t>Frequency Conversion:</a:t>
            </a:r>
          </a:p>
          <a:p>
            <a:pPr algn="ctr" eaLnBrk="1" hangingPunct="1">
              <a:buFont typeface="Times" pitchFamily="18" charset="0"/>
              <a:buNone/>
            </a:pPr>
            <a:r>
              <a:rPr lang="en-US" sz="3200" b="1" smtClean="0">
                <a:ea typeface="ＭＳ Ｐゴシック" panose="020B0600070205080204" pitchFamily="34" charset="-128"/>
              </a:rPr>
              <a:t>Low to High Frequency Data</a:t>
            </a:r>
            <a:endParaRPr lang="en-US" sz="3200" smtClean="0">
              <a:ea typeface="ＭＳ Ｐゴシック" panose="020B0600070205080204" pitchFamily="34" charset="-128"/>
            </a:endParaRPr>
          </a:p>
        </p:txBody>
      </p:sp>
      <p:sp>
        <p:nvSpPr>
          <p:cNvPr id="8195" name="Rectangle 3"/>
          <p:cNvSpPr txBox="1">
            <a:spLocks noChangeArrowheads="1"/>
          </p:cNvSpPr>
          <p:nvPr/>
        </p:nvSpPr>
        <p:spPr bwMode="gray">
          <a:xfrm>
            <a:off x="531813" y="5410200"/>
            <a:ext cx="7091362"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102870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Times" pitchFamily="18" charset="0"/>
              <a:buNone/>
            </a:pPr>
            <a:r>
              <a:rPr lang="en-US" sz="1400" b="1">
                <a:solidFill>
                  <a:srgbClr val="003399"/>
                </a:solidFill>
              </a:rPr>
              <a:t>Note: </a:t>
            </a:r>
            <a:r>
              <a:rPr lang="en-US" sz="1400">
                <a:solidFill>
                  <a:srgbClr val="003399"/>
                </a:solidFill>
              </a:rPr>
              <a:t>Information for examples in this portion of the tutorial can be found in these files.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Data: </a:t>
            </a:r>
            <a:r>
              <a:rPr lang="en-US" sz="1400" b="1" i="1">
                <a:solidFill>
                  <a:srgbClr val="003399"/>
                </a:solidFill>
              </a:rPr>
              <a:t>Data.xlsx</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Results: </a:t>
            </a:r>
            <a:r>
              <a:rPr lang="en-US" sz="1400" b="1" i="1">
                <a:solidFill>
                  <a:srgbClr val="003399"/>
                </a:solidFill>
              </a:rPr>
              <a:t>Results.wf1	</a:t>
            </a:r>
          </a:p>
          <a:p>
            <a:pPr lvl="1" eaLnBrk="1" hangingPunct="1">
              <a:spcBef>
                <a:spcPct val="20000"/>
              </a:spcBef>
              <a:buClr>
                <a:schemeClr val="accent2"/>
              </a:buClr>
              <a:buSzPct val="90000"/>
              <a:buFont typeface="Wingdings" panose="05000000000000000000" pitchFamily="2" charset="2"/>
              <a:buChar char="Ø"/>
            </a:pPr>
            <a:r>
              <a:rPr lang="en-US" sz="1400">
                <a:solidFill>
                  <a:srgbClr val="003399"/>
                </a:solidFill>
              </a:rPr>
              <a:t>Practice Workfile: </a:t>
            </a:r>
            <a:r>
              <a:rPr lang="en-US" sz="1400" b="1" i="1">
                <a:solidFill>
                  <a:srgbClr val="003399"/>
                </a:solidFill>
              </a:rPr>
              <a:t>Data.wf1 </a:t>
            </a:r>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2"/>
          <p:cNvSpPr>
            <a:spLocks noGrp="1" noChangeArrowheads="1"/>
          </p:cNvSpPr>
          <p:nvPr>
            <p:ph type="title"/>
          </p:nvPr>
        </p:nvSpPr>
        <p:spPr>
          <a:xfrm>
            <a:off x="374650" y="0"/>
            <a:ext cx="7902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 </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4a: Panel to Cross-Section</a:t>
            </a:r>
            <a:endParaRPr lang="en-US" dirty="0" smtClean="0">
              <a:ea typeface="ＭＳ Ｐゴシック" panose="020B0600070205080204" pitchFamily="34" charset="-128"/>
            </a:endParaRPr>
          </a:p>
        </p:txBody>
      </p:sp>
      <p:sp>
        <p:nvSpPr>
          <p:cNvPr id="6349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F33D17C-E7BD-4171-BD03-7A7FE454C730}" type="slidenum">
              <a:rPr lang="en-US" sz="800"/>
              <a:pPr eaLnBrk="1" hangingPunct="1"/>
              <a:t>60</a:t>
            </a:fld>
            <a:endParaRPr lang="en-US" sz="800"/>
          </a:p>
        </p:txBody>
      </p:sp>
      <p:sp>
        <p:nvSpPr>
          <p:cNvPr id="63491" name="Rectangle 3"/>
          <p:cNvSpPr txBox="1">
            <a:spLocks noChangeArrowheads="1"/>
          </p:cNvSpPr>
          <p:nvPr/>
        </p:nvSpPr>
        <p:spPr bwMode="auto">
          <a:xfrm>
            <a:off x="285750" y="1185863"/>
            <a:ext cx="8980488"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68275" indent="-168275"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Now suppose you would like to copy only the maximum </a:t>
            </a:r>
            <a:r>
              <a:rPr lang="en-US" sz="1800" b="1" i="1">
                <a:solidFill>
                  <a:schemeClr val="hlink"/>
                </a:solidFill>
              </a:rPr>
              <a:t>GDP</a:t>
            </a:r>
            <a:r>
              <a:rPr lang="en-US" sz="1800">
                <a:solidFill>
                  <a:schemeClr val="hlink"/>
                </a:solidFill>
              </a:rPr>
              <a:t> data from the </a:t>
            </a:r>
            <a:r>
              <a:rPr lang="en-US" sz="1800" b="1" i="1">
                <a:solidFill>
                  <a:schemeClr val="hlink"/>
                </a:solidFill>
              </a:rPr>
              <a:t>Quarterly_Panel</a:t>
            </a:r>
            <a:r>
              <a:rPr lang="en-US" sz="1800">
                <a:solidFill>
                  <a:schemeClr val="hlink"/>
                </a:solidFill>
              </a:rPr>
              <a:t> page to the </a:t>
            </a:r>
            <a:r>
              <a:rPr lang="en-US" sz="1800" b="1" i="1">
                <a:solidFill>
                  <a:schemeClr val="hlink"/>
                </a:solidFill>
              </a:rPr>
              <a:t>Cross_Section</a:t>
            </a:r>
            <a:r>
              <a:rPr lang="en-US" sz="1800">
                <a:solidFill>
                  <a:schemeClr val="hlink"/>
                </a:solidFill>
              </a:rPr>
              <a:t> page, but you would also like to exclude the period from Q1 1998 to Q1 2000.</a:t>
            </a:r>
          </a:p>
        </p:txBody>
      </p:sp>
      <p:sp>
        <p:nvSpPr>
          <p:cNvPr id="9" name="Rectangle 3"/>
          <p:cNvSpPr txBox="1">
            <a:spLocks noChangeArrowheads="1"/>
          </p:cNvSpPr>
          <p:nvPr/>
        </p:nvSpPr>
        <p:spPr bwMode="auto">
          <a:xfrm>
            <a:off x="506413" y="2203450"/>
            <a:ext cx="3744912"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0" indent="0" eaLnBrk="1" hangingPunct="1">
              <a:spcBef>
                <a:spcPct val="20000"/>
              </a:spcBef>
              <a:buClr>
                <a:schemeClr val="accent2"/>
              </a:buClr>
              <a:buSzPct val="90000"/>
              <a:defRPr/>
            </a:pPr>
            <a:r>
              <a:rPr lang="en-US" sz="1600" u="sng" dirty="0" smtClean="0">
                <a:solidFill>
                  <a:schemeClr val="hlink"/>
                </a:solidFill>
                <a:cs typeface="Arial" pitchFamily="34" charset="0"/>
              </a:rPr>
              <a:t>Panel to Non Panel: Example 4a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Follow steps 1-4 in the previous example (let’s rename the series </a:t>
            </a:r>
            <a:r>
              <a:rPr lang="en-US" sz="1400" b="1" i="1" dirty="0" smtClean="0">
                <a:solidFill>
                  <a:schemeClr val="hlink"/>
                </a:solidFill>
                <a:cs typeface="Arial" pitchFamily="34" charset="0"/>
              </a:rPr>
              <a:t>gdp1</a:t>
            </a:r>
            <a:r>
              <a:rPr lang="en-US" sz="1400" dirty="0" smtClean="0">
                <a:solidFill>
                  <a:schemeClr val="hlink"/>
                </a:solidFill>
                <a:cs typeface="Arial" pitchFamily="34" charset="0"/>
              </a:rPr>
              <a:t> so it does not override the previous example).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Now, let’s set </a:t>
            </a:r>
            <a:r>
              <a:rPr lang="en-US" sz="1400" dirty="0">
                <a:solidFill>
                  <a:schemeClr val="hlink"/>
                </a:solidFill>
                <a:cs typeface="Arial" pitchFamily="34" charset="0"/>
              </a:rPr>
              <a:t>the </a:t>
            </a:r>
            <a:r>
              <a:rPr lang="en-US" sz="1400" b="1" dirty="0">
                <a:solidFill>
                  <a:schemeClr val="hlink"/>
                </a:solidFill>
                <a:cs typeface="Arial" pitchFamily="34" charset="0"/>
              </a:rPr>
              <a:t>Contraction </a:t>
            </a:r>
            <a:r>
              <a:rPr lang="en-US" sz="1400" b="1" dirty="0" smtClean="0">
                <a:solidFill>
                  <a:schemeClr val="hlink"/>
                </a:solidFill>
                <a:cs typeface="Arial" pitchFamily="34" charset="0"/>
              </a:rPr>
              <a:t>method</a:t>
            </a:r>
            <a:r>
              <a:rPr lang="en-US" sz="1400" dirty="0" smtClean="0">
                <a:solidFill>
                  <a:schemeClr val="hlink"/>
                </a:solidFill>
                <a:cs typeface="Arial" pitchFamily="34" charset="0"/>
              </a:rPr>
              <a:t>. Since we want the max GDP, select </a:t>
            </a:r>
            <a:r>
              <a:rPr lang="en-US" sz="1400" b="1" dirty="0" smtClean="0">
                <a:solidFill>
                  <a:schemeClr val="hlink"/>
                </a:solidFill>
                <a:cs typeface="Arial" pitchFamily="34" charset="0"/>
              </a:rPr>
              <a:t>Maximum</a:t>
            </a:r>
            <a:r>
              <a:rPr lang="en-US" sz="1400" dirty="0" smtClean="0">
                <a:solidFill>
                  <a:schemeClr val="hlink"/>
                </a:solidFill>
                <a:cs typeface="Arial" pitchFamily="34" charset="0"/>
              </a:rPr>
              <a:t> under </a:t>
            </a:r>
            <a:r>
              <a:rPr lang="en-US" sz="1400" b="1" dirty="0" smtClean="0">
                <a:solidFill>
                  <a:schemeClr val="hlink"/>
                </a:solidFill>
                <a:cs typeface="Arial" pitchFamily="34" charset="0"/>
              </a:rPr>
              <a:t>Contraction method</a:t>
            </a:r>
            <a:r>
              <a:rPr lang="en-US" sz="1400" dirty="0" smtClean="0">
                <a:solidFill>
                  <a:schemeClr val="hlink"/>
                </a:solidFill>
                <a:cs typeface="Arial" pitchFamily="34" charset="0"/>
              </a:rPr>
              <a:t>.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Define the sample to exclude Q1 1998 to Q1 2000 by typing in the </a:t>
            </a:r>
            <a:r>
              <a:rPr lang="en-US" sz="1400" b="1" dirty="0" smtClean="0">
                <a:solidFill>
                  <a:schemeClr val="hlink"/>
                </a:solidFill>
                <a:cs typeface="Arial" pitchFamily="34" charset="0"/>
              </a:rPr>
              <a:t>Source sample</a:t>
            </a:r>
            <a:r>
              <a:rPr lang="en-US" sz="1400" dirty="0" smtClean="0">
                <a:solidFill>
                  <a:schemeClr val="hlink"/>
                </a:solidFill>
                <a:cs typeface="Arial" pitchFamily="34" charset="0"/>
              </a:rPr>
              <a:t>: </a:t>
            </a:r>
          </a:p>
          <a:p>
            <a:pPr marL="0" indent="0" eaLnBrk="1" hangingPunct="1">
              <a:spcBef>
                <a:spcPct val="20000"/>
              </a:spcBef>
              <a:buClr>
                <a:schemeClr val="accent2"/>
              </a:buClr>
              <a:buSzPct val="90000"/>
              <a:defRPr/>
            </a:pPr>
            <a:r>
              <a:rPr lang="en-US" sz="1400" dirty="0">
                <a:solidFill>
                  <a:schemeClr val="hlink"/>
                </a:solidFill>
                <a:cs typeface="Arial" pitchFamily="34" charset="0"/>
              </a:rPr>
              <a:t> </a:t>
            </a:r>
            <a:r>
              <a:rPr lang="en-US" sz="1400" dirty="0" smtClean="0">
                <a:solidFill>
                  <a:schemeClr val="hlink"/>
                </a:solidFill>
                <a:cs typeface="Arial" pitchFamily="34" charset="0"/>
              </a:rPr>
              <a:t>      </a:t>
            </a:r>
            <a:r>
              <a:rPr lang="en-US" sz="1400" dirty="0" smtClean="0">
                <a:latin typeface="Courier" pitchFamily="49" charset="0"/>
                <a:cs typeface="Arial" pitchFamily="34" charset="0"/>
              </a:rPr>
              <a:t>@first 1981Q1 2000Q1 @last</a:t>
            </a:r>
          </a:p>
          <a:p>
            <a:pPr marL="342900" indent="-342900" eaLnBrk="1" hangingPunct="1">
              <a:spcBef>
                <a:spcPct val="20000"/>
              </a:spcBef>
              <a:buClr>
                <a:schemeClr val="accent2"/>
              </a:buClr>
              <a:buSzPct val="90000"/>
              <a:buFont typeface="+mj-lt"/>
              <a:buAutoNum type="arabicPeriod" startAt="4"/>
              <a:defRPr/>
            </a:pPr>
            <a:r>
              <a:rPr lang="en-US" sz="1400" dirty="0" smtClean="0">
                <a:solidFill>
                  <a:schemeClr val="hlink"/>
                </a:solidFill>
                <a:cs typeface="Arial" pitchFamily="34" charset="0"/>
              </a:rPr>
              <a:t> Click </a:t>
            </a:r>
            <a:r>
              <a:rPr lang="en-US" sz="1400" b="1" dirty="0" smtClean="0">
                <a:solidFill>
                  <a:schemeClr val="hlink"/>
                </a:solidFill>
                <a:cs typeface="Arial" pitchFamily="34" charset="0"/>
              </a:rPr>
              <a:t>OK. </a:t>
            </a:r>
            <a:endParaRPr lang="en-US" sz="1400" b="1" dirty="0">
              <a:solidFill>
                <a:schemeClr val="hlink"/>
              </a:solidFill>
              <a:cs typeface="Arial" pitchFamily="34" charset="0"/>
            </a:endParaRPr>
          </a:p>
          <a:p>
            <a:pPr marL="285750" indent="-285750" eaLnBrk="1" hangingPunct="1">
              <a:spcBef>
                <a:spcPct val="20000"/>
              </a:spcBef>
              <a:buClr>
                <a:schemeClr val="accent2"/>
              </a:buClr>
              <a:buSzPct val="90000"/>
              <a:buFont typeface="+mj-lt"/>
              <a:buAutoNum type="arabicPeriod" startAt="3"/>
              <a:defRPr/>
            </a:pPr>
            <a:endParaRPr lang="en-US" sz="1600" dirty="0" smtClean="0">
              <a:solidFill>
                <a:schemeClr val="hlink"/>
              </a:solidFill>
              <a:cs typeface="Arial" pitchFamily="34" charset="0"/>
            </a:endParaRPr>
          </a:p>
          <a:p>
            <a:pPr marL="342900" indent="-342900" eaLnBrk="1" hangingPunct="1">
              <a:spcBef>
                <a:spcPct val="20000"/>
              </a:spcBef>
              <a:buClr>
                <a:schemeClr val="accent2"/>
              </a:buClr>
              <a:buSzPct val="90000"/>
              <a:buFont typeface="+mj-lt"/>
              <a:buAutoNum type="arabicPeriod" startAt="3"/>
              <a:defRPr/>
            </a:pPr>
            <a:endParaRPr lang="en-US" sz="1600" b="1" i="1" dirty="0" smtClean="0">
              <a:solidFill>
                <a:schemeClr val="hlink"/>
              </a:solidFill>
              <a:cs typeface="Arial" pitchFamily="34" charset="0"/>
            </a:endParaRPr>
          </a:p>
          <a:p>
            <a:pPr eaLnBrk="1" hangingPunct="1">
              <a:spcBef>
                <a:spcPct val="20000"/>
              </a:spcBef>
              <a:buClr>
                <a:schemeClr val="accent2"/>
              </a:buClr>
              <a:buSzPct val="90000"/>
              <a:buFont typeface="Arial" pitchFamily="34" charset="0"/>
              <a:buChar char="•"/>
              <a:defRPr/>
            </a:pPr>
            <a:endParaRPr lang="en-US" sz="2200" dirty="0" smtClean="0">
              <a:solidFill>
                <a:schemeClr val="hlink"/>
              </a:solidFill>
              <a:cs typeface="Arial" pitchFamily="34" charset="0"/>
            </a:endParaRPr>
          </a:p>
        </p:txBody>
      </p:sp>
      <p:pic>
        <p:nvPicPr>
          <p:cNvPr id="6349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1325" y="2203450"/>
            <a:ext cx="4229100" cy="303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3495" name="Oval 6"/>
          <p:cNvSpPr>
            <a:spLocks noChangeArrowheads="1"/>
          </p:cNvSpPr>
          <p:nvPr/>
        </p:nvSpPr>
        <p:spPr bwMode="auto">
          <a:xfrm>
            <a:off x="6129338" y="4037013"/>
            <a:ext cx="2266950" cy="719137"/>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a:xfrm>
            <a:off x="374650" y="0"/>
            <a:ext cx="7902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 </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4a: Panel to Cross-Section </a:t>
            </a:r>
            <a:r>
              <a:rPr lang="en-US" sz="1800" dirty="0" smtClean="0">
                <a:solidFill>
                  <a:srgbClr val="003399"/>
                </a:solidFill>
                <a:ea typeface="ＭＳ Ｐゴシック" panose="020B0600070205080204" pitchFamily="34" charset="-128"/>
              </a:rPr>
              <a:t>(cont’d)</a:t>
            </a:r>
            <a:endParaRPr lang="en-US" sz="1800" dirty="0" smtClean="0">
              <a:ea typeface="ＭＳ Ｐゴシック" panose="020B0600070205080204" pitchFamily="34" charset="-128"/>
            </a:endParaRPr>
          </a:p>
        </p:txBody>
      </p:sp>
      <p:sp>
        <p:nvSpPr>
          <p:cNvPr id="6451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D2BB85C-30E6-4D62-B990-6D1A136D8F1B}" type="slidenum">
              <a:rPr lang="en-US" sz="800"/>
              <a:pPr eaLnBrk="1" hangingPunct="1"/>
              <a:t>61</a:t>
            </a:fld>
            <a:endParaRPr lang="en-US" sz="800"/>
          </a:p>
        </p:txBody>
      </p:sp>
      <p:sp>
        <p:nvSpPr>
          <p:cNvPr id="64515" name="Rectangle 3"/>
          <p:cNvSpPr txBox="1">
            <a:spLocks noChangeArrowheads="1"/>
          </p:cNvSpPr>
          <p:nvPr/>
        </p:nvSpPr>
        <p:spPr bwMode="auto">
          <a:xfrm>
            <a:off x="285750" y="1185863"/>
            <a:ext cx="8980488"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68275" indent="-168275"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800" dirty="0" smtClean="0">
                <a:solidFill>
                  <a:schemeClr val="hlink"/>
                </a:solidFill>
              </a:rPr>
              <a:t>Note </a:t>
            </a:r>
            <a:r>
              <a:rPr lang="en-US" sz="1800" dirty="0">
                <a:solidFill>
                  <a:schemeClr val="hlink"/>
                </a:solidFill>
              </a:rPr>
              <a:t>that this picks the maximum </a:t>
            </a:r>
            <a:r>
              <a:rPr lang="en-US" sz="1800" b="1" i="1" dirty="0">
                <a:solidFill>
                  <a:schemeClr val="hlink"/>
                </a:solidFill>
              </a:rPr>
              <a:t>GDP</a:t>
            </a:r>
            <a:r>
              <a:rPr lang="en-US" sz="1800" dirty="0">
                <a:solidFill>
                  <a:schemeClr val="hlink"/>
                </a:solidFill>
              </a:rPr>
              <a:t> for each country over the defined sample. </a:t>
            </a:r>
          </a:p>
        </p:txBody>
      </p:sp>
      <p:pic>
        <p:nvPicPr>
          <p:cNvPr id="645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250" y="1833563"/>
            <a:ext cx="2828925" cy="319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a:spLocks noGrp="1" noChangeArrowheads="1"/>
          </p:cNvSpPr>
          <p:nvPr>
            <p:ph type="title"/>
          </p:nvPr>
        </p:nvSpPr>
        <p:spPr>
          <a:xfrm>
            <a:off x="355600" y="0"/>
            <a:ext cx="7902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 </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4b: Panel to Cross-Section</a:t>
            </a:r>
            <a:endParaRPr lang="en-US" dirty="0" smtClean="0">
              <a:ea typeface="ＭＳ Ｐゴシック" panose="020B0600070205080204" pitchFamily="34" charset="-128"/>
            </a:endParaRPr>
          </a:p>
        </p:txBody>
      </p:sp>
      <p:sp>
        <p:nvSpPr>
          <p:cNvPr id="65538" name="Slide Number Placeholder 3"/>
          <p:cNvSpPr>
            <a:spLocks noGrp="1"/>
          </p:cNvSpPr>
          <p:nvPr>
            <p:ph type="sldNum" sz="quarter" idx="10"/>
          </p:nvPr>
        </p:nvSpPr>
        <p:spPr>
          <a:xfrm>
            <a:off x="7696200" y="6289675"/>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E33D805-53E3-4D8B-A142-7760A7453E5D}" type="slidenum">
              <a:rPr lang="en-US" sz="800"/>
              <a:pPr eaLnBrk="1" hangingPunct="1"/>
              <a:t>62</a:t>
            </a:fld>
            <a:endParaRPr lang="en-US" sz="800"/>
          </a:p>
        </p:txBody>
      </p:sp>
      <p:sp>
        <p:nvSpPr>
          <p:cNvPr id="65539" name="Rectangle 3"/>
          <p:cNvSpPr txBox="1">
            <a:spLocks noChangeArrowheads="1"/>
          </p:cNvSpPr>
          <p:nvPr/>
        </p:nvSpPr>
        <p:spPr bwMode="auto">
          <a:xfrm>
            <a:off x="288925" y="1158875"/>
            <a:ext cx="8769350"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As a final example, consider the case when you would like to bring </a:t>
            </a:r>
            <a:r>
              <a:rPr lang="en-US" sz="1800" b="1" i="1">
                <a:solidFill>
                  <a:schemeClr val="hlink"/>
                </a:solidFill>
              </a:rPr>
              <a:t>GDP</a:t>
            </a:r>
            <a:r>
              <a:rPr lang="en-US" sz="1800">
                <a:solidFill>
                  <a:schemeClr val="hlink"/>
                </a:solidFill>
              </a:rPr>
              <a:t> information data from the </a:t>
            </a:r>
            <a:r>
              <a:rPr lang="en-US" sz="1800" b="1" i="1">
                <a:solidFill>
                  <a:schemeClr val="hlink"/>
                </a:solidFill>
              </a:rPr>
              <a:t>Quarterly_Panel</a:t>
            </a:r>
            <a:r>
              <a:rPr lang="en-US" sz="1800">
                <a:solidFill>
                  <a:schemeClr val="hlink"/>
                </a:solidFill>
              </a:rPr>
              <a:t> page into the </a:t>
            </a:r>
            <a:r>
              <a:rPr lang="en-US" sz="1800" b="1" i="1">
                <a:solidFill>
                  <a:schemeClr val="hlink"/>
                </a:solidFill>
              </a:rPr>
              <a:t>Cross_Section</a:t>
            </a:r>
            <a:r>
              <a:rPr lang="en-US" sz="1800">
                <a:solidFill>
                  <a:schemeClr val="hlink"/>
                </a:solidFill>
              </a:rPr>
              <a:t>.</a:t>
            </a:r>
          </a:p>
          <a:p>
            <a:pPr eaLnBrk="1" hangingPunct="1">
              <a:spcBef>
                <a:spcPct val="20000"/>
              </a:spcBef>
              <a:buClr>
                <a:schemeClr val="accent2"/>
              </a:buClr>
              <a:buSzPct val="90000"/>
              <a:buFont typeface="Arial" panose="020B0604020202020204" pitchFamily="34" charset="0"/>
              <a:buChar char="•"/>
            </a:pPr>
            <a:r>
              <a:rPr lang="en-US" sz="1800">
                <a:solidFill>
                  <a:schemeClr val="hlink"/>
                </a:solidFill>
              </a:rPr>
              <a:t>Specifically, you would like to find out the number of observations (quarters) for which GDP was higher than the previous quarter.  </a:t>
            </a:r>
          </a:p>
        </p:txBody>
      </p:sp>
      <p:sp>
        <p:nvSpPr>
          <p:cNvPr id="11" name="Rectangle 3"/>
          <p:cNvSpPr txBox="1">
            <a:spLocks noChangeArrowheads="1"/>
          </p:cNvSpPr>
          <p:nvPr/>
        </p:nvSpPr>
        <p:spPr bwMode="auto">
          <a:xfrm>
            <a:off x="407988" y="2500313"/>
            <a:ext cx="4090987"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0" indent="0" eaLnBrk="1" hangingPunct="1">
              <a:spcBef>
                <a:spcPct val="20000"/>
              </a:spcBef>
              <a:buClr>
                <a:schemeClr val="accent2"/>
              </a:buClr>
              <a:buSzPct val="90000"/>
              <a:defRPr/>
            </a:pPr>
            <a:r>
              <a:rPr lang="en-US" sz="1600" u="sng" dirty="0" smtClean="0">
                <a:solidFill>
                  <a:schemeClr val="hlink"/>
                </a:solidFill>
                <a:cs typeface="Arial" pitchFamily="34" charset="0"/>
              </a:rPr>
              <a:t>Panel to Non Panel: Example 4b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Follow steps 1-4 in the previous example (let’s rename the series </a:t>
            </a:r>
            <a:r>
              <a:rPr lang="en-US" sz="1400" b="1" i="1" dirty="0" smtClean="0">
                <a:solidFill>
                  <a:schemeClr val="hlink"/>
                </a:solidFill>
                <a:cs typeface="Arial" pitchFamily="34" charset="0"/>
              </a:rPr>
              <a:t>gdp2</a:t>
            </a:r>
            <a:r>
              <a:rPr lang="en-US" sz="1400" dirty="0" smtClean="0">
                <a:solidFill>
                  <a:schemeClr val="hlink"/>
                </a:solidFill>
                <a:cs typeface="Arial" pitchFamily="34" charset="0"/>
              </a:rPr>
              <a:t> so it does not override the previous example).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Now, let’s set </a:t>
            </a:r>
            <a:r>
              <a:rPr lang="en-US" sz="1400" dirty="0">
                <a:solidFill>
                  <a:schemeClr val="hlink"/>
                </a:solidFill>
                <a:cs typeface="Arial" pitchFamily="34" charset="0"/>
              </a:rPr>
              <a:t>the </a:t>
            </a:r>
            <a:r>
              <a:rPr lang="en-US" sz="1400" b="1" dirty="0">
                <a:solidFill>
                  <a:schemeClr val="hlink"/>
                </a:solidFill>
                <a:cs typeface="Arial" pitchFamily="34" charset="0"/>
              </a:rPr>
              <a:t>Contraction </a:t>
            </a:r>
            <a:r>
              <a:rPr lang="en-US" sz="1400" b="1" dirty="0" smtClean="0">
                <a:solidFill>
                  <a:schemeClr val="hlink"/>
                </a:solidFill>
                <a:cs typeface="Arial" pitchFamily="34" charset="0"/>
              </a:rPr>
              <a:t>method</a:t>
            </a:r>
            <a:r>
              <a:rPr lang="en-US" sz="1400" dirty="0" smtClean="0">
                <a:solidFill>
                  <a:schemeClr val="hlink"/>
                </a:solidFill>
                <a:cs typeface="Arial" pitchFamily="34" charset="0"/>
              </a:rPr>
              <a:t>. Since we want the number of observations for which GDP was higher than the previous quarter, select </a:t>
            </a:r>
            <a:r>
              <a:rPr lang="en-US" sz="1400" b="1" dirty="0" smtClean="0">
                <a:solidFill>
                  <a:schemeClr val="hlink"/>
                </a:solidFill>
                <a:cs typeface="Arial" pitchFamily="34" charset="0"/>
              </a:rPr>
              <a:t>Number of </a:t>
            </a:r>
            <a:r>
              <a:rPr lang="en-US" sz="1400" b="1" dirty="0" err="1" smtClean="0">
                <a:solidFill>
                  <a:schemeClr val="hlink"/>
                </a:solidFill>
                <a:cs typeface="Arial" pitchFamily="34" charset="0"/>
              </a:rPr>
              <a:t>obs</a:t>
            </a:r>
            <a:r>
              <a:rPr lang="en-US" sz="1400" dirty="0" smtClean="0">
                <a:solidFill>
                  <a:schemeClr val="hlink"/>
                </a:solidFill>
                <a:cs typeface="Arial" pitchFamily="34" charset="0"/>
              </a:rPr>
              <a:t> under </a:t>
            </a:r>
            <a:r>
              <a:rPr lang="en-US" sz="1400" b="1" dirty="0" smtClean="0">
                <a:solidFill>
                  <a:schemeClr val="hlink"/>
                </a:solidFill>
                <a:cs typeface="Arial" pitchFamily="34" charset="0"/>
              </a:rPr>
              <a:t>Contraction method</a:t>
            </a:r>
            <a:r>
              <a:rPr lang="en-US" sz="1400" dirty="0" smtClean="0">
                <a:solidFill>
                  <a:schemeClr val="hlink"/>
                </a:solidFill>
                <a:cs typeface="Arial" pitchFamily="34" charset="0"/>
              </a:rPr>
              <a:t>. </a:t>
            </a:r>
          </a:p>
          <a:p>
            <a:pPr marL="342900" indent="-342900" eaLnBrk="1" hangingPunct="1">
              <a:spcBef>
                <a:spcPct val="20000"/>
              </a:spcBef>
              <a:buClr>
                <a:schemeClr val="accent2"/>
              </a:buClr>
              <a:buSzPct val="90000"/>
              <a:buFont typeface="+mj-lt"/>
              <a:buAutoNum type="arabicPeriod"/>
              <a:defRPr/>
            </a:pPr>
            <a:r>
              <a:rPr lang="en-US" sz="1400" dirty="0" smtClean="0">
                <a:solidFill>
                  <a:schemeClr val="hlink"/>
                </a:solidFill>
                <a:cs typeface="Arial" pitchFamily="34" charset="0"/>
              </a:rPr>
              <a:t>Define the sample over those quarters when GDP rose relative to the previous quarter, by typing in the </a:t>
            </a:r>
            <a:r>
              <a:rPr lang="en-US" sz="1400" b="1" dirty="0" smtClean="0">
                <a:solidFill>
                  <a:schemeClr val="hlink"/>
                </a:solidFill>
                <a:cs typeface="Arial" pitchFamily="34" charset="0"/>
              </a:rPr>
              <a:t>Source sample</a:t>
            </a:r>
            <a:r>
              <a:rPr lang="en-US" sz="1400" dirty="0" smtClean="0">
                <a:solidFill>
                  <a:schemeClr val="hlink"/>
                </a:solidFill>
                <a:cs typeface="Arial" pitchFamily="34" charset="0"/>
              </a:rPr>
              <a:t>:  </a:t>
            </a:r>
          </a:p>
          <a:p>
            <a:pPr marL="0" indent="0" eaLnBrk="1" hangingPunct="1">
              <a:spcBef>
                <a:spcPct val="20000"/>
              </a:spcBef>
              <a:buClr>
                <a:schemeClr val="accent2"/>
              </a:buClr>
              <a:buSzPct val="90000"/>
              <a:defRPr/>
            </a:pPr>
            <a:r>
              <a:rPr lang="en-US" sz="1400" dirty="0">
                <a:solidFill>
                  <a:schemeClr val="hlink"/>
                </a:solidFill>
                <a:cs typeface="Arial" pitchFamily="34" charset="0"/>
              </a:rPr>
              <a:t> </a:t>
            </a:r>
            <a:r>
              <a:rPr lang="en-US" sz="1400" dirty="0" smtClean="0">
                <a:solidFill>
                  <a:schemeClr val="hlink"/>
                </a:solidFill>
                <a:cs typeface="Arial" pitchFamily="34" charset="0"/>
              </a:rPr>
              <a:t>      </a:t>
            </a:r>
            <a:r>
              <a:rPr lang="en-US" sz="1400" dirty="0" smtClean="0">
                <a:latin typeface="Courier" pitchFamily="49" charset="0"/>
                <a:cs typeface="Arial" pitchFamily="34" charset="0"/>
              </a:rPr>
              <a:t>if </a:t>
            </a:r>
            <a:r>
              <a:rPr lang="en-US" sz="1400" dirty="0" err="1" smtClean="0">
                <a:latin typeface="Courier" pitchFamily="49" charset="0"/>
                <a:cs typeface="Arial" pitchFamily="34" charset="0"/>
              </a:rPr>
              <a:t>gdp-gdp</a:t>
            </a:r>
            <a:r>
              <a:rPr lang="en-US" sz="1400" dirty="0" smtClean="0">
                <a:latin typeface="Courier" pitchFamily="49" charset="0"/>
                <a:cs typeface="Arial" pitchFamily="34" charset="0"/>
              </a:rPr>
              <a:t>(-1)&gt;0</a:t>
            </a:r>
          </a:p>
          <a:p>
            <a:pPr marL="342900" indent="-342900" eaLnBrk="1" hangingPunct="1">
              <a:spcBef>
                <a:spcPct val="20000"/>
              </a:spcBef>
              <a:buClr>
                <a:schemeClr val="accent2"/>
              </a:buClr>
              <a:buSzPct val="90000"/>
              <a:buFont typeface="+mj-lt"/>
              <a:buAutoNum type="arabicPeriod" startAt="4"/>
              <a:defRPr/>
            </a:pPr>
            <a:r>
              <a:rPr lang="en-US" sz="1400" dirty="0" smtClean="0">
                <a:solidFill>
                  <a:schemeClr val="hlink"/>
                </a:solidFill>
                <a:cs typeface="Arial" pitchFamily="34" charset="0"/>
              </a:rPr>
              <a:t> Click </a:t>
            </a:r>
            <a:r>
              <a:rPr lang="en-US" sz="1400" b="1" dirty="0" smtClean="0">
                <a:solidFill>
                  <a:schemeClr val="hlink"/>
                </a:solidFill>
                <a:cs typeface="Arial" pitchFamily="34" charset="0"/>
              </a:rPr>
              <a:t>OK. </a:t>
            </a:r>
            <a:endParaRPr lang="en-US" sz="1400" b="1" dirty="0">
              <a:solidFill>
                <a:schemeClr val="hlink"/>
              </a:solidFill>
              <a:cs typeface="Arial" pitchFamily="34" charset="0"/>
            </a:endParaRPr>
          </a:p>
          <a:p>
            <a:pPr marL="285750" indent="-285750" eaLnBrk="1" hangingPunct="1">
              <a:spcBef>
                <a:spcPct val="20000"/>
              </a:spcBef>
              <a:buClr>
                <a:schemeClr val="accent2"/>
              </a:buClr>
              <a:buSzPct val="90000"/>
              <a:buFont typeface="+mj-lt"/>
              <a:buAutoNum type="arabicPeriod" startAt="3"/>
              <a:defRPr/>
            </a:pPr>
            <a:endParaRPr lang="en-US" sz="1600" dirty="0" smtClean="0">
              <a:solidFill>
                <a:schemeClr val="hlink"/>
              </a:solidFill>
              <a:cs typeface="Arial" pitchFamily="34" charset="0"/>
            </a:endParaRPr>
          </a:p>
          <a:p>
            <a:pPr marL="342900" indent="-342900" eaLnBrk="1" hangingPunct="1">
              <a:spcBef>
                <a:spcPct val="20000"/>
              </a:spcBef>
              <a:buClr>
                <a:schemeClr val="accent2"/>
              </a:buClr>
              <a:buSzPct val="90000"/>
              <a:buFont typeface="+mj-lt"/>
              <a:buAutoNum type="arabicPeriod" startAt="3"/>
              <a:defRPr/>
            </a:pPr>
            <a:endParaRPr lang="en-US" sz="1600" b="1" i="1" dirty="0" smtClean="0">
              <a:solidFill>
                <a:schemeClr val="hlink"/>
              </a:solidFill>
              <a:cs typeface="Arial" pitchFamily="34" charset="0"/>
            </a:endParaRPr>
          </a:p>
          <a:p>
            <a:pPr eaLnBrk="1" hangingPunct="1">
              <a:spcBef>
                <a:spcPct val="20000"/>
              </a:spcBef>
              <a:buClr>
                <a:schemeClr val="accent2"/>
              </a:buClr>
              <a:buSzPct val="90000"/>
              <a:buFont typeface="Arial" pitchFamily="34" charset="0"/>
              <a:buChar char="•"/>
              <a:defRPr/>
            </a:pPr>
            <a:endParaRPr lang="en-US" sz="2200" dirty="0" smtClean="0">
              <a:solidFill>
                <a:schemeClr val="hlink"/>
              </a:solidFill>
              <a:cs typeface="Arial" pitchFamily="34" charset="0"/>
            </a:endParaRPr>
          </a:p>
        </p:txBody>
      </p:sp>
      <p:pic>
        <p:nvPicPr>
          <p:cNvPr id="655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0550" y="2500313"/>
            <a:ext cx="4219575"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543" name="Oval 6"/>
          <p:cNvSpPr>
            <a:spLocks noChangeArrowheads="1"/>
          </p:cNvSpPr>
          <p:nvPr/>
        </p:nvSpPr>
        <p:spPr bwMode="auto">
          <a:xfrm>
            <a:off x="6478588" y="4529138"/>
            <a:ext cx="1847850" cy="38100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65544" name="Oval 6"/>
          <p:cNvSpPr>
            <a:spLocks noChangeArrowheads="1"/>
          </p:cNvSpPr>
          <p:nvPr/>
        </p:nvSpPr>
        <p:spPr bwMode="auto">
          <a:xfrm>
            <a:off x="6553200" y="4071938"/>
            <a:ext cx="1425575" cy="381000"/>
          </a:xfrm>
          <a:prstGeom prst="ellipse">
            <a:avLst/>
          </a:prstGeom>
          <a:solidFill>
            <a:srgbClr val="C00000">
              <a:alpha val="0"/>
            </a:srgbClr>
          </a:solidFill>
          <a:ln w="38100" algn="ctr">
            <a:solidFill>
              <a:srgbClr val="C00000"/>
            </a:solidFill>
            <a:round/>
            <a:headEnd/>
            <a:tailEnd/>
          </a:ln>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2"/>
          <p:cNvSpPr>
            <a:spLocks noGrp="1" noChangeArrowheads="1"/>
          </p:cNvSpPr>
          <p:nvPr>
            <p:ph type="title"/>
          </p:nvPr>
        </p:nvSpPr>
        <p:spPr>
          <a:xfrm>
            <a:off x="355600" y="0"/>
            <a:ext cx="7902575" cy="1131888"/>
          </a:xfrm>
        </p:spPr>
        <p:txBody>
          <a:bodyPr/>
          <a:lstStyle/>
          <a:p>
            <a:pPr eaLnBrk="1" hangingPunct="1"/>
            <a:r>
              <a:rPr lang="en-US" b="1" dirty="0" smtClean="0">
                <a:ea typeface="ＭＳ Ｐゴシック" panose="020B0600070205080204" pitchFamily="34" charset="-128"/>
              </a:rPr>
              <a:t/>
            </a:r>
            <a:br>
              <a:rPr lang="en-US"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Panel to Non-Panel Conversion: </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4b: Panel to Cross-Section</a:t>
            </a:r>
            <a:endParaRPr lang="en-US" dirty="0" smtClean="0">
              <a:ea typeface="ＭＳ Ｐゴシック" panose="020B0600070205080204" pitchFamily="34" charset="-128"/>
            </a:endParaRPr>
          </a:p>
        </p:txBody>
      </p:sp>
      <p:sp>
        <p:nvSpPr>
          <p:cNvPr id="66562" name="Slide Number Placeholder 3"/>
          <p:cNvSpPr>
            <a:spLocks noGrp="1"/>
          </p:cNvSpPr>
          <p:nvPr>
            <p:ph type="sldNum" sz="quarter" idx="10"/>
          </p:nvPr>
        </p:nvSpPr>
        <p:spPr>
          <a:xfrm>
            <a:off x="7696200" y="6289675"/>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5886493-3C02-4FD4-932E-4842C298A33C}" type="slidenum">
              <a:rPr lang="en-US" sz="800"/>
              <a:pPr eaLnBrk="1" hangingPunct="1"/>
              <a:t>63</a:t>
            </a:fld>
            <a:endParaRPr lang="en-US" sz="800"/>
          </a:p>
        </p:txBody>
      </p:sp>
      <p:sp>
        <p:nvSpPr>
          <p:cNvPr id="51203" name="Rectangle 3"/>
          <p:cNvSpPr txBox="1">
            <a:spLocks noChangeArrowheads="1"/>
          </p:cNvSpPr>
          <p:nvPr/>
        </p:nvSpPr>
        <p:spPr bwMode="auto">
          <a:xfrm>
            <a:off x="288925" y="1158875"/>
            <a:ext cx="8474075"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171450" indent="-171450" eaLnBrk="1" hangingPunct="1">
              <a:spcBef>
                <a:spcPct val="20000"/>
              </a:spcBef>
              <a:buClr>
                <a:schemeClr val="accent2"/>
              </a:buClr>
              <a:buSzPct val="90000"/>
              <a:buFont typeface="Arial" pitchFamily="34" charset="0"/>
              <a:buChar char="•"/>
              <a:defRPr/>
            </a:pPr>
            <a:r>
              <a:rPr lang="en-US" sz="1800" dirty="0" smtClean="0">
                <a:solidFill>
                  <a:schemeClr val="hlink"/>
                </a:solidFill>
                <a:cs typeface="Arial" pitchFamily="34" charset="0"/>
              </a:rPr>
              <a:t>For each country we now have the </a:t>
            </a:r>
            <a:r>
              <a:rPr lang="en-US" sz="1800" dirty="0" smtClean="0">
                <a:solidFill>
                  <a:schemeClr val="hlink"/>
                </a:solidFill>
                <a:cs typeface="Arial" charset="0"/>
              </a:rPr>
              <a:t>number </a:t>
            </a:r>
            <a:r>
              <a:rPr lang="en-US" sz="1800" dirty="0">
                <a:solidFill>
                  <a:schemeClr val="hlink"/>
                </a:solidFill>
                <a:cs typeface="Arial" charset="0"/>
              </a:rPr>
              <a:t>of quarters out of the entire sample (out of 28 quarters) when GDP was </a:t>
            </a:r>
            <a:r>
              <a:rPr lang="en-US" sz="1800" dirty="0" smtClean="0">
                <a:solidFill>
                  <a:schemeClr val="hlink"/>
                </a:solidFill>
                <a:cs typeface="Arial" charset="0"/>
              </a:rPr>
              <a:t>greater than </a:t>
            </a:r>
            <a:r>
              <a:rPr lang="en-US" sz="1800" dirty="0">
                <a:solidFill>
                  <a:schemeClr val="hlink"/>
                </a:solidFill>
                <a:cs typeface="Arial" charset="0"/>
              </a:rPr>
              <a:t>the previous quarter.</a:t>
            </a:r>
          </a:p>
          <a:p>
            <a:pPr marL="0" indent="0" eaLnBrk="1" hangingPunct="1">
              <a:spcBef>
                <a:spcPct val="20000"/>
              </a:spcBef>
              <a:buClr>
                <a:schemeClr val="accent2"/>
              </a:buClr>
              <a:buSzPct val="90000"/>
              <a:defRPr/>
            </a:pPr>
            <a:endParaRPr lang="en-US" sz="2200" dirty="0" smtClean="0">
              <a:solidFill>
                <a:schemeClr val="hlink"/>
              </a:solidFill>
              <a:cs typeface="Arial" pitchFamily="34" charset="0"/>
            </a:endParaRPr>
          </a:p>
        </p:txBody>
      </p:sp>
      <p:pic>
        <p:nvPicPr>
          <p:cNvPr id="6656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1038" y="2133600"/>
            <a:ext cx="2609850" cy="280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Grp="1" noChangeArrowheads="1"/>
          </p:cNvSpPr>
          <p:nvPr>
            <p:ph type="title"/>
          </p:nvPr>
        </p:nvSpPr>
        <p:spPr>
          <a:xfrm>
            <a:off x="382588" y="-6350"/>
            <a:ext cx="6186487" cy="1131888"/>
          </a:xfrm>
        </p:spPr>
        <p:txBody>
          <a:bodyPr/>
          <a:lstStyle/>
          <a:p>
            <a:pPr eaLnBrk="1" hangingPunct="1"/>
            <a:r>
              <a:rPr lang="en-US" dirty="0" smtClean="0">
                <a:ea typeface="ＭＳ Ｐゴシック" panose="020B0600070205080204" pitchFamily="34" charset="-128"/>
              </a:rPr>
              <a:t>Non-Panel to Panel </a:t>
            </a:r>
            <a:br>
              <a:rPr lang="en-US" dirty="0" smtClean="0">
                <a:ea typeface="ＭＳ Ｐゴシック" panose="020B0600070205080204" pitchFamily="34" charset="-128"/>
              </a:rPr>
            </a:br>
            <a:r>
              <a:rPr lang="en-US" dirty="0" smtClean="0">
                <a:ea typeface="ＭＳ Ｐゴシック" panose="020B0600070205080204" pitchFamily="34" charset="-128"/>
              </a:rPr>
              <a:t>Frequency Conversion</a:t>
            </a:r>
          </a:p>
        </p:txBody>
      </p:sp>
      <p:sp>
        <p:nvSpPr>
          <p:cNvPr id="4100" name="Rectangle 3"/>
          <p:cNvSpPr>
            <a:spLocks noGrp="1" noChangeArrowheads="1"/>
          </p:cNvSpPr>
          <p:nvPr>
            <p:ph idx="1"/>
          </p:nvPr>
        </p:nvSpPr>
        <p:spPr>
          <a:xfrm>
            <a:off x="255588" y="1223963"/>
            <a:ext cx="8507412" cy="3294062"/>
          </a:xfrm>
        </p:spPr>
        <p:txBody>
          <a:bodyPr/>
          <a:lstStyle/>
          <a:p>
            <a:pPr marL="285750" lvl="2" indent="-285750" eaLnBrk="1" hangingPunct="1">
              <a:buSzPct val="100000"/>
              <a:buFont typeface="Arial" pitchFamily="34" charset="0"/>
              <a:buChar char="•"/>
              <a:defRPr/>
            </a:pPr>
            <a:r>
              <a:rPr lang="en-US" sz="1800" kern="1200" dirty="0" smtClean="0">
                <a:ea typeface="ＭＳ Ｐゴシック" pitchFamily="34" charset="-128"/>
                <a:cs typeface="Arial" pitchFamily="34" charset="0"/>
              </a:rPr>
              <a:t>In this section, we illustrate how to perform Frequency Conversions between a Non-Panel page and a Panel page. </a:t>
            </a:r>
          </a:p>
          <a:p>
            <a:pPr marL="285750" lvl="2" indent="-285750" eaLnBrk="1" hangingPunct="1">
              <a:buSzPct val="100000"/>
              <a:buFont typeface="Arial" pitchFamily="34" charset="0"/>
              <a:buChar char="•"/>
              <a:defRPr/>
            </a:pPr>
            <a:r>
              <a:rPr lang="en-US" sz="1800" kern="1200" dirty="0" smtClean="0">
                <a:ea typeface="ＭＳ Ｐゴシック" pitchFamily="34" charset="-128"/>
                <a:cs typeface="Arial" pitchFamily="34" charset="0"/>
              </a:rPr>
              <a:t>Here is an (exhaustive) list of the type of conversions from Non-Panel to Panel: </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Time Series to Panel: Same Frequency</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Time Series to Panel: Low </a:t>
            </a:r>
            <a:r>
              <a:rPr lang="en-US" sz="1600" kern="1200" dirty="0">
                <a:ea typeface="ＭＳ Ｐゴシック" pitchFamily="34" charset="-128"/>
                <a:cs typeface="Arial" pitchFamily="34" charset="0"/>
              </a:rPr>
              <a:t>Frequency </a:t>
            </a:r>
            <a:r>
              <a:rPr lang="en-US" sz="1600" kern="1200" dirty="0" smtClean="0">
                <a:ea typeface="ＭＳ Ｐゴシック" pitchFamily="34" charset="-128"/>
                <a:cs typeface="Arial" pitchFamily="34" charset="0"/>
              </a:rPr>
              <a:t>Time Series </a:t>
            </a:r>
            <a:r>
              <a:rPr lang="en-US" sz="1600" kern="1200" dirty="0">
                <a:ea typeface="ＭＳ Ｐゴシック" pitchFamily="34" charset="-128"/>
                <a:cs typeface="Arial" pitchFamily="34" charset="0"/>
              </a:rPr>
              <a:t>to High-Frequency </a:t>
            </a:r>
            <a:r>
              <a:rPr lang="en-US" sz="1600" kern="1200" dirty="0" smtClean="0">
                <a:ea typeface="ＭＳ Ｐゴシック" pitchFamily="34" charset="-128"/>
                <a:cs typeface="Arial" pitchFamily="34" charset="0"/>
              </a:rPr>
              <a:t>Panel </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Time Series to Panel: High-Frequency Time Series to </a:t>
            </a:r>
            <a:r>
              <a:rPr lang="en-US" sz="1600" kern="1200" dirty="0">
                <a:ea typeface="ＭＳ Ｐゴシック" pitchFamily="34" charset="-128"/>
                <a:cs typeface="Arial" pitchFamily="34" charset="0"/>
              </a:rPr>
              <a:t>Low Frequency </a:t>
            </a:r>
            <a:r>
              <a:rPr lang="en-US" sz="1600" kern="1200" dirty="0" smtClean="0">
                <a:ea typeface="ＭＳ Ｐゴシック" pitchFamily="34" charset="-128"/>
                <a:cs typeface="Arial" pitchFamily="34" charset="0"/>
              </a:rPr>
              <a:t>Panel</a:t>
            </a:r>
          </a:p>
          <a:p>
            <a:pPr marL="565150" lvl="3" indent="-285750" eaLnBrk="1" hangingPunct="1">
              <a:buSzPct val="100000"/>
              <a:buFont typeface="Wingdings" pitchFamily="2" charset="2"/>
              <a:buChar char="ü"/>
              <a:defRPr/>
            </a:pPr>
            <a:r>
              <a:rPr lang="en-US" sz="1600" kern="1200" dirty="0" smtClean="0">
                <a:ea typeface="ＭＳ Ｐゴシック" pitchFamily="34" charset="-128"/>
                <a:cs typeface="Arial" pitchFamily="34" charset="0"/>
              </a:rPr>
              <a:t>Cross-Section to Panel    </a:t>
            </a:r>
            <a:endParaRPr lang="en-US" sz="1600" kern="1200" dirty="0">
              <a:ea typeface="ＭＳ Ｐゴシック" pitchFamily="34" charset="-128"/>
              <a:cs typeface="Arial" pitchFamily="34" charset="0"/>
            </a:endParaRPr>
          </a:p>
          <a:p>
            <a:pPr marL="744537" lvl="2" indent="0" eaLnBrk="1" hangingPunct="1">
              <a:buFont typeface="Times" pitchFamily="18" charset="0"/>
              <a:buNone/>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758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F3FF4E69-9F8D-48DE-BBC0-79E4F2D3118C}" type="slidenum">
              <a:rPr lang="en-US" sz="800"/>
              <a:pPr eaLnBrk="1" hangingPunct="1"/>
              <a:t>64</a:t>
            </a:fld>
            <a:endParaRPr lang="en-US" sz="8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
            </a:r>
            <a:br>
              <a:rPr lang="en-US" dirty="0" smtClean="0">
                <a:ea typeface="ＭＳ Ｐゴシック" panose="020B0600070205080204" pitchFamily="34" charset="-128"/>
              </a:rPr>
            </a:br>
            <a:r>
              <a:rPr lang="en-US" dirty="0" smtClean="0">
                <a:ea typeface="ＭＳ Ｐゴシック" panose="020B0600070205080204" pitchFamily="34" charset="-128"/>
              </a:rPr>
              <a:t>Non-Panel to Panel Conversion</a:t>
            </a:r>
            <a:br>
              <a:rPr lang="en-US" dirty="0" smtClean="0">
                <a:ea typeface="ＭＳ Ｐゴシック" panose="020B0600070205080204" pitchFamily="34" charset="-128"/>
              </a:rPr>
            </a:br>
            <a:r>
              <a:rPr lang="en-US" dirty="0" smtClean="0">
                <a:ea typeface="ＭＳ Ｐゴシック" panose="020B0600070205080204" pitchFamily="34" charset="-128"/>
              </a:rPr>
              <a:t>Example 1: Same Frequency</a:t>
            </a:r>
          </a:p>
        </p:txBody>
      </p:sp>
      <p:sp>
        <p:nvSpPr>
          <p:cNvPr id="4100" name="Rectangle 3"/>
          <p:cNvSpPr>
            <a:spLocks noGrp="1" noChangeArrowheads="1"/>
          </p:cNvSpPr>
          <p:nvPr>
            <p:ph idx="1"/>
          </p:nvPr>
        </p:nvSpPr>
        <p:spPr>
          <a:xfrm>
            <a:off x="214313" y="1231900"/>
            <a:ext cx="8699500" cy="1689100"/>
          </a:xfrm>
        </p:spPr>
        <p:txBody>
          <a:bodyPr/>
          <a:lstStyle/>
          <a:p>
            <a:pPr eaLnBrk="1" hangingPunct="1">
              <a:spcBef>
                <a:spcPts val="0"/>
              </a:spcBef>
              <a:spcAft>
                <a:spcPts val="600"/>
              </a:spcAft>
              <a:buSzPct val="100000"/>
              <a:buFont typeface="Arial" pitchFamily="34" charset="0"/>
              <a:buChar char="•"/>
              <a:defRPr/>
            </a:pPr>
            <a:r>
              <a:rPr lang="en-US" sz="1800" dirty="0" smtClean="0"/>
              <a:t>Suppose we want to copy the </a:t>
            </a:r>
            <a:r>
              <a:rPr lang="en-US" sz="1800" b="1" i="1" dirty="0" smtClean="0"/>
              <a:t>consumption</a:t>
            </a:r>
            <a:r>
              <a:rPr lang="en-US" sz="1800" dirty="0" smtClean="0"/>
              <a:t> data from the </a:t>
            </a:r>
            <a:r>
              <a:rPr lang="en-US" sz="1800" b="1" i="1" dirty="0" err="1" smtClean="0"/>
              <a:t>TimeSeries_Annual</a:t>
            </a:r>
            <a:r>
              <a:rPr lang="en-US" sz="1800" b="1" i="1" dirty="0" smtClean="0"/>
              <a:t> </a:t>
            </a:r>
            <a:r>
              <a:rPr lang="en-US" sz="1800" dirty="0" smtClean="0"/>
              <a:t>page to the </a:t>
            </a:r>
            <a:r>
              <a:rPr lang="en-US" sz="1800" b="1" i="1" dirty="0" err="1" smtClean="0"/>
              <a:t>Annual_Panel</a:t>
            </a:r>
            <a:r>
              <a:rPr lang="en-US" sz="1800" dirty="0" smtClean="0"/>
              <a:t> page.</a:t>
            </a:r>
          </a:p>
          <a:p>
            <a:pPr marL="168275" indent="0" eaLnBrk="1" hangingPunct="1">
              <a:spcBef>
                <a:spcPts val="0"/>
              </a:spcBef>
              <a:spcAft>
                <a:spcPts val="600"/>
              </a:spcAft>
              <a:buFont typeface="Times" pitchFamily="17" charset="0"/>
              <a:buNone/>
              <a:defRPr/>
            </a:pPr>
            <a:r>
              <a:rPr lang="en-US" sz="1600" u="sng" dirty="0" smtClean="0"/>
              <a:t>Non-Panel to Panel: Example 1 </a:t>
            </a:r>
          </a:p>
          <a:p>
            <a:pPr marL="457200" indent="-288925" eaLnBrk="1" hangingPunct="1">
              <a:buFont typeface="+mj-lt"/>
              <a:buAutoNum type="arabicPeriod"/>
              <a:defRPr/>
            </a:pPr>
            <a:r>
              <a:rPr lang="en-US" sz="1600" dirty="0" smtClean="0">
                <a:ea typeface="ＭＳ Ｐゴシック" pitchFamily="34" charset="-128"/>
              </a:rPr>
              <a:t>Click on </a:t>
            </a:r>
            <a:r>
              <a:rPr lang="en-US" sz="1600" b="1" i="1" dirty="0" err="1" smtClean="0">
                <a:ea typeface="ＭＳ Ｐゴシック" pitchFamily="34" charset="-128"/>
              </a:rPr>
              <a:t>TimeSeries_Annual</a:t>
            </a:r>
            <a:r>
              <a:rPr lang="en-US" sz="1600" b="1" i="1" dirty="0" smtClean="0">
                <a:ea typeface="ＭＳ Ｐゴシック" pitchFamily="34" charset="-128"/>
              </a:rPr>
              <a:t> </a:t>
            </a:r>
            <a:r>
              <a:rPr lang="en-US" sz="1600" dirty="0" smtClean="0">
                <a:ea typeface="ＭＳ Ｐゴシック" pitchFamily="34" charset="-128"/>
              </a:rPr>
              <a:t>page, right-click on </a:t>
            </a:r>
            <a:r>
              <a:rPr lang="en-US" sz="1600" b="1" i="1" dirty="0" smtClean="0">
                <a:ea typeface="ＭＳ Ｐゴシック" pitchFamily="34" charset="-128"/>
              </a:rPr>
              <a:t>consumption</a:t>
            </a:r>
            <a:r>
              <a:rPr lang="en-US" sz="1600" dirty="0" smtClean="0">
                <a:ea typeface="ＭＳ Ｐゴシック" pitchFamily="34" charset="-128"/>
              </a:rPr>
              <a:t> series and select </a:t>
            </a:r>
            <a:r>
              <a:rPr lang="en-US" sz="1600" b="1" dirty="0" smtClean="0">
                <a:ea typeface="ＭＳ Ｐゴシック" pitchFamily="34" charset="-128"/>
              </a:rPr>
              <a:t>Copy. </a:t>
            </a:r>
          </a:p>
          <a:p>
            <a:pPr marL="457200" indent="-288925" eaLnBrk="1" hangingPunct="1">
              <a:buFont typeface="+mj-lt"/>
              <a:buAutoNum type="arabicPeriod"/>
              <a:defRPr/>
            </a:pPr>
            <a:r>
              <a:rPr lang="en-US" sz="1600" dirty="0" smtClean="0">
                <a:ea typeface="ＭＳ Ｐゴシック" pitchFamily="34" charset="-128"/>
              </a:rPr>
              <a:t>Next, click on </a:t>
            </a:r>
            <a:r>
              <a:rPr lang="en-US" sz="1600" b="1" i="1" dirty="0" err="1" smtClean="0">
                <a:ea typeface="ＭＳ Ｐゴシック" pitchFamily="34" charset="-128"/>
              </a:rPr>
              <a:t>Annual_Panel</a:t>
            </a:r>
            <a:r>
              <a:rPr lang="en-US" sz="1600" dirty="0" smtClean="0">
                <a:ea typeface="ＭＳ Ｐゴシック" pitchFamily="34" charset="-128"/>
              </a:rPr>
              <a:t> page, right-click and select </a:t>
            </a:r>
            <a:r>
              <a:rPr lang="en-US" sz="1600" b="1" dirty="0" smtClean="0">
                <a:ea typeface="ＭＳ Ｐゴシック" pitchFamily="34" charset="-128"/>
              </a:rPr>
              <a:t>Paste Special.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86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7885EF24-31CC-4E56-A397-062AB610F0B9}" type="slidenum">
              <a:rPr lang="en-US" sz="800"/>
              <a:pPr eaLnBrk="1" hangingPunct="1"/>
              <a:t>65</a:t>
            </a:fld>
            <a:endParaRPr lang="en-US" sz="800"/>
          </a:p>
        </p:txBody>
      </p:sp>
      <p:pic>
        <p:nvPicPr>
          <p:cNvPr id="686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921000"/>
            <a:ext cx="3725863" cy="2957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86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3600" y="2921000"/>
            <a:ext cx="3795713" cy="2957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E8F86D4-B851-49E0-BE80-7857B736B6F9}" type="slidenum">
              <a:rPr lang="en-US" sz="800"/>
              <a:pPr eaLnBrk="1" hangingPunct="1"/>
              <a:t>66</a:t>
            </a:fld>
            <a:endParaRPr lang="en-US" sz="800"/>
          </a:p>
        </p:txBody>
      </p:sp>
      <p:sp>
        <p:nvSpPr>
          <p:cNvPr id="20" name="Rectangle 3"/>
          <p:cNvSpPr txBox="1">
            <a:spLocks noChangeArrowheads="1"/>
          </p:cNvSpPr>
          <p:nvPr/>
        </p:nvSpPr>
        <p:spPr bwMode="auto">
          <a:xfrm>
            <a:off x="635000" y="1265238"/>
            <a:ext cx="4217988"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285750" indent="-285750" eaLnBrk="1" hangingPunct="1">
              <a:buFont typeface="+mj-lt"/>
              <a:buAutoNum type="arabicPeriod" startAt="3"/>
              <a:defRPr/>
            </a:pPr>
            <a:r>
              <a:rPr lang="en-US" sz="1600" dirty="0" smtClean="0">
                <a:ea typeface="ＭＳ Ｐゴシック" pitchFamily="34" charset="-128"/>
              </a:rPr>
              <a:t>As usual, the </a:t>
            </a:r>
            <a:r>
              <a:rPr lang="en-US" sz="1600" b="1" i="1" dirty="0" smtClean="0">
                <a:ea typeface="ＭＳ Ｐゴシック" pitchFamily="34" charset="-128"/>
              </a:rPr>
              <a:t>Paste Special </a:t>
            </a:r>
            <a:r>
              <a:rPr lang="en-US" sz="1600" dirty="0" smtClean="0">
                <a:ea typeface="ＭＳ Ｐゴシック" pitchFamily="34" charset="-128"/>
              </a:rPr>
              <a:t>dialog box opens up. Under </a:t>
            </a:r>
            <a:r>
              <a:rPr lang="en-US" sz="1600" b="1" i="1" dirty="0" smtClean="0">
                <a:ea typeface="ＭＳ Ｐゴシック" pitchFamily="34" charset="-128"/>
              </a:rPr>
              <a:t>Paste as </a:t>
            </a:r>
            <a:r>
              <a:rPr lang="en-US" sz="1600" dirty="0" smtClean="0">
                <a:ea typeface="ＭＳ Ｐゴシック" pitchFamily="34" charset="-128"/>
              </a:rPr>
              <a:t>section select </a:t>
            </a:r>
            <a:r>
              <a:rPr lang="en-US" sz="1600" b="1" dirty="0" smtClean="0">
                <a:ea typeface="ＭＳ Ｐゴシック" pitchFamily="34" charset="-128"/>
              </a:rPr>
              <a:t>Link</a:t>
            </a:r>
            <a:r>
              <a:rPr lang="en-US" sz="1600" dirty="0" smtClean="0">
                <a:ea typeface="ＭＳ Ｐゴシック" pitchFamily="34" charset="-128"/>
              </a:rPr>
              <a:t>. </a:t>
            </a:r>
            <a:r>
              <a:rPr lang="en-US" sz="1600" dirty="0" smtClean="0"/>
              <a:t>Under </a:t>
            </a:r>
            <a:r>
              <a:rPr lang="en-US" sz="1600" dirty="0"/>
              <a:t>the </a:t>
            </a:r>
            <a:r>
              <a:rPr lang="en-US" sz="1600" b="1" i="1" dirty="0" smtClean="0"/>
              <a:t>Merge by </a:t>
            </a:r>
            <a:r>
              <a:rPr lang="en-US" sz="1600" dirty="0" smtClean="0"/>
              <a:t>section, </a:t>
            </a:r>
            <a:r>
              <a:rPr lang="en-US" sz="1600" dirty="0"/>
              <a:t>choose </a:t>
            </a:r>
            <a:r>
              <a:rPr lang="en-US" sz="1600" b="1" dirty="0" smtClean="0"/>
              <a:t>General </a:t>
            </a:r>
            <a:r>
              <a:rPr lang="en-US" sz="1600" b="1" dirty="0"/>
              <a:t>match merge </a:t>
            </a:r>
            <a:r>
              <a:rPr lang="en-US" sz="1600" b="1" dirty="0" smtClean="0"/>
              <a:t>criteria .</a:t>
            </a:r>
          </a:p>
          <a:p>
            <a:pPr lvl="1">
              <a:buFont typeface="Wingdings" pitchFamily="2" charset="2"/>
              <a:buChar char="ü"/>
              <a:defRPr/>
            </a:pPr>
            <a:r>
              <a:rPr lang="en-US" sz="1400" dirty="0">
                <a:cs typeface="Arial" charset="0"/>
              </a:rPr>
              <a:t>Under </a:t>
            </a:r>
            <a:r>
              <a:rPr lang="en-US" sz="1400" b="1" i="1" dirty="0" smtClean="0">
                <a:cs typeface="Arial" charset="0"/>
              </a:rPr>
              <a:t>Match </a:t>
            </a:r>
            <a:r>
              <a:rPr lang="en-US" sz="1400" b="1" i="1" dirty="0">
                <a:cs typeface="Arial" charset="0"/>
              </a:rPr>
              <a:t>merge </a:t>
            </a:r>
            <a:r>
              <a:rPr lang="en-US" sz="1400" b="1" i="1" dirty="0" smtClean="0">
                <a:cs typeface="Arial" charset="0"/>
              </a:rPr>
              <a:t>Options, </a:t>
            </a:r>
            <a:r>
              <a:rPr lang="en-US" sz="1400" dirty="0">
                <a:cs typeface="Arial" charset="0"/>
              </a:rPr>
              <a:t>the </a:t>
            </a:r>
            <a:r>
              <a:rPr lang="en-US" sz="1400" i="1" dirty="0">
                <a:cs typeface="Arial" charset="0"/>
              </a:rPr>
              <a:t>Source ID </a:t>
            </a:r>
            <a:r>
              <a:rPr lang="en-US" sz="1400" dirty="0">
                <a:cs typeface="Arial" charset="0"/>
              </a:rPr>
              <a:t>and the </a:t>
            </a:r>
            <a:r>
              <a:rPr lang="en-US" sz="1400" i="1" dirty="0">
                <a:cs typeface="Arial" charset="0"/>
              </a:rPr>
              <a:t>Destination ID </a:t>
            </a:r>
            <a:r>
              <a:rPr lang="en-US" sz="1400" dirty="0">
                <a:cs typeface="Arial" charset="0"/>
              </a:rPr>
              <a:t>are set at </a:t>
            </a:r>
            <a:r>
              <a:rPr lang="en-US" sz="1400" b="1" i="1" dirty="0">
                <a:cs typeface="Arial" charset="0"/>
              </a:rPr>
              <a:t>@</a:t>
            </a:r>
            <a:r>
              <a:rPr lang="en-US" sz="1400" b="1" i="1" dirty="0" smtClean="0">
                <a:cs typeface="Arial" charset="0"/>
              </a:rPr>
              <a:t>date </a:t>
            </a:r>
            <a:r>
              <a:rPr lang="en-US" sz="1400" dirty="0" smtClean="0">
                <a:cs typeface="Arial" charset="0"/>
              </a:rPr>
              <a:t>(by default).  This instructs EViews </a:t>
            </a:r>
            <a:r>
              <a:rPr lang="en-US" sz="1400" dirty="0">
                <a:cs typeface="Arial" charset="0"/>
              </a:rPr>
              <a:t>that the conversion will be done by date (i.e. use the date structure in the </a:t>
            </a:r>
            <a:r>
              <a:rPr lang="en-US" sz="1400" b="1" i="1" dirty="0" err="1" smtClean="0">
                <a:cs typeface="Arial" charset="0"/>
              </a:rPr>
              <a:t>TimeSeries</a:t>
            </a:r>
            <a:r>
              <a:rPr lang="en-US" sz="1400" dirty="0" smtClean="0">
                <a:cs typeface="Arial" charset="0"/>
              </a:rPr>
              <a:t> </a:t>
            </a:r>
            <a:r>
              <a:rPr lang="en-US" sz="1400" dirty="0">
                <a:cs typeface="Arial" charset="0"/>
              </a:rPr>
              <a:t>page to align observations with the date structure in the </a:t>
            </a:r>
            <a:r>
              <a:rPr lang="en-US" sz="1400" dirty="0" smtClean="0">
                <a:cs typeface="Arial" charset="0"/>
              </a:rPr>
              <a:t>panel </a:t>
            </a:r>
            <a:r>
              <a:rPr lang="en-US" sz="1400" dirty="0">
                <a:cs typeface="Arial" charset="0"/>
              </a:rPr>
              <a:t>page</a:t>
            </a:r>
            <a:r>
              <a:rPr lang="en-US" sz="1400" dirty="0" smtClean="0">
                <a:cs typeface="Arial" charset="0"/>
              </a:rPr>
              <a:t>).</a:t>
            </a:r>
            <a:endParaRPr lang="en-US" sz="1400" dirty="0">
              <a:cs typeface="Arial" charset="0"/>
            </a:endParaRPr>
          </a:p>
          <a:p>
            <a:pPr marL="342900" indent="-342900">
              <a:buFont typeface="+mj-lt"/>
              <a:buAutoNum type="arabicPeriod" startAt="4"/>
              <a:defRPr/>
            </a:pPr>
            <a:r>
              <a:rPr lang="en-US" sz="1500" b="1" dirty="0" smtClean="0"/>
              <a:t>Contraction </a:t>
            </a:r>
            <a:r>
              <a:rPr lang="en-US" sz="1500" b="1" dirty="0"/>
              <a:t>method</a:t>
            </a:r>
            <a:r>
              <a:rPr lang="en-US" sz="1500" dirty="0"/>
              <a:t>. </a:t>
            </a:r>
            <a:r>
              <a:rPr lang="en-US" sz="1500" dirty="0" smtClean="0"/>
              <a:t>There is no need to pick any option here. EViews will repeat the same time series  value for each cross-section observation in the panel page (for each country). </a:t>
            </a:r>
          </a:p>
          <a:p>
            <a:pPr marL="342900" indent="-342900">
              <a:buFont typeface="+mj-lt"/>
              <a:buAutoNum type="arabicPeriod" startAt="4"/>
              <a:defRPr/>
            </a:pPr>
            <a:r>
              <a:rPr lang="en-US" sz="1500" dirty="0" smtClean="0">
                <a:cs typeface="Arial" pitchFamily="34" charset="0"/>
              </a:rPr>
              <a:t>Click </a:t>
            </a:r>
            <a:r>
              <a:rPr lang="en-US" sz="1500" b="1" dirty="0" smtClean="0">
                <a:cs typeface="Arial" pitchFamily="34" charset="0"/>
              </a:rPr>
              <a:t>OK</a:t>
            </a:r>
            <a:r>
              <a:rPr lang="en-US" sz="1500" b="1" i="1" dirty="0" smtClean="0">
                <a:cs typeface="Arial" pitchFamily="34" charset="0"/>
              </a:rPr>
              <a:t>. </a:t>
            </a:r>
            <a:endParaRPr lang="en-US" sz="1400" b="1" i="1" dirty="0">
              <a:cs typeface="Arial" pitchFamily="34" charset="0"/>
            </a:endParaRPr>
          </a:p>
          <a:p>
            <a:pPr eaLnBrk="1" hangingPunct="1">
              <a:buFont typeface="Arial" pitchFamily="34" charset="0"/>
              <a:buChar char="•"/>
              <a:defRPr/>
            </a:pPr>
            <a:endParaRPr lang="en-US" sz="1800" b="1" i="1" dirty="0" smtClean="0">
              <a:ea typeface="ＭＳ Ｐゴシック" pitchFamily="34" charset="-128"/>
            </a:endParaRPr>
          </a:p>
          <a:p>
            <a:pPr marL="0" indent="0" eaLnBrk="1" hangingPunct="1">
              <a:buFont typeface="Times" pitchFamily="17" charset="0"/>
              <a:buNone/>
              <a:defRPr/>
            </a:pPr>
            <a:endParaRPr lang="en-US" dirty="0" smtClean="0">
              <a:ea typeface="ＭＳ Ｐゴシック" pitchFamily="34" charset="-128"/>
            </a:endParaRPr>
          </a:p>
        </p:txBody>
      </p:sp>
      <p:sp>
        <p:nvSpPr>
          <p:cNvPr id="69636" name="Rectangle 2"/>
          <p:cNvSpPr txBox="1">
            <a:spLocks noChangeArrowheads="1"/>
          </p:cNvSpPr>
          <p:nvPr/>
        </p:nvSpPr>
        <p:spPr bwMode="auto">
          <a:xfrm>
            <a:off x="293688"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Non-Panel to Panel Conversion</a:t>
            </a:r>
            <a:br>
              <a:rPr lang="en-US" sz="2800" dirty="0">
                <a:solidFill>
                  <a:srgbClr val="003399"/>
                </a:solidFill>
              </a:rPr>
            </a:br>
            <a:r>
              <a:rPr lang="en-US" sz="2800" dirty="0">
                <a:solidFill>
                  <a:srgbClr val="003399"/>
                </a:solidFill>
              </a:rPr>
              <a:t>Example 1: Same Frequency </a:t>
            </a:r>
            <a:r>
              <a:rPr lang="en-US" sz="1800" dirty="0">
                <a:solidFill>
                  <a:srgbClr val="003399"/>
                </a:solidFill>
              </a:rPr>
              <a:t>(cont’d)</a:t>
            </a:r>
          </a:p>
        </p:txBody>
      </p:sp>
      <p:pic>
        <p:nvPicPr>
          <p:cNvPr id="696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2988" y="1265238"/>
            <a:ext cx="4019550" cy="290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638" name="Rectangle 11"/>
          <p:cNvSpPr>
            <a:spLocks noChangeArrowheads="1"/>
          </p:cNvSpPr>
          <p:nvPr/>
        </p:nvSpPr>
        <p:spPr bwMode="auto">
          <a:xfrm>
            <a:off x="4975225" y="3055938"/>
            <a:ext cx="1774825" cy="64611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69639" name="Rectangle 11"/>
          <p:cNvSpPr>
            <a:spLocks noChangeArrowheads="1"/>
          </p:cNvSpPr>
          <p:nvPr/>
        </p:nvSpPr>
        <p:spPr bwMode="auto">
          <a:xfrm>
            <a:off x="6927850" y="1598613"/>
            <a:ext cx="1774825" cy="92710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3"/>
          <p:cNvSpPr>
            <a:spLocks noGrp="1"/>
          </p:cNvSpPr>
          <p:nvPr>
            <p:ph type="sldNum" sz="quarter" idx="10"/>
          </p:nvPr>
        </p:nvSpPr>
        <p:spPr>
          <a:xfrm>
            <a:off x="8239125" y="6194425"/>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A0F29A19-F023-4E2D-8E46-F636B52CB289}" type="slidenum">
              <a:rPr lang="en-US" sz="800"/>
              <a:pPr eaLnBrk="1" hangingPunct="1"/>
              <a:t>67</a:t>
            </a:fld>
            <a:endParaRPr lang="en-US" sz="800"/>
          </a:p>
        </p:txBody>
      </p:sp>
      <p:sp>
        <p:nvSpPr>
          <p:cNvPr id="49155" name="Rectangle 3"/>
          <p:cNvSpPr txBox="1">
            <a:spLocks noChangeArrowheads="1"/>
          </p:cNvSpPr>
          <p:nvPr/>
        </p:nvSpPr>
        <p:spPr bwMode="auto">
          <a:xfrm>
            <a:off x="311150" y="1212850"/>
            <a:ext cx="8669338"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100000"/>
              <a:buFont typeface="Arial" pitchFamily="34" charset="0"/>
              <a:buChar char="•"/>
              <a:defRPr/>
            </a:pPr>
            <a:r>
              <a:rPr lang="en-US" sz="1800" dirty="0" smtClean="0">
                <a:solidFill>
                  <a:schemeClr val="hlink"/>
                </a:solidFill>
                <a:cs typeface="Arial" charset="0"/>
              </a:rPr>
              <a:t>Results are shown here. As you can see, EViews repeats the same annual </a:t>
            </a:r>
            <a:r>
              <a:rPr lang="en-US" sz="1800" b="1" i="1" dirty="0" smtClean="0">
                <a:solidFill>
                  <a:schemeClr val="hlink"/>
                </a:solidFill>
                <a:cs typeface="Arial" charset="0"/>
              </a:rPr>
              <a:t>consumption</a:t>
            </a:r>
            <a:r>
              <a:rPr lang="en-US" sz="1800" dirty="0" smtClean="0">
                <a:solidFill>
                  <a:schemeClr val="hlink"/>
                </a:solidFill>
                <a:cs typeface="Arial" charset="0"/>
              </a:rPr>
              <a:t> value for all countries (cross-section identifiers). </a:t>
            </a:r>
          </a:p>
          <a:p>
            <a:pPr marL="285750" indent="-285750" eaLnBrk="1" hangingPunct="1">
              <a:spcBef>
                <a:spcPct val="20000"/>
              </a:spcBef>
              <a:buClr>
                <a:schemeClr val="accent2"/>
              </a:buClr>
              <a:buSzPct val="100000"/>
              <a:buFont typeface="Arial" pitchFamily="34" charset="0"/>
              <a:buChar char="•"/>
              <a:defRPr/>
            </a:pPr>
            <a:r>
              <a:rPr lang="en-US" sz="1800" dirty="0" smtClean="0">
                <a:solidFill>
                  <a:schemeClr val="hlink"/>
                </a:solidFill>
                <a:cs typeface="Arial" charset="0"/>
              </a:rPr>
              <a:t>Note also that EViews matches the calendar dates (in this case years) in the non-panel file to the panel file and places the observations accordingly.  </a:t>
            </a:r>
          </a:p>
          <a:p>
            <a:pPr eaLnBrk="1" hangingPunct="1">
              <a:spcBef>
                <a:spcPct val="20000"/>
              </a:spcBef>
              <a:buClr>
                <a:schemeClr val="accent2"/>
              </a:buClr>
              <a:buSzPct val="90000"/>
              <a:buFont typeface="Times" pitchFamily="18" charset="0"/>
              <a:buChar char="•"/>
              <a:defRPr/>
            </a:pPr>
            <a:endParaRPr lang="en-US" sz="2200" dirty="0" smtClean="0">
              <a:solidFill>
                <a:schemeClr val="hlink"/>
              </a:solidFill>
              <a:cs typeface="Arial" charset="0"/>
            </a:endParaRPr>
          </a:p>
        </p:txBody>
      </p:sp>
      <p:sp>
        <p:nvSpPr>
          <p:cNvPr id="70660" name="Rectangle 2"/>
          <p:cNvSpPr txBox="1">
            <a:spLocks noChangeArrowheads="1"/>
          </p:cNvSpPr>
          <p:nvPr/>
        </p:nvSpPr>
        <p:spPr bwMode="auto">
          <a:xfrm>
            <a:off x="36512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Non-Panel to Panel Conversion</a:t>
            </a:r>
            <a:br>
              <a:rPr lang="en-US" sz="2800" dirty="0">
                <a:solidFill>
                  <a:srgbClr val="003399"/>
                </a:solidFill>
              </a:rPr>
            </a:br>
            <a:r>
              <a:rPr lang="en-US" sz="2800" dirty="0">
                <a:solidFill>
                  <a:srgbClr val="003399"/>
                </a:solidFill>
              </a:rPr>
              <a:t>Example 1: Same Frequency </a:t>
            </a:r>
            <a:r>
              <a:rPr lang="en-US" sz="1800" dirty="0">
                <a:solidFill>
                  <a:srgbClr val="003399"/>
                </a:solidFill>
              </a:rPr>
              <a:t>(cont’d)</a:t>
            </a:r>
          </a:p>
        </p:txBody>
      </p:sp>
      <p:pic>
        <p:nvPicPr>
          <p:cNvPr id="706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3059113"/>
            <a:ext cx="2076450" cy="245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66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8063" y="2527300"/>
            <a:ext cx="2333625"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663" name="Rectangle 11"/>
          <p:cNvSpPr>
            <a:spLocks noChangeArrowheads="1"/>
          </p:cNvSpPr>
          <p:nvPr/>
        </p:nvSpPr>
        <p:spPr bwMode="auto">
          <a:xfrm>
            <a:off x="1206500" y="4171950"/>
            <a:ext cx="1495425" cy="992188"/>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4" name="Straight Arrow Connector 23"/>
          <p:cNvCxnSpPr/>
          <p:nvPr/>
        </p:nvCxnSpPr>
        <p:spPr>
          <a:xfrm flipV="1">
            <a:off x="2701925" y="4102100"/>
            <a:ext cx="2425700" cy="56673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0665" name="Rectangle 11"/>
          <p:cNvSpPr>
            <a:spLocks noChangeArrowheads="1"/>
          </p:cNvSpPr>
          <p:nvPr/>
        </p:nvSpPr>
        <p:spPr bwMode="auto">
          <a:xfrm>
            <a:off x="4916488" y="3792538"/>
            <a:ext cx="1506537" cy="99218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0666" name="Rectangle 11"/>
          <p:cNvSpPr>
            <a:spLocks noChangeArrowheads="1"/>
          </p:cNvSpPr>
          <p:nvPr/>
        </p:nvSpPr>
        <p:spPr bwMode="auto">
          <a:xfrm>
            <a:off x="4916488" y="4751388"/>
            <a:ext cx="1506537" cy="992187"/>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30" name="Straight Arrow Connector 29"/>
          <p:cNvCxnSpPr>
            <a:stCxn id="70663" idx="3"/>
          </p:cNvCxnSpPr>
          <p:nvPr/>
        </p:nvCxnSpPr>
        <p:spPr>
          <a:xfrm>
            <a:off x="2701925" y="4668838"/>
            <a:ext cx="2425700" cy="693737"/>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a:xfrm>
            <a:off x="268288" y="0"/>
            <a:ext cx="7902575" cy="1131888"/>
          </a:xfrm>
        </p:spPr>
        <p:txBody>
          <a:bodyPr/>
          <a:lstStyle/>
          <a:p>
            <a:pPr eaLnBrk="1" hangingPunct="1"/>
            <a:r>
              <a:rPr lang="en-US" sz="2400" b="1" dirty="0" smtClean="0">
                <a:ea typeface="ＭＳ Ｐゴシック" panose="020B0600070205080204" pitchFamily="34" charset="-128"/>
              </a:rPr>
              <a:t/>
            </a:r>
            <a:br>
              <a:rPr lang="en-US" sz="2400"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Non-Panel to 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2: Low Freq. Non-Panel to High Freq. Panel </a:t>
            </a:r>
            <a:endParaRPr lang="en-US" sz="2400" dirty="0" smtClean="0">
              <a:solidFill>
                <a:srgbClr val="003399"/>
              </a:solidFill>
              <a:ea typeface="ＭＳ Ｐゴシック" panose="020B0600070205080204" pitchFamily="34" charset="-128"/>
            </a:endParaRPr>
          </a:p>
        </p:txBody>
      </p:sp>
      <p:sp>
        <p:nvSpPr>
          <p:cNvPr id="4100" name="Rectangle 3"/>
          <p:cNvSpPr>
            <a:spLocks noGrp="1" noChangeArrowheads="1"/>
          </p:cNvSpPr>
          <p:nvPr>
            <p:ph idx="1"/>
          </p:nvPr>
        </p:nvSpPr>
        <p:spPr>
          <a:xfrm>
            <a:off x="374650" y="1139825"/>
            <a:ext cx="8394700" cy="657225"/>
          </a:xfrm>
        </p:spPr>
        <p:txBody>
          <a:bodyPr/>
          <a:lstStyle/>
          <a:p>
            <a:pPr eaLnBrk="1" hangingPunct="1">
              <a:buSzPct val="100000"/>
              <a:buFont typeface="Arial" pitchFamily="34" charset="0"/>
              <a:buChar char="•"/>
              <a:defRPr/>
            </a:pPr>
            <a:r>
              <a:rPr lang="en-US" sz="1800" dirty="0" smtClean="0"/>
              <a:t>Now suppose you want to convert </a:t>
            </a:r>
            <a:r>
              <a:rPr lang="en-US" sz="1800" b="1" i="1" dirty="0" smtClean="0"/>
              <a:t>consumption</a:t>
            </a:r>
            <a:r>
              <a:rPr lang="en-US" sz="1800" dirty="0" smtClean="0"/>
              <a:t> data from the </a:t>
            </a:r>
            <a:r>
              <a:rPr lang="en-US" sz="1800" b="1" i="1" dirty="0" err="1" smtClean="0"/>
              <a:t>TimeSeries_Annual</a:t>
            </a:r>
            <a:r>
              <a:rPr lang="en-US" sz="1800" b="1" i="1" dirty="0" smtClean="0"/>
              <a:t> </a:t>
            </a:r>
            <a:r>
              <a:rPr lang="en-US" sz="1800" dirty="0" smtClean="0"/>
              <a:t>page into the </a:t>
            </a:r>
            <a:r>
              <a:rPr lang="en-US" sz="1800" b="1" i="1" dirty="0" err="1" smtClean="0"/>
              <a:t>Quarterly_panel</a:t>
            </a:r>
            <a:r>
              <a:rPr lang="en-US" sz="1800" dirty="0" smtClean="0"/>
              <a:t> page.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7168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CAD17B6F-E129-40EE-9F86-2ABACEEF288C}" type="slidenum">
              <a:rPr lang="en-US" sz="800"/>
              <a:pPr eaLnBrk="1" hangingPunct="1"/>
              <a:t>68</a:t>
            </a:fld>
            <a:endParaRPr lang="en-US" sz="800"/>
          </a:p>
        </p:txBody>
      </p:sp>
      <p:sp>
        <p:nvSpPr>
          <p:cNvPr id="6" name="Rectangle 3"/>
          <p:cNvSpPr txBox="1">
            <a:spLocks noChangeArrowheads="1"/>
          </p:cNvSpPr>
          <p:nvPr/>
        </p:nvSpPr>
        <p:spPr bwMode="auto">
          <a:xfrm>
            <a:off x="536575" y="1881188"/>
            <a:ext cx="380682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90000"/>
              <a:defRPr/>
            </a:pPr>
            <a:r>
              <a:rPr lang="en-US" sz="1600" u="sng" dirty="0" smtClean="0">
                <a:solidFill>
                  <a:schemeClr val="hlink"/>
                </a:solidFill>
                <a:latin typeface="+mn-lt"/>
                <a:ea typeface="ＭＳ Ｐゴシック" charset="0"/>
              </a:rPr>
              <a:t>Non Panel to Panel: Example 2</a:t>
            </a:r>
          </a:p>
          <a:p>
            <a:pPr marL="457200" indent="-285750" eaLnBrk="1" hangingPunct="1">
              <a:buClr>
                <a:schemeClr val="accent2"/>
              </a:buClr>
              <a:buFont typeface="+mj-lt"/>
              <a:buAutoNum type="arabicPeriod"/>
              <a:defRPr/>
            </a:pPr>
            <a:r>
              <a:rPr lang="en-US" sz="1400" dirty="0">
                <a:solidFill>
                  <a:srgbClr val="003399"/>
                </a:solidFill>
                <a:cs typeface="Arial" charset="0"/>
              </a:rPr>
              <a:t>Click on </a:t>
            </a:r>
            <a:r>
              <a:rPr lang="en-US" sz="1400" b="1" i="1" dirty="0" err="1" smtClean="0">
                <a:solidFill>
                  <a:srgbClr val="003399"/>
                </a:solidFill>
                <a:cs typeface="Arial" charset="0"/>
              </a:rPr>
              <a:t>TimeSeries_Annual</a:t>
            </a:r>
            <a:r>
              <a:rPr lang="en-US" sz="1400" dirty="0" smtClean="0">
                <a:solidFill>
                  <a:srgbClr val="003399"/>
                </a:solidFill>
                <a:cs typeface="Arial" charset="0"/>
              </a:rPr>
              <a:t> </a:t>
            </a:r>
            <a:r>
              <a:rPr lang="en-US" sz="1400" dirty="0">
                <a:solidFill>
                  <a:srgbClr val="003399"/>
                </a:solidFill>
                <a:cs typeface="Arial" charset="0"/>
              </a:rPr>
              <a:t>page, right-click on </a:t>
            </a:r>
            <a:r>
              <a:rPr lang="en-US" sz="1400" b="1" i="1" dirty="0" smtClean="0">
                <a:solidFill>
                  <a:srgbClr val="003399"/>
                </a:solidFill>
                <a:cs typeface="Arial" charset="0"/>
              </a:rPr>
              <a:t>consumption</a:t>
            </a:r>
            <a:r>
              <a:rPr lang="en-US" sz="1400" dirty="0" smtClean="0">
                <a:solidFill>
                  <a:srgbClr val="003399"/>
                </a:solidFill>
                <a:cs typeface="Arial" charset="0"/>
              </a:rPr>
              <a:t> series and select </a:t>
            </a:r>
            <a:r>
              <a:rPr lang="en-US" sz="1400" b="1" dirty="0" smtClean="0">
                <a:solidFill>
                  <a:srgbClr val="003399"/>
                </a:solidFill>
                <a:cs typeface="Arial" charset="0"/>
              </a:rPr>
              <a:t>Copy</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Click on </a:t>
            </a:r>
            <a:r>
              <a:rPr lang="en-US" sz="1400" b="1" i="1" dirty="0" err="1" smtClean="0">
                <a:solidFill>
                  <a:srgbClr val="003399"/>
                </a:solidFill>
                <a:cs typeface="Arial" charset="0"/>
              </a:rPr>
              <a:t>Quarterly_panel</a:t>
            </a:r>
            <a:r>
              <a:rPr lang="en-US" sz="1400" dirty="0" smtClean="0">
                <a:solidFill>
                  <a:srgbClr val="003399"/>
                </a:solidFill>
                <a:cs typeface="Arial" charset="0"/>
              </a:rPr>
              <a:t> page and select </a:t>
            </a:r>
            <a:r>
              <a:rPr lang="en-US" sz="1400" b="1" i="1" dirty="0" smtClean="0">
                <a:solidFill>
                  <a:srgbClr val="003399"/>
                </a:solidFill>
                <a:cs typeface="Arial" charset="0"/>
              </a:rPr>
              <a:t>Paste Special</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opens </a:t>
            </a:r>
            <a:r>
              <a:rPr lang="en-US" sz="1400" dirty="0" smtClean="0">
                <a:solidFill>
                  <a:srgbClr val="003399"/>
                </a:solidFill>
                <a:cs typeface="Arial" charset="0"/>
              </a:rPr>
              <a:t>up</a:t>
            </a:r>
            <a:r>
              <a:rPr lang="en-US" sz="1400" dirty="0" smtClean="0">
                <a:solidFill>
                  <a:srgbClr val="003399"/>
                </a:solidFill>
                <a:latin typeface="+mn-lt"/>
                <a:ea typeface="ＭＳ Ｐゴシック" charset="0"/>
              </a:rPr>
              <a:t>. Select</a:t>
            </a:r>
            <a:r>
              <a:rPr lang="en-US" sz="1400" b="1" dirty="0" smtClean="0">
                <a:solidFill>
                  <a:srgbClr val="003399"/>
                </a:solidFill>
                <a:latin typeface="+mn-lt"/>
                <a:ea typeface="ＭＳ Ｐゴシック" charset="0"/>
              </a:rPr>
              <a:t> Link </a:t>
            </a:r>
            <a:r>
              <a:rPr lang="en-US" sz="1400" dirty="0" smtClean="0">
                <a:solidFill>
                  <a:srgbClr val="003399"/>
                </a:solidFill>
                <a:latin typeface="+mn-lt"/>
                <a:ea typeface="ＭＳ Ｐゴシック" charset="0"/>
              </a:rPr>
              <a:t>under </a:t>
            </a:r>
            <a:r>
              <a:rPr lang="en-US" sz="1400" b="1" i="1" dirty="0" smtClean="0">
                <a:solidFill>
                  <a:srgbClr val="003399"/>
                </a:solidFill>
                <a:latin typeface="+mn-lt"/>
                <a:ea typeface="ＭＳ Ｐゴシック" charset="0"/>
              </a:rPr>
              <a:t>Paste as </a:t>
            </a:r>
            <a:r>
              <a:rPr lang="en-US" sz="1400" dirty="0" smtClean="0">
                <a:solidFill>
                  <a:srgbClr val="003399"/>
                </a:solidFill>
                <a:latin typeface="+mn-lt"/>
                <a:ea typeface="ＭＳ Ｐゴシック" charset="0"/>
              </a:rPr>
              <a:t>section and </a:t>
            </a:r>
            <a:r>
              <a:rPr lang="en-US" sz="1400" b="1" dirty="0" smtClean="0">
                <a:solidFill>
                  <a:srgbClr val="003399"/>
                </a:solidFill>
                <a:latin typeface="+mn-lt"/>
                <a:ea typeface="ＭＳ Ｐゴシック" charset="0"/>
              </a:rPr>
              <a:t>General match merge criteria </a:t>
            </a:r>
            <a:r>
              <a:rPr lang="en-US" sz="1400" dirty="0" smtClean="0">
                <a:solidFill>
                  <a:srgbClr val="003399"/>
                </a:solidFill>
                <a:latin typeface="+mn-lt"/>
                <a:ea typeface="ＭＳ Ｐゴシック" charset="0"/>
              </a:rPr>
              <a:t>under </a:t>
            </a:r>
            <a:r>
              <a:rPr lang="en-US" sz="1400" b="1" i="1" dirty="0" smtClean="0">
                <a:solidFill>
                  <a:srgbClr val="003399"/>
                </a:solidFill>
                <a:latin typeface="+mn-lt"/>
                <a:ea typeface="ＭＳ Ｐゴシック" charset="0"/>
              </a:rPr>
              <a:t>Merge by</a:t>
            </a:r>
            <a:r>
              <a:rPr lang="en-US" sz="1400" dirty="0">
                <a:solidFill>
                  <a:srgbClr val="003399"/>
                </a:solidFill>
                <a:latin typeface="+mn-lt"/>
                <a:ea typeface="ＭＳ Ｐゴシック" charset="0"/>
              </a:rPr>
              <a:t> </a:t>
            </a:r>
            <a:r>
              <a:rPr lang="en-US" sz="1400" dirty="0" smtClean="0">
                <a:solidFill>
                  <a:srgbClr val="003399"/>
                </a:solidFill>
                <a:latin typeface="+mn-lt"/>
                <a:ea typeface="ＭＳ Ｐゴシック" charset="0"/>
              </a:rPr>
              <a:t>section.</a:t>
            </a:r>
          </a:p>
          <a:p>
            <a:pPr marL="457200" indent="-285750" eaLnBrk="1" hangingPunct="1">
              <a:buClr>
                <a:schemeClr val="accent2"/>
              </a:buClr>
              <a:buFont typeface="+mj-lt"/>
              <a:buAutoNum type="arabicPeriod"/>
              <a:defRPr/>
            </a:pPr>
            <a:r>
              <a:rPr lang="en-US" sz="1400" dirty="0" smtClean="0">
                <a:solidFill>
                  <a:schemeClr val="hlink"/>
                </a:solidFill>
                <a:latin typeface="+mn-lt"/>
                <a:ea typeface="ＭＳ Ｐゴシック" charset="0"/>
              </a:rPr>
              <a:t>Under </a:t>
            </a:r>
            <a:r>
              <a:rPr lang="en-US" sz="1400" b="1" dirty="0" smtClean="0">
                <a:solidFill>
                  <a:schemeClr val="hlink"/>
                </a:solidFill>
                <a:latin typeface="+mn-lt"/>
                <a:ea typeface="ＭＳ Ｐゴシック" charset="0"/>
              </a:rPr>
              <a:t>Match </a:t>
            </a:r>
            <a:r>
              <a:rPr lang="en-US" sz="1400" b="1" dirty="0">
                <a:solidFill>
                  <a:schemeClr val="hlink"/>
                </a:solidFill>
                <a:latin typeface="+mn-lt"/>
                <a:ea typeface="ＭＳ Ｐゴシック" charset="0"/>
              </a:rPr>
              <a:t>merge o</a:t>
            </a:r>
            <a:r>
              <a:rPr lang="en-US" sz="1400" b="1" dirty="0" smtClean="0">
                <a:solidFill>
                  <a:schemeClr val="hlink"/>
                </a:solidFill>
                <a:latin typeface="+mn-lt"/>
                <a:ea typeface="ＭＳ Ｐゴシック" charset="0"/>
              </a:rPr>
              <a:t>ptions</a:t>
            </a:r>
            <a:r>
              <a:rPr lang="en-US" sz="1400" dirty="0" smtClean="0">
                <a:solidFill>
                  <a:schemeClr val="hlink"/>
                </a:solidFill>
                <a:latin typeface="+mn-lt"/>
                <a:ea typeface="ＭＳ Ｐゴシック" charset="0"/>
              </a:rPr>
              <a:t>, </a:t>
            </a:r>
            <a:r>
              <a:rPr lang="en-US" sz="1400" dirty="0">
                <a:solidFill>
                  <a:schemeClr val="hlink"/>
                </a:solidFill>
                <a:latin typeface="+mn-lt"/>
                <a:ea typeface="ＭＳ Ｐゴシック" charset="0"/>
              </a:rPr>
              <a:t>set </a:t>
            </a:r>
            <a:r>
              <a:rPr lang="en-US" sz="1400" i="1" dirty="0">
                <a:solidFill>
                  <a:schemeClr val="hlink"/>
                </a:solidFill>
                <a:latin typeface="+mn-lt"/>
                <a:ea typeface="ＭＳ Ｐゴシック" charset="0"/>
              </a:rPr>
              <a:t>Source ID </a:t>
            </a:r>
            <a:r>
              <a:rPr lang="en-US" sz="1400" dirty="0">
                <a:solidFill>
                  <a:schemeClr val="hlink"/>
                </a:solidFill>
                <a:latin typeface="+mn-lt"/>
                <a:ea typeface="ＭＳ Ｐゴシック" charset="0"/>
              </a:rPr>
              <a:t>and the </a:t>
            </a:r>
            <a:r>
              <a:rPr lang="en-US" sz="1400" i="1" dirty="0">
                <a:solidFill>
                  <a:schemeClr val="hlink"/>
                </a:solidFill>
                <a:latin typeface="+mn-lt"/>
                <a:ea typeface="ＭＳ Ｐゴシック" charset="0"/>
              </a:rPr>
              <a:t>Destination ID </a:t>
            </a:r>
            <a:r>
              <a:rPr lang="en-US" sz="1400" dirty="0">
                <a:solidFill>
                  <a:schemeClr val="hlink"/>
                </a:solidFill>
                <a:latin typeface="+mn-lt"/>
                <a:ea typeface="ＭＳ Ｐゴシック" charset="0"/>
              </a:rPr>
              <a:t>to </a:t>
            </a:r>
            <a:r>
              <a:rPr lang="en-US" sz="1400" b="1" dirty="0">
                <a:solidFill>
                  <a:schemeClr val="hlink"/>
                </a:solidFill>
                <a:latin typeface="+mn-lt"/>
                <a:ea typeface="ＭＳ Ｐゴシック" charset="0"/>
              </a:rPr>
              <a:t>@</a:t>
            </a:r>
            <a:r>
              <a:rPr lang="en-US" sz="1400" b="1" dirty="0" smtClean="0">
                <a:solidFill>
                  <a:schemeClr val="hlink"/>
                </a:solidFill>
                <a:latin typeface="+mn-lt"/>
                <a:ea typeface="ＭＳ Ｐゴシック" charset="0"/>
              </a:rPr>
              <a:t>date</a:t>
            </a:r>
            <a:r>
              <a:rPr lang="en-US" sz="1400" dirty="0" smtClean="0">
                <a:solidFill>
                  <a:schemeClr val="hlink"/>
                </a:solidFill>
                <a:latin typeface="+mn-lt"/>
                <a:ea typeface="ＭＳ Ｐゴシック" charset="0"/>
              </a:rPr>
              <a:t>.  </a:t>
            </a:r>
          </a:p>
          <a:p>
            <a:pPr marL="457200" indent="-285750" eaLnBrk="1" hangingPunct="1">
              <a:buClr>
                <a:schemeClr val="accent2"/>
              </a:buClr>
              <a:buFont typeface="+mj-lt"/>
              <a:buAutoNum type="arabicPeriod"/>
              <a:defRPr/>
            </a:pPr>
            <a:r>
              <a:rPr lang="en-US" sz="1400" b="1" dirty="0" smtClean="0">
                <a:solidFill>
                  <a:srgbClr val="003399"/>
                </a:solidFill>
              </a:rPr>
              <a:t>Contraction </a:t>
            </a:r>
            <a:r>
              <a:rPr lang="en-US" sz="1400" b="1" dirty="0">
                <a:solidFill>
                  <a:srgbClr val="003399"/>
                </a:solidFill>
              </a:rPr>
              <a:t>method</a:t>
            </a:r>
            <a:r>
              <a:rPr lang="en-US" sz="1400" dirty="0">
                <a:solidFill>
                  <a:srgbClr val="003399"/>
                </a:solidFill>
              </a:rPr>
              <a:t>. </a:t>
            </a:r>
            <a:r>
              <a:rPr lang="en-US" sz="1400" dirty="0" smtClean="0">
                <a:solidFill>
                  <a:srgbClr val="003399"/>
                </a:solidFill>
              </a:rPr>
              <a:t>Again, there </a:t>
            </a:r>
            <a:r>
              <a:rPr lang="en-US" sz="1400" dirty="0">
                <a:solidFill>
                  <a:srgbClr val="003399"/>
                </a:solidFill>
              </a:rPr>
              <a:t>is no need to pick any option </a:t>
            </a:r>
            <a:r>
              <a:rPr lang="en-US" sz="1400" dirty="0" smtClean="0">
                <a:solidFill>
                  <a:srgbClr val="003399"/>
                </a:solidFill>
              </a:rPr>
              <a:t>here: </a:t>
            </a:r>
          </a:p>
          <a:p>
            <a:pPr marL="742950" indent="-285750" eaLnBrk="1" hangingPunct="1">
              <a:buClr>
                <a:schemeClr val="accent2"/>
              </a:buClr>
              <a:buFont typeface="Wingdings" pitchFamily="2" charset="2"/>
              <a:buChar char="ü"/>
              <a:defRPr/>
            </a:pPr>
            <a:r>
              <a:rPr lang="en-US" sz="1400" dirty="0" smtClean="0">
                <a:solidFill>
                  <a:srgbClr val="003399"/>
                </a:solidFill>
              </a:rPr>
              <a:t>EViews will repeat the same value from the non-panel page for each cross section (country) identifier in the panel page. </a:t>
            </a:r>
          </a:p>
          <a:p>
            <a:pPr marL="171450" eaLnBrk="1" hangingPunct="1">
              <a:defRPr/>
            </a:pPr>
            <a:endParaRPr lang="en-US" sz="1200" b="1" i="1" dirty="0">
              <a:solidFill>
                <a:srgbClr val="003399"/>
              </a:solidFill>
              <a:cs typeface="Arial" pitchFamily="34" charset="0"/>
            </a:endParaRPr>
          </a:p>
          <a:p>
            <a:pPr marL="457200" indent="-285750" eaLnBrk="1" hangingPunct="1">
              <a:buFont typeface="+mj-lt"/>
              <a:buAutoNum type="arabicPeriod" startAt="6"/>
              <a:defRPr/>
            </a:pPr>
            <a:endParaRPr lang="en-US" sz="1400" dirty="0">
              <a:solidFill>
                <a:schemeClr val="hlink"/>
              </a:solidFill>
              <a:latin typeface="+mn-lt"/>
              <a:ea typeface="ＭＳ Ｐゴシック" charset="0"/>
            </a:endParaRPr>
          </a:p>
        </p:txBody>
      </p:sp>
      <p:pic>
        <p:nvPicPr>
          <p:cNvPr id="716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881188"/>
            <a:ext cx="4238625" cy="302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3"/>
          <p:cNvSpPr txBox="1">
            <a:spLocks noChangeArrowheads="1"/>
          </p:cNvSpPr>
          <p:nvPr/>
        </p:nvSpPr>
        <p:spPr bwMode="auto">
          <a:xfrm>
            <a:off x="4060825" y="4941888"/>
            <a:ext cx="4554538"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lvl="1" eaLnBrk="1" hangingPunct="1">
              <a:buClr>
                <a:schemeClr val="accent2"/>
              </a:buClr>
              <a:buFont typeface="Wingdings" pitchFamily="2" charset="2"/>
              <a:buChar char="ü"/>
              <a:defRPr/>
            </a:pPr>
            <a:r>
              <a:rPr lang="en-US" sz="1400" dirty="0" smtClean="0">
                <a:solidFill>
                  <a:schemeClr val="hlink"/>
                </a:solidFill>
                <a:ea typeface="ＭＳ Ｐゴシック" charset="0"/>
                <a:cs typeface="Arial" charset="0"/>
              </a:rPr>
              <a:t>The </a:t>
            </a:r>
            <a:r>
              <a:rPr lang="en-US" sz="1400" dirty="0">
                <a:solidFill>
                  <a:schemeClr val="hlink"/>
                </a:solidFill>
                <a:ea typeface="ＭＳ Ｐゴシック" charset="0"/>
                <a:cs typeface="Arial" charset="0"/>
              </a:rPr>
              <a:t>low-to-high frequency conversion is accomplished by using </a:t>
            </a:r>
            <a:r>
              <a:rPr lang="en-US" sz="1400" b="1" dirty="0">
                <a:solidFill>
                  <a:schemeClr val="hlink"/>
                </a:solidFill>
                <a:ea typeface="ＭＳ Ｐゴシック" charset="0"/>
                <a:cs typeface="Arial" charset="0"/>
              </a:rPr>
              <a:t>Constant-match average (</a:t>
            </a:r>
            <a:r>
              <a:rPr lang="en-US" sz="1400" dirty="0">
                <a:solidFill>
                  <a:schemeClr val="hlink"/>
                </a:solidFill>
                <a:ea typeface="ＭＳ Ｐゴシック" charset="0"/>
                <a:cs typeface="Arial" charset="0"/>
              </a:rPr>
              <a:t>this is the only option), meaning the low value is repeated for each corresponding high-frequency period</a:t>
            </a:r>
            <a:r>
              <a:rPr lang="en-US" sz="1400" dirty="0" smtClean="0">
                <a:solidFill>
                  <a:schemeClr val="hlink"/>
                </a:solidFill>
                <a:ea typeface="ＭＳ Ｐゴシック" charset="0"/>
                <a:cs typeface="Arial" charset="0"/>
              </a:rPr>
              <a:t>.</a:t>
            </a:r>
            <a:endParaRPr lang="en-US" sz="1400" dirty="0">
              <a:solidFill>
                <a:srgbClr val="003399"/>
              </a:solidFill>
            </a:endParaRPr>
          </a:p>
          <a:p>
            <a:pPr marL="514350" indent="-342900" eaLnBrk="1" hangingPunct="1">
              <a:buClr>
                <a:schemeClr val="accent2"/>
              </a:buClr>
              <a:buFont typeface="+mj-lt"/>
              <a:buAutoNum type="arabicPeriod" startAt="6"/>
              <a:defRPr/>
            </a:pPr>
            <a:r>
              <a:rPr lang="en-US" sz="1400" dirty="0" smtClean="0">
                <a:solidFill>
                  <a:srgbClr val="003399"/>
                </a:solidFill>
                <a:cs typeface="Arial" pitchFamily="34" charset="0"/>
              </a:rPr>
              <a:t>Click </a:t>
            </a:r>
            <a:r>
              <a:rPr lang="en-US" sz="1400" b="1" dirty="0">
                <a:solidFill>
                  <a:srgbClr val="003399"/>
                </a:solidFill>
                <a:cs typeface="Arial" pitchFamily="34" charset="0"/>
              </a:rPr>
              <a:t>OK</a:t>
            </a:r>
            <a:r>
              <a:rPr lang="en-US" sz="1400" b="1" i="1" dirty="0">
                <a:solidFill>
                  <a:srgbClr val="003399"/>
                </a:solidFill>
                <a:cs typeface="Arial" pitchFamily="34" charset="0"/>
              </a:rPr>
              <a:t>. </a:t>
            </a:r>
            <a:endParaRPr lang="en-US" sz="1400" b="1" i="1" dirty="0" smtClean="0">
              <a:solidFill>
                <a:srgbClr val="003399"/>
              </a:solidFill>
              <a:cs typeface="Arial" pitchFamily="34" charset="0"/>
            </a:endParaRPr>
          </a:p>
          <a:p>
            <a:pPr marL="457200" indent="-285750" eaLnBrk="1" hangingPunct="1">
              <a:buFont typeface="+mj-lt"/>
              <a:buAutoNum type="arabicPeriod" startAt="6"/>
              <a:defRPr/>
            </a:pPr>
            <a:endParaRPr lang="en-US" sz="1200" b="1" i="1" dirty="0">
              <a:solidFill>
                <a:srgbClr val="003399"/>
              </a:solidFill>
              <a:cs typeface="Arial" pitchFamily="34" charset="0"/>
            </a:endParaRPr>
          </a:p>
          <a:p>
            <a:pPr marL="457200" indent="-285750" eaLnBrk="1" hangingPunct="1">
              <a:buFont typeface="+mj-lt"/>
              <a:buAutoNum type="arabicPeriod" startAt="6"/>
              <a:defRPr/>
            </a:pPr>
            <a:endParaRPr lang="en-US" sz="1400" dirty="0">
              <a:solidFill>
                <a:schemeClr val="hlink"/>
              </a:solidFill>
              <a:latin typeface="+mn-lt"/>
              <a:ea typeface="ＭＳ Ｐゴシック"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3"/>
          <p:cNvSpPr>
            <a:spLocks noGrp="1"/>
          </p:cNvSpPr>
          <p:nvPr>
            <p:ph type="sldNum" sz="quarter" idx="10"/>
          </p:nvPr>
        </p:nvSpPr>
        <p:spPr>
          <a:xfrm>
            <a:off x="8131175" y="6284913"/>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D65CB4F-7ABA-409A-B8F6-DFDDC8242F59}" type="slidenum">
              <a:rPr lang="en-US" sz="800"/>
              <a:pPr eaLnBrk="1" hangingPunct="1"/>
              <a:t>69</a:t>
            </a:fld>
            <a:endParaRPr lang="en-US" sz="800"/>
          </a:p>
        </p:txBody>
      </p:sp>
      <p:sp>
        <p:nvSpPr>
          <p:cNvPr id="72707" name="Rectangle 3"/>
          <p:cNvSpPr txBox="1">
            <a:spLocks noChangeArrowheads="1"/>
          </p:cNvSpPr>
          <p:nvPr/>
        </p:nvSpPr>
        <p:spPr bwMode="auto">
          <a:xfrm>
            <a:off x="311150" y="1212850"/>
            <a:ext cx="8669338"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100000"/>
              <a:buFont typeface="Arial" panose="020B0604020202020204" pitchFamily="34" charset="0"/>
              <a:buChar char="•"/>
            </a:pPr>
            <a:r>
              <a:rPr lang="en-US" sz="1800">
                <a:solidFill>
                  <a:schemeClr val="hlink"/>
                </a:solidFill>
              </a:rPr>
              <a:t>Results are shown here. As you can see, EViews repeats the same annual </a:t>
            </a:r>
            <a:r>
              <a:rPr lang="en-US" sz="1800" b="1" i="1">
                <a:solidFill>
                  <a:schemeClr val="hlink"/>
                </a:solidFill>
              </a:rPr>
              <a:t>consumption</a:t>
            </a:r>
            <a:r>
              <a:rPr lang="en-US" sz="1800">
                <a:solidFill>
                  <a:schemeClr val="hlink"/>
                </a:solidFill>
              </a:rPr>
              <a:t> value for all countries (cross-section identifiers) and for each corresponding quarter of a particular year in the </a:t>
            </a:r>
            <a:r>
              <a:rPr lang="en-US" sz="1800" b="1" i="1">
                <a:solidFill>
                  <a:schemeClr val="hlink"/>
                </a:solidFill>
              </a:rPr>
              <a:t>Quarterly_Panel</a:t>
            </a:r>
            <a:r>
              <a:rPr lang="en-US" sz="1800">
                <a:solidFill>
                  <a:schemeClr val="hlink"/>
                </a:solidFill>
              </a:rPr>
              <a:t> page. </a:t>
            </a:r>
            <a:endParaRPr lang="en-US" sz="2200">
              <a:solidFill>
                <a:schemeClr val="hlink"/>
              </a:solidFill>
            </a:endParaRPr>
          </a:p>
        </p:txBody>
      </p:sp>
      <p:sp>
        <p:nvSpPr>
          <p:cNvPr id="72708" name="Rectangle 2"/>
          <p:cNvSpPr txBox="1">
            <a:spLocks noChangeArrowheads="1"/>
          </p:cNvSpPr>
          <p:nvPr/>
        </p:nvSpPr>
        <p:spPr bwMode="auto">
          <a:xfrm>
            <a:off x="206375" y="0"/>
            <a:ext cx="7924800"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Non-Panel to Panel Conversion</a:t>
            </a:r>
            <a:br>
              <a:rPr lang="en-US" sz="2800" dirty="0">
                <a:solidFill>
                  <a:srgbClr val="003399"/>
                </a:solidFill>
              </a:rPr>
            </a:br>
            <a:r>
              <a:rPr lang="en-US" sz="2800" dirty="0" smtClean="0">
                <a:solidFill>
                  <a:srgbClr val="003399"/>
                </a:solidFill>
              </a:rPr>
              <a:t>Ex. </a:t>
            </a:r>
            <a:r>
              <a:rPr lang="en-US" sz="2800" dirty="0">
                <a:solidFill>
                  <a:srgbClr val="003399"/>
                </a:solidFill>
              </a:rPr>
              <a:t>2: Low Freq. Non-Panel to High Panel </a:t>
            </a:r>
            <a:r>
              <a:rPr lang="en-US" sz="1800" dirty="0">
                <a:solidFill>
                  <a:srgbClr val="003399"/>
                </a:solidFill>
              </a:rPr>
              <a:t>(cont’d)</a:t>
            </a:r>
          </a:p>
        </p:txBody>
      </p:sp>
      <p:sp>
        <p:nvSpPr>
          <p:cNvPr id="72709" name="Rectangle 11"/>
          <p:cNvSpPr>
            <a:spLocks noChangeArrowheads="1"/>
          </p:cNvSpPr>
          <p:nvPr/>
        </p:nvSpPr>
        <p:spPr bwMode="auto">
          <a:xfrm>
            <a:off x="4916488" y="4751388"/>
            <a:ext cx="1506537" cy="992187"/>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pic>
        <p:nvPicPr>
          <p:cNvPr id="727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138" y="4208463"/>
            <a:ext cx="6904037"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7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2525" y="2436813"/>
            <a:ext cx="1847850" cy="176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712" name="Rectangle 11"/>
          <p:cNvSpPr>
            <a:spLocks noChangeArrowheads="1"/>
          </p:cNvSpPr>
          <p:nvPr/>
        </p:nvSpPr>
        <p:spPr bwMode="auto">
          <a:xfrm>
            <a:off x="3754438" y="3421063"/>
            <a:ext cx="1495425" cy="149225"/>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2713" name="Rectangle 11"/>
          <p:cNvSpPr>
            <a:spLocks noChangeArrowheads="1"/>
          </p:cNvSpPr>
          <p:nvPr/>
        </p:nvSpPr>
        <p:spPr bwMode="auto">
          <a:xfrm>
            <a:off x="1927225" y="4851400"/>
            <a:ext cx="5583238" cy="55880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2714" name="Rectangle 11"/>
          <p:cNvSpPr>
            <a:spLocks noChangeArrowheads="1"/>
          </p:cNvSpPr>
          <p:nvPr/>
        </p:nvSpPr>
        <p:spPr bwMode="auto">
          <a:xfrm>
            <a:off x="3754438" y="3578225"/>
            <a:ext cx="1495425" cy="207963"/>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2715" name="Rectangle 11"/>
          <p:cNvSpPr>
            <a:spLocks noChangeArrowheads="1"/>
          </p:cNvSpPr>
          <p:nvPr/>
        </p:nvSpPr>
        <p:spPr bwMode="auto">
          <a:xfrm>
            <a:off x="1927225" y="5410200"/>
            <a:ext cx="5583238" cy="652463"/>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a:t>
            </a:r>
            <a:br>
              <a:rPr lang="en-US" dirty="0" smtClean="0">
                <a:ea typeface="ＭＳ Ｐゴシック" panose="020B0600070205080204" pitchFamily="34" charset="-128"/>
              </a:rPr>
            </a:br>
            <a:r>
              <a:rPr lang="en-US" dirty="0" smtClean="0">
                <a:ea typeface="ＭＳ Ｐゴシック" panose="020B0600070205080204" pitchFamily="34" charset="-128"/>
              </a:rPr>
              <a:t>Low to High</a:t>
            </a:r>
          </a:p>
        </p:txBody>
      </p:sp>
      <p:sp>
        <p:nvSpPr>
          <p:cNvPr id="9220" name="Rectangle 3"/>
          <p:cNvSpPr>
            <a:spLocks noGrp="1" noChangeArrowheads="1"/>
          </p:cNvSpPr>
          <p:nvPr>
            <p:ph idx="1"/>
          </p:nvPr>
        </p:nvSpPr>
        <p:spPr>
          <a:xfrm>
            <a:off x="352425" y="1176338"/>
            <a:ext cx="8445500" cy="1462087"/>
          </a:xfrm>
        </p:spPr>
        <p:txBody>
          <a:bodyPr/>
          <a:lstStyle/>
          <a:p>
            <a:pPr eaLnBrk="1" hangingPunct="1"/>
            <a:r>
              <a:rPr lang="en-US" sz="1800" dirty="0" smtClean="0">
                <a:ea typeface="ＭＳ Ｐゴシック" panose="020B0600070205080204" pitchFamily="34" charset="-128"/>
              </a:rPr>
              <a:t>It is really easy in EViews to convert lower frequency data (e.g. quarterly frequency) to higher frequency data (e.g. monthly frequency). </a:t>
            </a:r>
          </a:p>
          <a:p>
            <a:pPr eaLnBrk="1" hangingPunct="1"/>
            <a:r>
              <a:rPr lang="en-US" sz="1800" dirty="0" smtClean="0">
                <a:ea typeface="ＭＳ Ｐゴシック" panose="020B0600070205080204" pitchFamily="34" charset="-128"/>
              </a:rPr>
              <a:t>Suppose you have quarterly </a:t>
            </a:r>
            <a:r>
              <a:rPr lang="en-US" sz="1800" b="1" i="1" dirty="0" smtClean="0">
                <a:ea typeface="ＭＳ Ｐゴシック" panose="020B0600070205080204" pitchFamily="34" charset="-128"/>
              </a:rPr>
              <a:t>GDP</a:t>
            </a:r>
            <a:r>
              <a:rPr lang="en-US" sz="1800" dirty="0" smtClean="0">
                <a:ea typeface="ＭＳ Ｐゴシック" panose="020B0600070205080204" pitchFamily="34" charset="-128"/>
              </a:rPr>
              <a:t> data and wish to convert to monthly data. </a:t>
            </a:r>
            <a:endParaRPr lang="en-US" sz="1800" b="1" i="1" dirty="0" smtClean="0">
              <a:ea typeface="ＭＳ Ｐゴシック" panose="020B0600070205080204" pitchFamily="34" charset="-128"/>
            </a:endParaRPr>
          </a:p>
          <a:p>
            <a:pPr eaLnBrk="1" hangingPunct="1"/>
            <a:endParaRPr lang="en-US" dirty="0" smtClean="0">
              <a:ea typeface="ＭＳ Ｐゴシック" panose="020B0600070205080204" pitchFamily="34" charset="-128"/>
            </a:endParaRPr>
          </a:p>
        </p:txBody>
      </p:sp>
      <p:sp>
        <p:nvSpPr>
          <p:cNvPr id="92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0CDF897E-E784-4D99-9111-41DC4ABAEF42}" type="slidenum">
              <a:rPr lang="en-US" sz="800"/>
              <a:pPr eaLnBrk="1" hangingPunct="1"/>
              <a:t>7</a:t>
            </a:fld>
            <a:endParaRPr lang="en-US" sz="800"/>
          </a:p>
        </p:txBody>
      </p:sp>
      <p:sp>
        <p:nvSpPr>
          <p:cNvPr id="7" name="Rectangle 3"/>
          <p:cNvSpPr txBox="1">
            <a:spLocks noChangeArrowheads="1"/>
          </p:cNvSpPr>
          <p:nvPr/>
        </p:nvSpPr>
        <p:spPr bwMode="auto">
          <a:xfrm>
            <a:off x="471488" y="2287588"/>
            <a:ext cx="4329112" cy="173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3975" indent="0" eaLnBrk="1" hangingPunct="1">
              <a:buFont typeface="Times" pitchFamily="18" charset="0"/>
              <a:buNone/>
              <a:defRPr/>
            </a:pPr>
            <a:r>
              <a:rPr lang="en-US" sz="1600" u="sng" kern="0" dirty="0" smtClean="0">
                <a:ea typeface="ＭＳ Ｐゴシック" pitchFamily="34" charset="-128"/>
              </a:rPr>
              <a:t>Converting Quarterly Frequency to Monthly: </a:t>
            </a:r>
          </a:p>
          <a:p>
            <a:pPr marL="342900" indent="-288925" eaLnBrk="1" hangingPunct="1">
              <a:buFont typeface="+mj-lt"/>
              <a:buAutoNum type="arabicPeriod"/>
              <a:defRPr/>
            </a:pPr>
            <a:r>
              <a:rPr lang="en-US" sz="1600" dirty="0" smtClean="0">
                <a:ea typeface="ＭＳ Ｐゴシック" pitchFamily="34" charset="-128"/>
              </a:rPr>
              <a:t>Open </a:t>
            </a:r>
            <a:r>
              <a:rPr lang="en-US" sz="1600" dirty="0" err="1" smtClean="0">
                <a:ea typeface="ＭＳ Ｐゴシック" pitchFamily="34" charset="-128"/>
              </a:rPr>
              <a:t>workfile</a:t>
            </a:r>
            <a:r>
              <a:rPr lang="en-US" sz="1600" dirty="0" smtClean="0">
                <a:ea typeface="ＭＳ Ｐゴシック" pitchFamily="34" charset="-128"/>
              </a:rPr>
              <a:t> </a:t>
            </a:r>
            <a:r>
              <a:rPr lang="en-US" sz="1600" b="1" i="1" dirty="0" smtClean="0">
                <a:ea typeface="ＭＳ Ｐゴシック" pitchFamily="34" charset="-128"/>
              </a:rPr>
              <a:t>Data.wf1</a:t>
            </a:r>
            <a:r>
              <a:rPr lang="en-US" sz="1600" dirty="0" smtClean="0">
                <a:ea typeface="ＭＳ Ｐゴシック" pitchFamily="34" charset="-128"/>
              </a:rPr>
              <a:t>. Click </a:t>
            </a:r>
            <a:r>
              <a:rPr lang="en-US" sz="1600" dirty="0">
                <a:ea typeface="ＭＳ Ｐゴシック" pitchFamily="34" charset="-128"/>
              </a:rPr>
              <a:t>on </a:t>
            </a:r>
            <a:r>
              <a:rPr lang="en-US" sz="1600" dirty="0" smtClean="0">
                <a:ea typeface="ＭＳ Ｐゴシック" pitchFamily="34" charset="-128"/>
              </a:rPr>
              <a:t>the </a:t>
            </a:r>
            <a:r>
              <a:rPr lang="en-US" sz="1600" b="1" i="1" dirty="0" smtClean="0">
                <a:ea typeface="ＭＳ Ｐゴシック" pitchFamily="34" charset="-128"/>
              </a:rPr>
              <a:t>Quarterly</a:t>
            </a:r>
            <a:r>
              <a:rPr lang="en-US" sz="1600" dirty="0" smtClean="0">
                <a:ea typeface="ＭＳ Ｐゴシック" pitchFamily="34" charset="-128"/>
              </a:rPr>
              <a:t> page. </a:t>
            </a:r>
          </a:p>
          <a:p>
            <a:pPr marL="342900" indent="-288925" eaLnBrk="1" hangingPunct="1">
              <a:buFont typeface="+mj-lt"/>
              <a:buAutoNum type="arabicPeriod"/>
              <a:defRPr/>
            </a:pPr>
            <a:r>
              <a:rPr lang="en-US" sz="1600" dirty="0">
                <a:ea typeface="ＭＳ Ｐゴシック" pitchFamily="34" charset="-128"/>
              </a:rPr>
              <a:t>R</a:t>
            </a:r>
            <a:r>
              <a:rPr lang="en-US" sz="1600" dirty="0" smtClean="0">
                <a:ea typeface="ＭＳ Ｐゴシック" pitchFamily="34" charset="-128"/>
              </a:rPr>
              <a:t>ight-click </a:t>
            </a:r>
            <a:r>
              <a:rPr lang="en-US" sz="1600" dirty="0">
                <a:ea typeface="ＭＳ Ｐゴシック" pitchFamily="34" charset="-128"/>
              </a:rPr>
              <a:t>on </a:t>
            </a:r>
            <a:r>
              <a:rPr lang="en-US" sz="1600" b="1" i="1" dirty="0" smtClean="0">
                <a:ea typeface="ＭＳ Ｐゴシック" pitchFamily="34" charset="-128"/>
              </a:rPr>
              <a:t>GDP</a:t>
            </a:r>
            <a:r>
              <a:rPr lang="en-US" sz="1600" dirty="0" smtClean="0">
                <a:ea typeface="ＭＳ Ｐゴシック" pitchFamily="34" charset="-128"/>
              </a:rPr>
              <a:t> series </a:t>
            </a:r>
            <a:r>
              <a:rPr lang="en-US" sz="1600" dirty="0">
                <a:ea typeface="ＭＳ Ｐゴシック" pitchFamily="34" charset="-128"/>
              </a:rPr>
              <a:t>and select </a:t>
            </a:r>
            <a:r>
              <a:rPr lang="en-US" sz="1600" b="1" dirty="0">
                <a:ea typeface="ＭＳ Ｐゴシック" pitchFamily="34" charset="-128"/>
              </a:rPr>
              <a:t>Copy</a:t>
            </a:r>
            <a:r>
              <a:rPr lang="en-US" sz="1600" b="1" dirty="0" smtClean="0">
                <a:ea typeface="ＭＳ Ｐゴシック" pitchFamily="34" charset="-128"/>
              </a:rPr>
              <a:t>.</a:t>
            </a:r>
            <a:endParaRPr lang="en-US" sz="1600" b="1" i="1" kern="0" dirty="0" smtClean="0">
              <a:ea typeface="ＭＳ Ｐゴシック" pitchFamily="34" charset="-128"/>
            </a:endParaRPr>
          </a:p>
          <a:p>
            <a:pPr eaLnBrk="1" hangingPunct="1">
              <a:buFont typeface="Wingdings" pitchFamily="2" charset="2"/>
              <a:buChar char="§"/>
              <a:defRPr/>
            </a:pPr>
            <a:endParaRPr lang="en-US" sz="1800" b="1" i="1" kern="0" dirty="0" smtClean="0">
              <a:ea typeface="ＭＳ Ｐゴシック" pitchFamily="34" charset="-128"/>
            </a:endParaRPr>
          </a:p>
          <a:p>
            <a:pPr eaLnBrk="1" hangingPunct="1">
              <a:buFont typeface="Times" pitchFamily="17" charset="0"/>
              <a:buChar char="•"/>
              <a:defRPr/>
            </a:pPr>
            <a:endParaRPr lang="en-US" kern="0" dirty="0" smtClean="0">
              <a:ea typeface="ＭＳ Ｐゴシック" pitchFamily="34" charset="-128"/>
            </a:endParaRPr>
          </a:p>
        </p:txBody>
      </p:sp>
      <p:pic>
        <p:nvPicPr>
          <p:cNvPr id="922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1538" y="2287588"/>
            <a:ext cx="3840162" cy="3470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3"/>
          <p:cNvSpPr txBox="1">
            <a:spLocks noChangeArrowheads="1"/>
          </p:cNvSpPr>
          <p:nvPr/>
        </p:nvSpPr>
        <p:spPr bwMode="auto">
          <a:xfrm>
            <a:off x="657225" y="4170363"/>
            <a:ext cx="3849688"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3975" indent="0" eaLnBrk="1" hangingPunct="1">
              <a:buFont typeface="Times" pitchFamily="18" charset="0"/>
              <a:buNone/>
              <a:defRPr/>
            </a:pPr>
            <a:r>
              <a:rPr lang="en-US" sz="1600" b="1" kern="0" dirty="0" smtClean="0">
                <a:ea typeface="ＭＳ Ｐゴシック" pitchFamily="34" charset="-128"/>
              </a:rPr>
              <a:t>NOTE: </a:t>
            </a:r>
            <a:r>
              <a:rPr lang="en-US" sz="1600" kern="0" dirty="0" smtClean="0">
                <a:ea typeface="ＭＳ Ｐゴシック" pitchFamily="34" charset="-128"/>
              </a:rPr>
              <a:t>The </a:t>
            </a:r>
            <a:r>
              <a:rPr lang="en-US" sz="1600" b="1" i="1" kern="0" dirty="0" smtClean="0">
                <a:ea typeface="ＭＳ Ｐゴシック" pitchFamily="34" charset="-128"/>
              </a:rPr>
              <a:t>Quarterly</a:t>
            </a:r>
            <a:r>
              <a:rPr lang="en-US" sz="1600" kern="0" dirty="0" smtClean="0">
                <a:ea typeface="ＭＳ Ｐゴシック" pitchFamily="34" charset="-128"/>
              </a:rPr>
              <a:t> page in this example is the source page, while the </a:t>
            </a:r>
            <a:r>
              <a:rPr lang="en-US" sz="1600" b="1" i="1" kern="0" dirty="0" smtClean="0">
                <a:ea typeface="ＭＳ Ｐゴシック" pitchFamily="34" charset="-128"/>
              </a:rPr>
              <a:t>Monthly</a:t>
            </a:r>
            <a:r>
              <a:rPr lang="en-US" sz="1600" kern="0" dirty="0" smtClean="0">
                <a:ea typeface="ＭＳ Ｐゴシック" pitchFamily="34" charset="-128"/>
              </a:rPr>
              <a:t> page is the destination page. </a:t>
            </a:r>
            <a:endParaRPr lang="en-US" sz="1600" b="1" kern="0" dirty="0" smtClean="0">
              <a:ea typeface="ＭＳ Ｐゴシック" pitchFamily="34" charset="-128"/>
            </a:endParaRPr>
          </a:p>
          <a:p>
            <a:pPr eaLnBrk="1" hangingPunct="1">
              <a:buFont typeface="Wingdings" pitchFamily="2" charset="2"/>
              <a:buChar char="§"/>
              <a:defRPr/>
            </a:pPr>
            <a:endParaRPr lang="en-US" sz="1800" b="1" i="1" kern="0" dirty="0" smtClean="0">
              <a:ea typeface="ＭＳ Ｐゴシック" pitchFamily="34" charset="-128"/>
            </a:endParaRPr>
          </a:p>
          <a:p>
            <a:pPr eaLnBrk="1" hangingPunct="1">
              <a:buFont typeface="Times" pitchFamily="17" charset="0"/>
              <a:buChar char="•"/>
              <a:defRPr/>
            </a:pPr>
            <a:endParaRPr lang="en-US" kern="0"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a:xfrm>
            <a:off x="268288" y="0"/>
            <a:ext cx="7902575" cy="1131888"/>
          </a:xfrm>
        </p:spPr>
        <p:txBody>
          <a:bodyPr/>
          <a:lstStyle/>
          <a:p>
            <a:pPr eaLnBrk="1" hangingPunct="1"/>
            <a:r>
              <a:rPr lang="en-US" sz="2400" b="1" dirty="0" smtClean="0">
                <a:ea typeface="ＭＳ Ｐゴシック" panose="020B0600070205080204" pitchFamily="34" charset="-128"/>
              </a:rPr>
              <a:t/>
            </a:r>
            <a:br>
              <a:rPr lang="en-US" sz="2400"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Non-Panel to 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 3: High Freq. Non-Panel to Low Freq. Panel </a:t>
            </a:r>
            <a:endParaRPr lang="en-US" sz="2400" dirty="0" smtClean="0">
              <a:solidFill>
                <a:srgbClr val="003399"/>
              </a:solidFill>
              <a:ea typeface="ＭＳ Ｐゴシック" panose="020B0600070205080204" pitchFamily="34" charset="-128"/>
            </a:endParaRPr>
          </a:p>
        </p:txBody>
      </p:sp>
      <p:sp>
        <p:nvSpPr>
          <p:cNvPr id="4100" name="Rectangle 3"/>
          <p:cNvSpPr>
            <a:spLocks noGrp="1" noChangeArrowheads="1"/>
          </p:cNvSpPr>
          <p:nvPr>
            <p:ph idx="1"/>
          </p:nvPr>
        </p:nvSpPr>
        <p:spPr>
          <a:xfrm>
            <a:off x="374650" y="1139825"/>
            <a:ext cx="8394700" cy="657225"/>
          </a:xfrm>
        </p:spPr>
        <p:txBody>
          <a:bodyPr/>
          <a:lstStyle/>
          <a:p>
            <a:pPr eaLnBrk="1" hangingPunct="1">
              <a:buSzPct val="100000"/>
              <a:buFont typeface="Arial" pitchFamily="34" charset="0"/>
              <a:buChar char="•"/>
              <a:defRPr/>
            </a:pPr>
            <a:r>
              <a:rPr lang="en-US" sz="1800" dirty="0" smtClean="0"/>
              <a:t>Now suppose you want to convert </a:t>
            </a:r>
            <a:r>
              <a:rPr lang="en-US" sz="1800" b="1" i="1" dirty="0" smtClean="0"/>
              <a:t>investment </a:t>
            </a:r>
            <a:r>
              <a:rPr lang="en-US" sz="1800" dirty="0" smtClean="0"/>
              <a:t> data from the </a:t>
            </a:r>
            <a:r>
              <a:rPr lang="en-US" sz="1800" b="1" i="1" dirty="0" err="1" smtClean="0"/>
              <a:t>TimeSeries_Quarterly</a:t>
            </a:r>
            <a:r>
              <a:rPr lang="en-US" sz="1800" b="1" i="1" dirty="0" smtClean="0"/>
              <a:t> </a:t>
            </a:r>
            <a:r>
              <a:rPr lang="en-US" sz="1800" dirty="0" smtClean="0"/>
              <a:t>page into the </a:t>
            </a:r>
            <a:r>
              <a:rPr lang="en-US" sz="1800" b="1" i="1" dirty="0" err="1" smtClean="0"/>
              <a:t>Annual_panel</a:t>
            </a:r>
            <a:r>
              <a:rPr lang="en-US" sz="1800" dirty="0" smtClean="0"/>
              <a:t> page.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7373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4D2F3AA5-BAD3-4967-8608-3FA7291B7374}" type="slidenum">
              <a:rPr lang="en-US" sz="800"/>
              <a:pPr eaLnBrk="1" hangingPunct="1"/>
              <a:t>70</a:t>
            </a:fld>
            <a:endParaRPr lang="en-US" sz="800"/>
          </a:p>
        </p:txBody>
      </p:sp>
      <p:sp>
        <p:nvSpPr>
          <p:cNvPr id="6" name="Rectangle 3"/>
          <p:cNvSpPr txBox="1">
            <a:spLocks noChangeArrowheads="1"/>
          </p:cNvSpPr>
          <p:nvPr/>
        </p:nvSpPr>
        <p:spPr bwMode="auto">
          <a:xfrm>
            <a:off x="536575" y="1881188"/>
            <a:ext cx="380682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90000"/>
              <a:defRPr/>
            </a:pPr>
            <a:r>
              <a:rPr lang="en-US" sz="1600" u="sng" dirty="0" smtClean="0">
                <a:solidFill>
                  <a:schemeClr val="hlink"/>
                </a:solidFill>
                <a:latin typeface="+mn-lt"/>
                <a:ea typeface="ＭＳ Ｐゴシック" charset="0"/>
              </a:rPr>
              <a:t>Non Panel to Panel: Example 3</a:t>
            </a:r>
          </a:p>
          <a:p>
            <a:pPr marL="457200" indent="-285750" eaLnBrk="1" hangingPunct="1">
              <a:buClr>
                <a:schemeClr val="accent2"/>
              </a:buClr>
              <a:buFont typeface="+mj-lt"/>
              <a:buAutoNum type="arabicPeriod"/>
              <a:defRPr/>
            </a:pPr>
            <a:r>
              <a:rPr lang="en-US" sz="1400" dirty="0">
                <a:solidFill>
                  <a:srgbClr val="003399"/>
                </a:solidFill>
                <a:cs typeface="Arial" charset="0"/>
              </a:rPr>
              <a:t>Click on </a:t>
            </a:r>
            <a:r>
              <a:rPr lang="en-US" sz="1400" b="1" i="1" dirty="0" err="1" smtClean="0">
                <a:solidFill>
                  <a:srgbClr val="003399"/>
                </a:solidFill>
                <a:cs typeface="Arial" charset="0"/>
              </a:rPr>
              <a:t>TimeSeries_Quarterly</a:t>
            </a:r>
            <a:r>
              <a:rPr lang="en-US" sz="1400" dirty="0" smtClean="0">
                <a:solidFill>
                  <a:srgbClr val="003399"/>
                </a:solidFill>
                <a:cs typeface="Arial" charset="0"/>
              </a:rPr>
              <a:t> </a:t>
            </a:r>
            <a:r>
              <a:rPr lang="en-US" sz="1400" dirty="0">
                <a:solidFill>
                  <a:srgbClr val="003399"/>
                </a:solidFill>
                <a:cs typeface="Arial" charset="0"/>
              </a:rPr>
              <a:t>page, right-click on </a:t>
            </a:r>
            <a:r>
              <a:rPr lang="en-US" sz="1400" b="1" i="1" dirty="0" smtClean="0">
                <a:solidFill>
                  <a:srgbClr val="003399"/>
                </a:solidFill>
                <a:cs typeface="Arial" charset="0"/>
              </a:rPr>
              <a:t>investment</a:t>
            </a:r>
            <a:r>
              <a:rPr lang="en-US" sz="1400" dirty="0" smtClean="0">
                <a:solidFill>
                  <a:srgbClr val="003399"/>
                </a:solidFill>
                <a:cs typeface="Arial" charset="0"/>
              </a:rPr>
              <a:t> series and select </a:t>
            </a:r>
            <a:r>
              <a:rPr lang="en-US" sz="1400" b="1" dirty="0" smtClean="0">
                <a:solidFill>
                  <a:srgbClr val="003399"/>
                </a:solidFill>
                <a:cs typeface="Arial" charset="0"/>
              </a:rPr>
              <a:t>Copy</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Click on </a:t>
            </a:r>
            <a:r>
              <a:rPr lang="en-US" sz="1400" b="1" i="1" dirty="0" err="1" smtClean="0">
                <a:solidFill>
                  <a:srgbClr val="003399"/>
                </a:solidFill>
                <a:cs typeface="Arial" charset="0"/>
              </a:rPr>
              <a:t>Annual_panel</a:t>
            </a:r>
            <a:r>
              <a:rPr lang="en-US" sz="1400" dirty="0" smtClean="0">
                <a:solidFill>
                  <a:srgbClr val="003399"/>
                </a:solidFill>
                <a:cs typeface="Arial" charset="0"/>
              </a:rPr>
              <a:t> page and select </a:t>
            </a:r>
            <a:r>
              <a:rPr lang="en-US" sz="1400" b="1" i="1" dirty="0" smtClean="0">
                <a:solidFill>
                  <a:srgbClr val="003399"/>
                </a:solidFill>
                <a:cs typeface="Arial" charset="0"/>
              </a:rPr>
              <a:t>Paste Special</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opens </a:t>
            </a:r>
            <a:r>
              <a:rPr lang="en-US" sz="1400" dirty="0" smtClean="0">
                <a:solidFill>
                  <a:srgbClr val="003399"/>
                </a:solidFill>
                <a:cs typeface="Arial" charset="0"/>
              </a:rPr>
              <a:t>up</a:t>
            </a:r>
            <a:r>
              <a:rPr lang="en-US" sz="1400" dirty="0" smtClean="0">
                <a:solidFill>
                  <a:srgbClr val="003399"/>
                </a:solidFill>
                <a:latin typeface="+mn-lt"/>
                <a:ea typeface="ＭＳ Ｐゴシック" charset="0"/>
              </a:rPr>
              <a:t>. Select </a:t>
            </a:r>
            <a:r>
              <a:rPr lang="en-US" sz="1400" b="1" dirty="0" smtClean="0">
                <a:solidFill>
                  <a:srgbClr val="003399"/>
                </a:solidFill>
                <a:latin typeface="+mn-lt"/>
                <a:ea typeface="ＭＳ Ｐゴシック" charset="0"/>
              </a:rPr>
              <a:t>Link</a:t>
            </a:r>
            <a:r>
              <a:rPr lang="en-US" sz="1400" dirty="0" smtClean="0">
                <a:solidFill>
                  <a:srgbClr val="003399"/>
                </a:solidFill>
                <a:latin typeface="+mn-lt"/>
                <a:ea typeface="ＭＳ Ｐゴシック" charset="0"/>
              </a:rPr>
              <a:t> under </a:t>
            </a:r>
            <a:r>
              <a:rPr lang="en-US" sz="1400" b="1" i="1" dirty="0" smtClean="0">
                <a:solidFill>
                  <a:srgbClr val="003399"/>
                </a:solidFill>
                <a:latin typeface="+mn-lt"/>
                <a:ea typeface="ＭＳ Ｐゴシック" charset="0"/>
              </a:rPr>
              <a:t>Paste as </a:t>
            </a:r>
            <a:r>
              <a:rPr lang="en-US" sz="1400" dirty="0" smtClean="0">
                <a:solidFill>
                  <a:srgbClr val="003399"/>
                </a:solidFill>
                <a:latin typeface="+mn-lt"/>
                <a:ea typeface="ＭＳ Ｐゴシック" charset="0"/>
              </a:rPr>
              <a:t>section and </a:t>
            </a:r>
            <a:r>
              <a:rPr lang="en-US" sz="1400" b="1" dirty="0" smtClean="0">
                <a:solidFill>
                  <a:srgbClr val="003399"/>
                </a:solidFill>
                <a:latin typeface="+mn-lt"/>
                <a:ea typeface="ＭＳ Ｐゴシック" charset="0"/>
              </a:rPr>
              <a:t>General match merge criteria </a:t>
            </a:r>
            <a:r>
              <a:rPr lang="en-US" sz="1400" dirty="0" smtClean="0">
                <a:solidFill>
                  <a:srgbClr val="003399"/>
                </a:solidFill>
                <a:latin typeface="+mn-lt"/>
                <a:ea typeface="ＭＳ Ｐゴシック" charset="0"/>
              </a:rPr>
              <a:t>under </a:t>
            </a:r>
            <a:r>
              <a:rPr lang="en-US" sz="1400" b="1" i="1" dirty="0" smtClean="0">
                <a:solidFill>
                  <a:srgbClr val="003399"/>
                </a:solidFill>
                <a:latin typeface="+mn-lt"/>
                <a:ea typeface="ＭＳ Ｐゴシック" charset="0"/>
              </a:rPr>
              <a:t>Merge by</a:t>
            </a:r>
            <a:r>
              <a:rPr lang="en-US" sz="1400" dirty="0">
                <a:solidFill>
                  <a:srgbClr val="003399"/>
                </a:solidFill>
                <a:latin typeface="+mn-lt"/>
                <a:ea typeface="ＭＳ Ｐゴシック" charset="0"/>
              </a:rPr>
              <a:t> </a:t>
            </a:r>
            <a:r>
              <a:rPr lang="en-US" sz="1400" dirty="0" smtClean="0">
                <a:solidFill>
                  <a:srgbClr val="003399"/>
                </a:solidFill>
                <a:latin typeface="+mn-lt"/>
                <a:ea typeface="ＭＳ Ｐゴシック" charset="0"/>
              </a:rPr>
              <a:t>section.</a:t>
            </a:r>
          </a:p>
          <a:p>
            <a:pPr marL="457200" indent="-285750" eaLnBrk="1" hangingPunct="1">
              <a:buClr>
                <a:schemeClr val="accent2"/>
              </a:buClr>
              <a:buFont typeface="+mj-lt"/>
              <a:buAutoNum type="arabicPeriod"/>
              <a:defRPr/>
            </a:pPr>
            <a:r>
              <a:rPr lang="en-US" sz="1400" dirty="0" smtClean="0">
                <a:solidFill>
                  <a:schemeClr val="hlink"/>
                </a:solidFill>
                <a:latin typeface="+mn-lt"/>
                <a:ea typeface="ＭＳ Ｐゴシック" charset="0"/>
              </a:rPr>
              <a:t>Under </a:t>
            </a:r>
            <a:r>
              <a:rPr lang="en-US" sz="1400" b="1" dirty="0" smtClean="0">
                <a:solidFill>
                  <a:schemeClr val="hlink"/>
                </a:solidFill>
                <a:latin typeface="+mn-lt"/>
                <a:ea typeface="ＭＳ Ｐゴシック" charset="0"/>
              </a:rPr>
              <a:t>Match </a:t>
            </a:r>
            <a:r>
              <a:rPr lang="en-US" sz="1400" b="1" dirty="0">
                <a:solidFill>
                  <a:schemeClr val="hlink"/>
                </a:solidFill>
                <a:latin typeface="+mn-lt"/>
                <a:ea typeface="ＭＳ Ｐゴシック" charset="0"/>
              </a:rPr>
              <a:t>merge </a:t>
            </a:r>
            <a:r>
              <a:rPr lang="en-US" sz="1400" b="1" dirty="0" smtClean="0">
                <a:solidFill>
                  <a:schemeClr val="hlink"/>
                </a:solidFill>
                <a:latin typeface="+mn-lt"/>
                <a:ea typeface="ＭＳ Ｐゴシック" charset="0"/>
              </a:rPr>
              <a:t>Options</a:t>
            </a:r>
            <a:r>
              <a:rPr lang="en-US" sz="1400" dirty="0" smtClean="0">
                <a:solidFill>
                  <a:schemeClr val="hlink"/>
                </a:solidFill>
                <a:latin typeface="+mn-lt"/>
                <a:ea typeface="ＭＳ Ｐゴシック" charset="0"/>
              </a:rPr>
              <a:t>, </a:t>
            </a:r>
            <a:r>
              <a:rPr lang="en-US" sz="1400" dirty="0">
                <a:solidFill>
                  <a:schemeClr val="hlink"/>
                </a:solidFill>
                <a:latin typeface="+mn-lt"/>
                <a:ea typeface="ＭＳ Ｐゴシック" charset="0"/>
              </a:rPr>
              <a:t>set </a:t>
            </a:r>
            <a:r>
              <a:rPr lang="en-US" sz="1400" i="1" dirty="0">
                <a:solidFill>
                  <a:schemeClr val="hlink"/>
                </a:solidFill>
                <a:latin typeface="+mn-lt"/>
                <a:ea typeface="ＭＳ Ｐゴシック" charset="0"/>
              </a:rPr>
              <a:t>Source ID </a:t>
            </a:r>
            <a:r>
              <a:rPr lang="en-US" sz="1400" dirty="0">
                <a:solidFill>
                  <a:schemeClr val="hlink"/>
                </a:solidFill>
                <a:latin typeface="+mn-lt"/>
                <a:ea typeface="ＭＳ Ｐゴシック" charset="0"/>
              </a:rPr>
              <a:t>and the </a:t>
            </a:r>
            <a:r>
              <a:rPr lang="en-US" sz="1400" i="1" dirty="0">
                <a:solidFill>
                  <a:schemeClr val="hlink"/>
                </a:solidFill>
                <a:latin typeface="+mn-lt"/>
                <a:ea typeface="ＭＳ Ｐゴシック" charset="0"/>
              </a:rPr>
              <a:t>Destination ID </a:t>
            </a:r>
            <a:r>
              <a:rPr lang="en-US" sz="1400" dirty="0">
                <a:solidFill>
                  <a:schemeClr val="hlink"/>
                </a:solidFill>
                <a:latin typeface="+mn-lt"/>
                <a:ea typeface="ＭＳ Ｐゴシック" charset="0"/>
              </a:rPr>
              <a:t>to </a:t>
            </a:r>
            <a:r>
              <a:rPr lang="en-US" sz="1400" b="1" dirty="0">
                <a:solidFill>
                  <a:schemeClr val="hlink"/>
                </a:solidFill>
                <a:latin typeface="+mn-lt"/>
                <a:ea typeface="ＭＳ Ｐゴシック" charset="0"/>
              </a:rPr>
              <a:t>@</a:t>
            </a:r>
            <a:r>
              <a:rPr lang="en-US" sz="1400" b="1" dirty="0" smtClean="0">
                <a:solidFill>
                  <a:schemeClr val="hlink"/>
                </a:solidFill>
                <a:latin typeface="+mn-lt"/>
                <a:ea typeface="ＭＳ Ｐゴシック" charset="0"/>
              </a:rPr>
              <a:t>date</a:t>
            </a:r>
            <a:r>
              <a:rPr lang="en-US" sz="1400" dirty="0" smtClean="0">
                <a:solidFill>
                  <a:schemeClr val="hlink"/>
                </a:solidFill>
                <a:latin typeface="+mn-lt"/>
                <a:ea typeface="ＭＳ Ｐゴシック" charset="0"/>
              </a:rPr>
              <a:t>.  </a:t>
            </a:r>
          </a:p>
          <a:p>
            <a:pPr marL="457200" indent="-285750" eaLnBrk="1" hangingPunct="1">
              <a:buClr>
                <a:schemeClr val="accent2"/>
              </a:buClr>
              <a:buFont typeface="+mj-lt"/>
              <a:buAutoNum type="arabicPeriod"/>
              <a:defRPr/>
            </a:pPr>
            <a:r>
              <a:rPr lang="en-US" sz="1400" b="1" dirty="0" smtClean="0">
                <a:solidFill>
                  <a:srgbClr val="003399"/>
                </a:solidFill>
              </a:rPr>
              <a:t>Contraction </a:t>
            </a:r>
            <a:r>
              <a:rPr lang="en-US" sz="1400" b="1" dirty="0">
                <a:solidFill>
                  <a:srgbClr val="003399"/>
                </a:solidFill>
              </a:rPr>
              <a:t>method</a:t>
            </a:r>
            <a:r>
              <a:rPr lang="en-US" sz="1400" dirty="0">
                <a:solidFill>
                  <a:srgbClr val="003399"/>
                </a:solidFill>
              </a:rPr>
              <a:t>. </a:t>
            </a:r>
            <a:r>
              <a:rPr lang="en-US" sz="1400" dirty="0" smtClean="0">
                <a:solidFill>
                  <a:srgbClr val="003399"/>
                </a:solidFill>
              </a:rPr>
              <a:t>Here you need to instruct EViews on </a:t>
            </a:r>
            <a:r>
              <a:rPr lang="en-US" sz="1400" dirty="0" smtClean="0">
                <a:solidFill>
                  <a:srgbClr val="003399"/>
                </a:solidFill>
                <a:cs typeface="Arial" charset="0"/>
              </a:rPr>
              <a:t>how </a:t>
            </a:r>
            <a:r>
              <a:rPr lang="en-US" sz="1400" dirty="0">
                <a:solidFill>
                  <a:srgbClr val="003399"/>
                </a:solidFill>
                <a:cs typeface="Arial" charset="0"/>
              </a:rPr>
              <a:t>to perform high-to-low frequency </a:t>
            </a:r>
            <a:r>
              <a:rPr lang="en-US" sz="1400" dirty="0" smtClean="0">
                <a:solidFill>
                  <a:srgbClr val="003399"/>
                </a:solidFill>
                <a:cs typeface="Arial" charset="0"/>
              </a:rPr>
              <a:t>conversion. You can select any method from the drop-down menu. Let’s choose </a:t>
            </a:r>
            <a:r>
              <a:rPr lang="en-US" sz="1400" b="1" dirty="0" smtClean="0">
                <a:solidFill>
                  <a:srgbClr val="003399"/>
                </a:solidFill>
                <a:cs typeface="Arial" charset="0"/>
              </a:rPr>
              <a:t>Sum</a:t>
            </a:r>
            <a:r>
              <a:rPr lang="en-US" sz="1400" dirty="0" smtClean="0">
                <a:solidFill>
                  <a:srgbClr val="003399"/>
                </a:solidFill>
                <a:cs typeface="Arial" charset="0"/>
              </a:rPr>
              <a:t>. </a:t>
            </a:r>
            <a:endParaRPr lang="en-US" sz="1200" b="1" i="1" dirty="0">
              <a:solidFill>
                <a:srgbClr val="003399"/>
              </a:solidFill>
              <a:cs typeface="Arial" pitchFamily="34" charset="0"/>
            </a:endParaRPr>
          </a:p>
          <a:p>
            <a:pPr marL="457200" indent="-285750" eaLnBrk="1" hangingPunct="1">
              <a:buClr>
                <a:schemeClr val="accent2"/>
              </a:buClr>
              <a:buFont typeface="+mj-lt"/>
              <a:buAutoNum type="arabicPeriod" startAt="6"/>
              <a:defRPr/>
            </a:pPr>
            <a:r>
              <a:rPr lang="en-US" sz="1400" dirty="0" smtClean="0">
                <a:solidFill>
                  <a:schemeClr val="hlink"/>
                </a:solidFill>
                <a:latin typeface="+mn-lt"/>
                <a:ea typeface="ＭＳ Ｐゴシック" charset="0"/>
              </a:rPr>
              <a:t>Click </a:t>
            </a:r>
            <a:r>
              <a:rPr lang="en-US" sz="1400" b="1" dirty="0" smtClean="0">
                <a:solidFill>
                  <a:schemeClr val="hlink"/>
                </a:solidFill>
                <a:latin typeface="+mn-lt"/>
                <a:ea typeface="ＭＳ Ｐゴシック" charset="0"/>
              </a:rPr>
              <a:t>OK</a:t>
            </a:r>
            <a:r>
              <a:rPr lang="en-US" sz="1400" dirty="0" smtClean="0">
                <a:solidFill>
                  <a:schemeClr val="hlink"/>
                </a:solidFill>
                <a:latin typeface="+mn-lt"/>
                <a:ea typeface="ＭＳ Ｐゴシック" charset="0"/>
              </a:rPr>
              <a:t>. </a:t>
            </a:r>
            <a:endParaRPr lang="en-US" sz="1400" dirty="0">
              <a:solidFill>
                <a:schemeClr val="hlink"/>
              </a:solidFill>
              <a:latin typeface="+mn-lt"/>
              <a:ea typeface="ＭＳ Ｐゴシック" charset="0"/>
            </a:endParaRPr>
          </a:p>
        </p:txBody>
      </p:sp>
      <p:pic>
        <p:nvPicPr>
          <p:cNvPr id="737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881188"/>
            <a:ext cx="4248150"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3"/>
          <p:cNvSpPr>
            <a:spLocks noGrp="1"/>
          </p:cNvSpPr>
          <p:nvPr>
            <p:ph type="sldNum" sz="quarter" idx="10"/>
          </p:nvPr>
        </p:nvSpPr>
        <p:spPr>
          <a:xfrm>
            <a:off x="8131175" y="6284913"/>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25606C20-BAEC-462F-B1A9-2D70A8669FEF}" type="slidenum">
              <a:rPr lang="en-US" sz="800"/>
              <a:pPr eaLnBrk="1" hangingPunct="1"/>
              <a:t>71</a:t>
            </a:fld>
            <a:endParaRPr lang="en-US" sz="800"/>
          </a:p>
        </p:txBody>
      </p:sp>
      <p:sp>
        <p:nvSpPr>
          <p:cNvPr id="74755" name="Rectangle 3"/>
          <p:cNvSpPr txBox="1">
            <a:spLocks noChangeArrowheads="1"/>
          </p:cNvSpPr>
          <p:nvPr/>
        </p:nvSpPr>
        <p:spPr bwMode="auto">
          <a:xfrm>
            <a:off x="311150" y="1212850"/>
            <a:ext cx="8669338"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100000"/>
              <a:buFont typeface="Arial" panose="020B0604020202020204" pitchFamily="34" charset="0"/>
              <a:buChar char="•"/>
            </a:pPr>
            <a:r>
              <a:rPr lang="en-US" sz="1800">
                <a:solidFill>
                  <a:schemeClr val="hlink"/>
                </a:solidFill>
              </a:rPr>
              <a:t>Results are shown here. As you can see, EViews sums all the values of the quarterly </a:t>
            </a:r>
            <a:r>
              <a:rPr lang="en-US" sz="1800" b="1" i="1">
                <a:solidFill>
                  <a:schemeClr val="hlink"/>
                </a:solidFill>
              </a:rPr>
              <a:t>investment </a:t>
            </a:r>
            <a:r>
              <a:rPr lang="en-US" sz="1800">
                <a:solidFill>
                  <a:schemeClr val="hlink"/>
                </a:solidFill>
              </a:rPr>
              <a:t>data in order to create an annual value (high-to-low frequency conversion). </a:t>
            </a:r>
          </a:p>
          <a:p>
            <a:pPr eaLnBrk="1" hangingPunct="1">
              <a:spcBef>
                <a:spcPct val="20000"/>
              </a:spcBef>
              <a:buClr>
                <a:schemeClr val="accent2"/>
              </a:buClr>
              <a:buSzPct val="100000"/>
              <a:buFont typeface="Arial" panose="020B0604020202020204" pitchFamily="34" charset="0"/>
              <a:buChar char="•"/>
            </a:pPr>
            <a:r>
              <a:rPr lang="en-US" sz="1800">
                <a:solidFill>
                  <a:schemeClr val="hlink"/>
                </a:solidFill>
              </a:rPr>
              <a:t>Then, EViews repeats these values for all cross-section identifiers (countries) in the </a:t>
            </a:r>
            <a:r>
              <a:rPr lang="en-US" sz="1800" b="1" i="1">
                <a:solidFill>
                  <a:schemeClr val="hlink"/>
                </a:solidFill>
              </a:rPr>
              <a:t>Annual_panel </a:t>
            </a:r>
            <a:r>
              <a:rPr lang="en-US" sz="1800">
                <a:solidFill>
                  <a:schemeClr val="hlink"/>
                </a:solidFill>
              </a:rPr>
              <a:t>page. </a:t>
            </a:r>
            <a:endParaRPr lang="en-US" sz="2200">
              <a:solidFill>
                <a:schemeClr val="hlink"/>
              </a:solidFill>
            </a:endParaRPr>
          </a:p>
        </p:txBody>
      </p:sp>
      <p:sp>
        <p:nvSpPr>
          <p:cNvPr id="74756" name="Rectangle 2"/>
          <p:cNvSpPr txBox="1">
            <a:spLocks noChangeArrowheads="1"/>
          </p:cNvSpPr>
          <p:nvPr/>
        </p:nvSpPr>
        <p:spPr bwMode="auto">
          <a:xfrm>
            <a:off x="206375" y="0"/>
            <a:ext cx="7924800"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Non-Panel to Panel Conversion</a:t>
            </a:r>
            <a:br>
              <a:rPr lang="en-US" sz="2800" dirty="0">
                <a:solidFill>
                  <a:srgbClr val="003399"/>
                </a:solidFill>
              </a:rPr>
            </a:br>
            <a:r>
              <a:rPr lang="en-US" sz="2800" dirty="0" smtClean="0">
                <a:solidFill>
                  <a:srgbClr val="003399"/>
                </a:solidFill>
              </a:rPr>
              <a:t>Ex. </a:t>
            </a:r>
            <a:r>
              <a:rPr lang="en-US" sz="2800" dirty="0">
                <a:solidFill>
                  <a:srgbClr val="003399"/>
                </a:solidFill>
              </a:rPr>
              <a:t>3: High Freq. Non-Panel to Low Panel </a:t>
            </a:r>
            <a:r>
              <a:rPr lang="en-US" sz="1800" dirty="0">
                <a:solidFill>
                  <a:srgbClr val="003399"/>
                </a:solidFill>
              </a:rPr>
              <a:t>(cont’d)</a:t>
            </a:r>
          </a:p>
        </p:txBody>
      </p:sp>
      <p:pic>
        <p:nvPicPr>
          <p:cNvPr id="7475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075" y="2917825"/>
            <a:ext cx="1971675"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758" name="Rectangle 11"/>
          <p:cNvSpPr>
            <a:spLocks noChangeArrowheads="1"/>
          </p:cNvSpPr>
          <p:nvPr/>
        </p:nvSpPr>
        <p:spPr bwMode="auto">
          <a:xfrm>
            <a:off x="960438" y="3749675"/>
            <a:ext cx="1497012" cy="636588"/>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4759" name="Rectangle 11"/>
          <p:cNvSpPr>
            <a:spLocks noChangeArrowheads="1"/>
          </p:cNvSpPr>
          <p:nvPr/>
        </p:nvSpPr>
        <p:spPr bwMode="auto">
          <a:xfrm>
            <a:off x="960438" y="4386263"/>
            <a:ext cx="1497012" cy="588962"/>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pic>
        <p:nvPicPr>
          <p:cNvPr id="7476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8675" y="2430463"/>
            <a:ext cx="2362200"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761" name="Rectangle 11"/>
          <p:cNvSpPr>
            <a:spLocks noChangeArrowheads="1"/>
          </p:cNvSpPr>
          <p:nvPr/>
        </p:nvSpPr>
        <p:spPr bwMode="auto">
          <a:xfrm>
            <a:off x="3368675" y="3749675"/>
            <a:ext cx="1752600" cy="13335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4762" name="Rectangle 11"/>
          <p:cNvSpPr>
            <a:spLocks noChangeArrowheads="1"/>
          </p:cNvSpPr>
          <p:nvPr/>
        </p:nvSpPr>
        <p:spPr bwMode="auto">
          <a:xfrm>
            <a:off x="3368675" y="4681538"/>
            <a:ext cx="1752600" cy="13176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1" name="Straight Arrow Connector 20"/>
          <p:cNvCxnSpPr/>
          <p:nvPr/>
        </p:nvCxnSpPr>
        <p:spPr>
          <a:xfrm flipV="1">
            <a:off x="2624138" y="3883025"/>
            <a:ext cx="641350" cy="18573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624138" y="4068763"/>
            <a:ext cx="641350" cy="5984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4765" name="Rectangle 11"/>
          <p:cNvSpPr>
            <a:spLocks noChangeArrowheads="1"/>
          </p:cNvSpPr>
          <p:nvPr/>
        </p:nvSpPr>
        <p:spPr bwMode="auto">
          <a:xfrm>
            <a:off x="3368675" y="3889375"/>
            <a:ext cx="1752600" cy="179388"/>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4766" name="Rectangle 11"/>
          <p:cNvSpPr>
            <a:spLocks noChangeArrowheads="1"/>
          </p:cNvSpPr>
          <p:nvPr/>
        </p:nvSpPr>
        <p:spPr bwMode="auto">
          <a:xfrm>
            <a:off x="3368675" y="4795838"/>
            <a:ext cx="1752600" cy="179387"/>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26" name="Straight Arrow Connector 25"/>
          <p:cNvCxnSpPr/>
          <p:nvPr/>
        </p:nvCxnSpPr>
        <p:spPr>
          <a:xfrm>
            <a:off x="2457450" y="4681538"/>
            <a:ext cx="808038" cy="293687"/>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457450" y="4121150"/>
            <a:ext cx="808038" cy="546100"/>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a:xfrm>
            <a:off x="268288" y="0"/>
            <a:ext cx="7902575" cy="1131888"/>
          </a:xfrm>
        </p:spPr>
        <p:txBody>
          <a:bodyPr/>
          <a:lstStyle/>
          <a:p>
            <a:pPr eaLnBrk="1" hangingPunct="1"/>
            <a:r>
              <a:rPr lang="en-US" sz="2400" b="1" dirty="0" smtClean="0">
                <a:ea typeface="ＭＳ Ｐゴシック" panose="020B0600070205080204" pitchFamily="34" charset="-128"/>
              </a:rPr>
              <a:t/>
            </a:r>
            <a:br>
              <a:rPr lang="en-US" sz="2400" b="1" dirty="0" smtClean="0">
                <a:ea typeface="ＭＳ Ｐゴシック" panose="020B0600070205080204" pitchFamily="34" charset="-128"/>
              </a:rPr>
            </a:br>
            <a:r>
              <a:rPr lang="en-US" dirty="0" smtClean="0">
                <a:solidFill>
                  <a:srgbClr val="003399"/>
                </a:solidFill>
                <a:ea typeface="ＭＳ Ｐゴシック" panose="020B0600070205080204" pitchFamily="34" charset="-128"/>
              </a:rPr>
              <a:t>Non-Panel to Panel Conversion</a:t>
            </a:r>
            <a:br>
              <a:rPr lang="en-US" dirty="0" smtClean="0">
                <a:solidFill>
                  <a:srgbClr val="003399"/>
                </a:solidFill>
                <a:ea typeface="ＭＳ Ｐゴシック" panose="020B0600070205080204" pitchFamily="34" charset="-128"/>
              </a:rPr>
            </a:br>
            <a:r>
              <a:rPr lang="en-US" dirty="0" smtClean="0">
                <a:solidFill>
                  <a:srgbClr val="003399"/>
                </a:solidFill>
                <a:ea typeface="ＭＳ Ｐゴシック" panose="020B0600070205080204" pitchFamily="34" charset="-128"/>
              </a:rPr>
              <a:t>Example 4: Cross-Section to Panel</a:t>
            </a:r>
          </a:p>
        </p:txBody>
      </p:sp>
      <p:sp>
        <p:nvSpPr>
          <p:cNvPr id="4100" name="Rectangle 3"/>
          <p:cNvSpPr>
            <a:spLocks noGrp="1" noChangeArrowheads="1"/>
          </p:cNvSpPr>
          <p:nvPr>
            <p:ph idx="1"/>
          </p:nvPr>
        </p:nvSpPr>
        <p:spPr>
          <a:xfrm>
            <a:off x="374650" y="1139825"/>
            <a:ext cx="8394700" cy="657225"/>
          </a:xfrm>
        </p:spPr>
        <p:txBody>
          <a:bodyPr/>
          <a:lstStyle/>
          <a:p>
            <a:pPr eaLnBrk="1" hangingPunct="1">
              <a:buSzPct val="100000"/>
              <a:buFont typeface="Arial" pitchFamily="34" charset="0"/>
              <a:buChar char="•"/>
              <a:defRPr/>
            </a:pPr>
            <a:r>
              <a:rPr lang="en-US" sz="1800" dirty="0"/>
              <a:t>Now suppose you would like to copy the </a:t>
            </a:r>
            <a:r>
              <a:rPr lang="en-US" sz="1800" b="1" i="1" dirty="0" smtClean="0"/>
              <a:t>debt</a:t>
            </a:r>
            <a:r>
              <a:rPr lang="en-US" sz="1800" dirty="0" smtClean="0"/>
              <a:t> </a:t>
            </a:r>
            <a:r>
              <a:rPr lang="en-US" sz="1800" dirty="0"/>
              <a:t>data from the </a:t>
            </a:r>
            <a:r>
              <a:rPr lang="en-US" sz="1800" b="1" i="1" dirty="0" err="1" smtClean="0"/>
              <a:t>Cross_Section</a:t>
            </a:r>
            <a:r>
              <a:rPr lang="en-US" sz="1800" dirty="0" smtClean="0"/>
              <a:t> </a:t>
            </a:r>
            <a:r>
              <a:rPr lang="en-US" sz="1800" dirty="0"/>
              <a:t>page to the </a:t>
            </a:r>
            <a:r>
              <a:rPr lang="en-US" sz="1800" b="1" i="1" dirty="0" err="1" smtClean="0"/>
              <a:t>Annual_panel</a:t>
            </a:r>
            <a:r>
              <a:rPr lang="en-US" sz="1800" dirty="0" smtClean="0"/>
              <a:t> </a:t>
            </a:r>
            <a:r>
              <a:rPr lang="en-US" sz="1800" dirty="0"/>
              <a:t>page (which has the same cross-section identifiers (or some overlap). </a:t>
            </a:r>
          </a:p>
          <a:p>
            <a:pPr marL="0" indent="0" eaLnBrk="1" hangingPunct="1">
              <a:buFont typeface="Times" pitchFamily="17" charset="0"/>
              <a:buNone/>
              <a:defRPr/>
            </a:pPr>
            <a:r>
              <a:rPr lang="en-US" sz="1600" dirty="0"/>
              <a:t/>
            </a:r>
            <a:br>
              <a:rPr lang="en-US" sz="1600" dirty="0"/>
            </a:br>
            <a:r>
              <a:rPr lang="en-US" sz="1600" dirty="0"/>
              <a:t/>
            </a:r>
            <a:br>
              <a:rPr lang="en-US" sz="1600" dirty="0"/>
            </a:br>
            <a:endParaRPr lang="en-US" sz="1600" dirty="0"/>
          </a:p>
          <a:p>
            <a:pPr marL="0" indent="0" eaLnBrk="1" hangingPunct="1">
              <a:buFont typeface="Times" pitchFamily="18" charset="0"/>
              <a:buNone/>
              <a:defRPr/>
            </a:pPr>
            <a:endParaRPr lang="en-US" sz="2000" dirty="0" smtClean="0"/>
          </a:p>
          <a:p>
            <a:pPr marL="1031875" lvl="3" indent="0" eaLnBrk="1" hangingPunct="1">
              <a:buFont typeface="Times" pitchFamily="18" charset="0"/>
              <a:buNone/>
              <a:defRPr/>
            </a:pPr>
            <a:endParaRPr lang="en-US" sz="1400" dirty="0"/>
          </a:p>
          <a:p>
            <a:pPr lvl="2" eaLnBrk="1" hangingPunct="1">
              <a:buFont typeface="Wingdings" pitchFamily="2" charset="2"/>
              <a:buChar char="q"/>
              <a:defRPr/>
            </a:pPr>
            <a:endParaRPr lang="en-US" sz="1600" dirty="0"/>
          </a:p>
          <a:p>
            <a:pPr marL="0" indent="0" eaLnBrk="1" hangingPunct="1">
              <a:buFontTx/>
              <a:buNone/>
              <a:defRPr/>
            </a:pPr>
            <a:endParaRPr lang="en-US" dirty="0" smtClean="0"/>
          </a:p>
          <a:p>
            <a:pPr marL="0" indent="0" eaLnBrk="1" hangingPunct="1">
              <a:buFontTx/>
              <a:buNone/>
              <a:defRPr/>
            </a:pPr>
            <a:endParaRPr lang="en-US" sz="14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7577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D592182E-B9EB-49AB-9DF1-E70DAD82EF09}" type="slidenum">
              <a:rPr lang="en-US" sz="800"/>
              <a:pPr eaLnBrk="1" hangingPunct="1"/>
              <a:t>72</a:t>
            </a:fld>
            <a:endParaRPr lang="en-US" sz="800"/>
          </a:p>
        </p:txBody>
      </p:sp>
      <p:sp>
        <p:nvSpPr>
          <p:cNvPr id="6" name="Rectangle 3"/>
          <p:cNvSpPr txBox="1">
            <a:spLocks noChangeArrowheads="1"/>
          </p:cNvSpPr>
          <p:nvPr/>
        </p:nvSpPr>
        <p:spPr bwMode="auto">
          <a:xfrm>
            <a:off x="536575" y="2033588"/>
            <a:ext cx="380682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spcBef>
                <a:spcPct val="20000"/>
              </a:spcBef>
              <a:buClr>
                <a:schemeClr val="accent2"/>
              </a:buClr>
              <a:buSzPct val="90000"/>
              <a:defRPr/>
            </a:pPr>
            <a:r>
              <a:rPr lang="en-US" sz="1600" u="sng" dirty="0" smtClean="0">
                <a:solidFill>
                  <a:schemeClr val="hlink"/>
                </a:solidFill>
                <a:latin typeface="+mn-lt"/>
                <a:ea typeface="ＭＳ Ｐゴシック" charset="0"/>
              </a:rPr>
              <a:t>Non Panel to Panel: Example </a:t>
            </a:r>
            <a:r>
              <a:rPr lang="en-US" sz="1600" u="sng" dirty="0">
                <a:solidFill>
                  <a:schemeClr val="hlink"/>
                </a:solidFill>
                <a:latin typeface="+mn-lt"/>
                <a:ea typeface="ＭＳ Ｐゴシック" charset="0"/>
              </a:rPr>
              <a:t>4</a:t>
            </a:r>
            <a:endParaRPr lang="en-US" sz="1600" u="sng" dirty="0" smtClean="0">
              <a:solidFill>
                <a:schemeClr val="hlink"/>
              </a:solidFill>
              <a:latin typeface="+mn-lt"/>
              <a:ea typeface="ＭＳ Ｐゴシック" charset="0"/>
            </a:endParaRPr>
          </a:p>
          <a:p>
            <a:pPr marL="457200" indent="-285750" eaLnBrk="1" hangingPunct="1">
              <a:buClr>
                <a:schemeClr val="accent2"/>
              </a:buClr>
              <a:buFont typeface="+mj-lt"/>
              <a:buAutoNum type="arabicPeriod"/>
              <a:defRPr/>
            </a:pPr>
            <a:r>
              <a:rPr lang="en-US" sz="1400" dirty="0">
                <a:solidFill>
                  <a:srgbClr val="003399"/>
                </a:solidFill>
                <a:cs typeface="Arial" charset="0"/>
              </a:rPr>
              <a:t>Click on</a:t>
            </a:r>
            <a:r>
              <a:rPr lang="en-US" sz="1400" b="1" i="1" dirty="0">
                <a:solidFill>
                  <a:srgbClr val="003399"/>
                </a:solidFill>
                <a:cs typeface="Arial" charset="0"/>
              </a:rPr>
              <a:t> </a:t>
            </a:r>
            <a:r>
              <a:rPr lang="en-US" sz="1400" b="1" i="1" dirty="0" err="1" smtClean="0">
                <a:solidFill>
                  <a:srgbClr val="003399"/>
                </a:solidFill>
                <a:cs typeface="Arial" charset="0"/>
              </a:rPr>
              <a:t>Cross_Section</a:t>
            </a:r>
            <a:r>
              <a:rPr lang="en-US" sz="1400" b="1" i="1" dirty="0" smtClean="0">
                <a:solidFill>
                  <a:srgbClr val="003399"/>
                </a:solidFill>
                <a:cs typeface="Arial" charset="0"/>
              </a:rPr>
              <a:t> </a:t>
            </a:r>
            <a:r>
              <a:rPr lang="en-US" sz="1400" dirty="0">
                <a:solidFill>
                  <a:srgbClr val="003399"/>
                </a:solidFill>
                <a:cs typeface="Arial" charset="0"/>
              </a:rPr>
              <a:t>page, right-click </a:t>
            </a:r>
            <a:r>
              <a:rPr lang="en-US" sz="1400" dirty="0" smtClean="0">
                <a:solidFill>
                  <a:srgbClr val="003399"/>
                </a:solidFill>
                <a:cs typeface="Arial" charset="0"/>
              </a:rPr>
              <a:t>on </a:t>
            </a:r>
            <a:r>
              <a:rPr lang="en-US" sz="1400" b="1" i="1" dirty="0" smtClean="0">
                <a:solidFill>
                  <a:srgbClr val="003399"/>
                </a:solidFill>
                <a:cs typeface="Arial" charset="0"/>
              </a:rPr>
              <a:t>debt </a:t>
            </a:r>
            <a:r>
              <a:rPr lang="en-US" sz="1400" dirty="0" smtClean="0">
                <a:solidFill>
                  <a:srgbClr val="003399"/>
                </a:solidFill>
                <a:cs typeface="Arial" charset="0"/>
              </a:rPr>
              <a:t>series and select </a:t>
            </a:r>
            <a:r>
              <a:rPr lang="en-US" sz="1400" b="1" dirty="0" smtClean="0">
                <a:solidFill>
                  <a:srgbClr val="003399"/>
                </a:solidFill>
                <a:cs typeface="Arial" charset="0"/>
              </a:rPr>
              <a:t>Copy</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Click on </a:t>
            </a:r>
            <a:r>
              <a:rPr lang="en-US" sz="1400" b="1" i="1" dirty="0" err="1" smtClean="0">
                <a:solidFill>
                  <a:srgbClr val="003399"/>
                </a:solidFill>
                <a:cs typeface="Arial" charset="0"/>
              </a:rPr>
              <a:t>Annual_panel</a:t>
            </a:r>
            <a:r>
              <a:rPr lang="en-US" sz="1400" dirty="0" smtClean="0">
                <a:solidFill>
                  <a:srgbClr val="003399"/>
                </a:solidFill>
                <a:cs typeface="Arial" charset="0"/>
              </a:rPr>
              <a:t> page and select </a:t>
            </a:r>
            <a:r>
              <a:rPr lang="en-US" sz="1400" b="1" i="1" dirty="0" smtClean="0">
                <a:solidFill>
                  <a:srgbClr val="003399"/>
                </a:solidFill>
                <a:cs typeface="Arial" charset="0"/>
              </a:rPr>
              <a:t>Paste Special</a:t>
            </a:r>
            <a:r>
              <a:rPr lang="en-US" sz="1400" dirty="0" smtClean="0">
                <a:solidFill>
                  <a:srgbClr val="003399"/>
                </a:solidFill>
                <a:cs typeface="Arial" charset="0"/>
              </a:rPr>
              <a:t>.</a:t>
            </a:r>
          </a:p>
          <a:p>
            <a:pPr marL="457200" indent="-285750" eaLnBrk="1" hangingPunct="1">
              <a:buClr>
                <a:schemeClr val="accent2"/>
              </a:buClr>
              <a:buFont typeface="+mj-lt"/>
              <a:buAutoNum type="arabicPeriod"/>
              <a:defRPr/>
            </a:pPr>
            <a:r>
              <a:rPr lang="en-US" sz="1400" dirty="0" smtClean="0">
                <a:solidFill>
                  <a:srgbClr val="003399"/>
                </a:solidFill>
                <a:cs typeface="Arial" charset="0"/>
              </a:rPr>
              <a:t>The </a:t>
            </a:r>
            <a:r>
              <a:rPr lang="en-US" sz="1400" b="1" i="1" dirty="0">
                <a:solidFill>
                  <a:srgbClr val="003399"/>
                </a:solidFill>
                <a:cs typeface="Arial" charset="0"/>
              </a:rPr>
              <a:t>Paste Special </a:t>
            </a:r>
            <a:r>
              <a:rPr lang="en-US" sz="1400" dirty="0">
                <a:solidFill>
                  <a:srgbClr val="003399"/>
                </a:solidFill>
                <a:cs typeface="Arial" charset="0"/>
              </a:rPr>
              <a:t>dialog opens </a:t>
            </a:r>
            <a:r>
              <a:rPr lang="en-US" sz="1400" dirty="0" smtClean="0">
                <a:solidFill>
                  <a:srgbClr val="003399"/>
                </a:solidFill>
                <a:cs typeface="Arial" charset="0"/>
              </a:rPr>
              <a:t>up</a:t>
            </a:r>
            <a:r>
              <a:rPr lang="en-US" sz="1400" dirty="0" smtClean="0">
                <a:solidFill>
                  <a:srgbClr val="003399"/>
                </a:solidFill>
                <a:latin typeface="+mn-lt"/>
                <a:ea typeface="ＭＳ Ｐゴシック" charset="0"/>
              </a:rPr>
              <a:t>. Select</a:t>
            </a:r>
            <a:r>
              <a:rPr lang="en-US" sz="1400" b="1" dirty="0" smtClean="0">
                <a:solidFill>
                  <a:srgbClr val="003399"/>
                </a:solidFill>
                <a:latin typeface="+mn-lt"/>
                <a:ea typeface="ＭＳ Ｐゴシック" charset="0"/>
              </a:rPr>
              <a:t> Link </a:t>
            </a:r>
            <a:r>
              <a:rPr lang="en-US" sz="1400" dirty="0" smtClean="0">
                <a:solidFill>
                  <a:srgbClr val="003399"/>
                </a:solidFill>
                <a:latin typeface="+mn-lt"/>
                <a:ea typeface="ＭＳ Ｐゴシック" charset="0"/>
              </a:rPr>
              <a:t>under </a:t>
            </a:r>
            <a:r>
              <a:rPr lang="en-US" sz="1400" b="1" i="1" dirty="0" smtClean="0">
                <a:solidFill>
                  <a:srgbClr val="003399"/>
                </a:solidFill>
                <a:latin typeface="+mn-lt"/>
                <a:ea typeface="ＭＳ Ｐゴシック" charset="0"/>
              </a:rPr>
              <a:t>Paste as </a:t>
            </a:r>
            <a:r>
              <a:rPr lang="en-US" sz="1400" dirty="0" smtClean="0">
                <a:solidFill>
                  <a:srgbClr val="003399"/>
                </a:solidFill>
                <a:latin typeface="+mn-lt"/>
                <a:ea typeface="ＭＳ Ｐゴシック" charset="0"/>
              </a:rPr>
              <a:t>section and </a:t>
            </a:r>
            <a:r>
              <a:rPr lang="en-US" sz="1400" b="1" dirty="0" smtClean="0">
                <a:solidFill>
                  <a:srgbClr val="003399"/>
                </a:solidFill>
                <a:latin typeface="+mn-lt"/>
                <a:ea typeface="ＭＳ Ｐゴシック" charset="0"/>
              </a:rPr>
              <a:t>General match merge criteria </a:t>
            </a:r>
            <a:r>
              <a:rPr lang="en-US" sz="1400" dirty="0" smtClean="0">
                <a:solidFill>
                  <a:srgbClr val="003399"/>
                </a:solidFill>
                <a:latin typeface="+mn-lt"/>
                <a:ea typeface="ＭＳ Ｐゴシック" charset="0"/>
              </a:rPr>
              <a:t>under </a:t>
            </a:r>
            <a:r>
              <a:rPr lang="en-US" sz="1400" b="1" i="1" dirty="0" smtClean="0">
                <a:solidFill>
                  <a:srgbClr val="003399"/>
                </a:solidFill>
                <a:latin typeface="+mn-lt"/>
                <a:ea typeface="ＭＳ Ｐゴシック" charset="0"/>
              </a:rPr>
              <a:t>Merge by</a:t>
            </a:r>
            <a:r>
              <a:rPr lang="en-US" sz="1400" dirty="0">
                <a:solidFill>
                  <a:srgbClr val="003399"/>
                </a:solidFill>
                <a:latin typeface="+mn-lt"/>
                <a:ea typeface="ＭＳ Ｐゴシック" charset="0"/>
              </a:rPr>
              <a:t> </a:t>
            </a:r>
            <a:r>
              <a:rPr lang="en-US" sz="1400" dirty="0" smtClean="0">
                <a:solidFill>
                  <a:srgbClr val="003399"/>
                </a:solidFill>
                <a:latin typeface="+mn-lt"/>
                <a:ea typeface="ＭＳ Ｐゴシック" charset="0"/>
              </a:rPr>
              <a:t>section.</a:t>
            </a:r>
          </a:p>
          <a:p>
            <a:pPr marL="457200" indent="-285750" eaLnBrk="1" hangingPunct="1">
              <a:buClr>
                <a:schemeClr val="accent2"/>
              </a:buClr>
              <a:buFont typeface="+mj-lt"/>
              <a:buAutoNum type="arabicPeriod"/>
              <a:defRPr/>
            </a:pPr>
            <a:r>
              <a:rPr lang="en-US" sz="1400" dirty="0" smtClean="0">
                <a:solidFill>
                  <a:schemeClr val="hlink"/>
                </a:solidFill>
                <a:latin typeface="+mn-lt"/>
                <a:ea typeface="ＭＳ Ｐゴシック" charset="0"/>
              </a:rPr>
              <a:t>Under </a:t>
            </a:r>
            <a:r>
              <a:rPr lang="en-US" sz="1400" b="1" dirty="0" smtClean="0">
                <a:solidFill>
                  <a:schemeClr val="hlink"/>
                </a:solidFill>
                <a:latin typeface="+mn-lt"/>
                <a:ea typeface="ＭＳ Ｐゴシック" charset="0"/>
              </a:rPr>
              <a:t>Match </a:t>
            </a:r>
            <a:r>
              <a:rPr lang="en-US" sz="1400" b="1" dirty="0">
                <a:solidFill>
                  <a:schemeClr val="hlink"/>
                </a:solidFill>
                <a:latin typeface="+mn-lt"/>
                <a:ea typeface="ＭＳ Ｐゴシック" charset="0"/>
              </a:rPr>
              <a:t>merge </a:t>
            </a:r>
            <a:r>
              <a:rPr lang="en-US" sz="1400" b="1" dirty="0" smtClean="0">
                <a:solidFill>
                  <a:schemeClr val="hlink"/>
                </a:solidFill>
                <a:latin typeface="+mn-lt"/>
                <a:ea typeface="ＭＳ Ｐゴシック" charset="0"/>
              </a:rPr>
              <a:t>Options</a:t>
            </a:r>
            <a:r>
              <a:rPr lang="en-US" sz="1400" dirty="0" smtClean="0">
                <a:solidFill>
                  <a:schemeClr val="hlink"/>
                </a:solidFill>
                <a:latin typeface="+mn-lt"/>
                <a:ea typeface="ＭＳ Ｐゴシック" charset="0"/>
              </a:rPr>
              <a:t>, </a:t>
            </a:r>
            <a:r>
              <a:rPr lang="en-US" sz="1400" dirty="0">
                <a:solidFill>
                  <a:schemeClr val="hlink"/>
                </a:solidFill>
                <a:latin typeface="+mn-lt"/>
                <a:ea typeface="ＭＳ Ｐゴシック" charset="0"/>
              </a:rPr>
              <a:t>set </a:t>
            </a:r>
            <a:r>
              <a:rPr lang="en-US" sz="1400" i="1" dirty="0">
                <a:solidFill>
                  <a:schemeClr val="hlink"/>
                </a:solidFill>
                <a:latin typeface="+mn-lt"/>
                <a:ea typeface="ＭＳ Ｐゴシック" charset="0"/>
              </a:rPr>
              <a:t>Source ID </a:t>
            </a:r>
            <a:r>
              <a:rPr lang="en-US" sz="1400" dirty="0">
                <a:solidFill>
                  <a:schemeClr val="hlink"/>
                </a:solidFill>
                <a:latin typeface="+mn-lt"/>
                <a:ea typeface="ＭＳ Ｐゴシック" charset="0"/>
              </a:rPr>
              <a:t>and the </a:t>
            </a:r>
            <a:r>
              <a:rPr lang="en-US" sz="1400" i="1" dirty="0">
                <a:solidFill>
                  <a:schemeClr val="hlink"/>
                </a:solidFill>
                <a:latin typeface="+mn-lt"/>
                <a:ea typeface="ＭＳ Ｐゴシック" charset="0"/>
              </a:rPr>
              <a:t>Destination ID </a:t>
            </a:r>
            <a:r>
              <a:rPr lang="en-US" sz="1400" dirty="0">
                <a:solidFill>
                  <a:schemeClr val="hlink"/>
                </a:solidFill>
                <a:latin typeface="+mn-lt"/>
                <a:ea typeface="ＭＳ Ｐゴシック" charset="0"/>
              </a:rPr>
              <a:t>to </a:t>
            </a:r>
            <a:r>
              <a:rPr lang="en-US" sz="1400" b="1" dirty="0" smtClean="0">
                <a:solidFill>
                  <a:schemeClr val="hlink"/>
                </a:solidFill>
                <a:latin typeface="+mn-lt"/>
                <a:ea typeface="ＭＳ Ｐゴシック" charset="0"/>
              </a:rPr>
              <a:t>country </a:t>
            </a:r>
            <a:r>
              <a:rPr lang="en-US" sz="1400" dirty="0" smtClean="0">
                <a:solidFill>
                  <a:schemeClr val="hlink"/>
                </a:solidFill>
                <a:latin typeface="+mn-lt"/>
                <a:ea typeface="ＭＳ Ｐゴシック" charset="0"/>
              </a:rPr>
              <a:t>(it is set to </a:t>
            </a:r>
            <a:r>
              <a:rPr lang="en-US" sz="1400" b="1" i="1" dirty="0" smtClean="0">
                <a:solidFill>
                  <a:schemeClr val="hlink"/>
                </a:solidFill>
                <a:latin typeface="+mn-lt"/>
                <a:ea typeface="ＭＳ Ｐゴシック" charset="0"/>
              </a:rPr>
              <a:t>country</a:t>
            </a:r>
            <a:r>
              <a:rPr lang="en-US" sz="1400" dirty="0" smtClean="0">
                <a:solidFill>
                  <a:schemeClr val="hlink"/>
                </a:solidFill>
                <a:latin typeface="+mn-lt"/>
                <a:ea typeface="ＭＳ Ｐゴシック" charset="0"/>
              </a:rPr>
              <a:t> by default</a:t>
            </a:r>
            <a:r>
              <a:rPr lang="en-US" sz="1400" b="1" dirty="0" smtClean="0">
                <a:solidFill>
                  <a:schemeClr val="hlink"/>
                </a:solidFill>
                <a:latin typeface="+mn-lt"/>
                <a:ea typeface="ＭＳ Ｐゴシック" charset="0"/>
              </a:rPr>
              <a:t>)</a:t>
            </a:r>
            <a:r>
              <a:rPr lang="en-US" sz="1400" dirty="0" smtClean="0">
                <a:solidFill>
                  <a:schemeClr val="hlink"/>
                </a:solidFill>
                <a:latin typeface="+mn-lt"/>
                <a:ea typeface="ＭＳ Ｐゴシック" charset="0"/>
              </a:rPr>
              <a:t>.  </a:t>
            </a:r>
          </a:p>
          <a:p>
            <a:pPr marL="457200" indent="-285750" eaLnBrk="1" hangingPunct="1">
              <a:buClr>
                <a:schemeClr val="accent2"/>
              </a:buClr>
              <a:buFont typeface="+mj-lt"/>
              <a:buAutoNum type="arabicPeriod"/>
              <a:defRPr/>
            </a:pPr>
            <a:r>
              <a:rPr lang="en-US" sz="1400" b="1" dirty="0" smtClean="0">
                <a:solidFill>
                  <a:srgbClr val="003399"/>
                </a:solidFill>
              </a:rPr>
              <a:t>Contraction </a:t>
            </a:r>
            <a:r>
              <a:rPr lang="en-US" sz="1400" b="1" dirty="0">
                <a:solidFill>
                  <a:srgbClr val="003399"/>
                </a:solidFill>
              </a:rPr>
              <a:t>method</a:t>
            </a:r>
            <a:r>
              <a:rPr lang="en-US" sz="1400" dirty="0">
                <a:solidFill>
                  <a:srgbClr val="003399"/>
                </a:solidFill>
              </a:rPr>
              <a:t>. </a:t>
            </a:r>
            <a:r>
              <a:rPr lang="en-US" sz="1400" dirty="0" smtClean="0">
                <a:solidFill>
                  <a:srgbClr val="003399"/>
                </a:solidFill>
              </a:rPr>
              <a:t>Again, there is no need to pick any options here. EViews will repeat the same cross-section value for all years for each country. </a:t>
            </a:r>
            <a:endParaRPr lang="en-US" sz="1200" b="1" i="1" dirty="0">
              <a:solidFill>
                <a:srgbClr val="003399"/>
              </a:solidFill>
              <a:cs typeface="Arial" pitchFamily="34" charset="0"/>
            </a:endParaRPr>
          </a:p>
          <a:p>
            <a:pPr marL="457200" indent="-285750" eaLnBrk="1" hangingPunct="1">
              <a:buClr>
                <a:schemeClr val="accent2"/>
              </a:buClr>
              <a:buFont typeface="+mj-lt"/>
              <a:buAutoNum type="arabicPeriod" startAt="6"/>
              <a:defRPr/>
            </a:pPr>
            <a:r>
              <a:rPr lang="en-US" sz="1400" dirty="0" smtClean="0">
                <a:solidFill>
                  <a:schemeClr val="hlink"/>
                </a:solidFill>
                <a:latin typeface="+mn-lt"/>
                <a:ea typeface="ＭＳ Ｐゴシック" charset="0"/>
              </a:rPr>
              <a:t>Click </a:t>
            </a:r>
            <a:r>
              <a:rPr lang="en-US" sz="1400" b="1" dirty="0" smtClean="0">
                <a:solidFill>
                  <a:schemeClr val="hlink"/>
                </a:solidFill>
                <a:latin typeface="+mn-lt"/>
                <a:ea typeface="ＭＳ Ｐゴシック" charset="0"/>
              </a:rPr>
              <a:t>OK</a:t>
            </a:r>
            <a:r>
              <a:rPr lang="en-US" sz="1400" dirty="0" smtClean="0">
                <a:solidFill>
                  <a:schemeClr val="hlink"/>
                </a:solidFill>
                <a:latin typeface="+mn-lt"/>
                <a:ea typeface="ＭＳ Ｐゴシック" charset="0"/>
              </a:rPr>
              <a:t>. </a:t>
            </a:r>
            <a:endParaRPr lang="en-US" sz="1400" dirty="0">
              <a:solidFill>
                <a:schemeClr val="hlink"/>
              </a:solidFill>
              <a:latin typeface="+mn-lt"/>
              <a:ea typeface="ＭＳ Ｐゴシック" charset="0"/>
            </a:endParaRPr>
          </a:p>
        </p:txBody>
      </p:sp>
      <p:pic>
        <p:nvPicPr>
          <p:cNvPr id="757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913" y="2117725"/>
            <a:ext cx="422910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3"/>
          <p:cNvSpPr>
            <a:spLocks noGrp="1"/>
          </p:cNvSpPr>
          <p:nvPr>
            <p:ph type="sldNum" sz="quarter" idx="10"/>
          </p:nvPr>
        </p:nvSpPr>
        <p:spPr>
          <a:xfrm>
            <a:off x="8131175" y="6284913"/>
            <a:ext cx="914400" cy="30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96E40761-143D-4FFC-8AB3-8584F21E9F55}" type="slidenum">
              <a:rPr lang="en-US" sz="800"/>
              <a:pPr eaLnBrk="1" hangingPunct="1"/>
              <a:t>73</a:t>
            </a:fld>
            <a:endParaRPr lang="en-US" sz="800"/>
          </a:p>
        </p:txBody>
      </p:sp>
      <p:sp>
        <p:nvSpPr>
          <p:cNvPr id="76803" name="Rectangle 3"/>
          <p:cNvSpPr txBox="1">
            <a:spLocks noChangeArrowheads="1"/>
          </p:cNvSpPr>
          <p:nvPr/>
        </p:nvSpPr>
        <p:spPr bwMode="auto">
          <a:xfrm>
            <a:off x="311150" y="1131888"/>
            <a:ext cx="8669338" cy="1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100000"/>
              <a:buFont typeface="Arial" panose="020B0604020202020204" pitchFamily="34" charset="0"/>
              <a:buChar char="•"/>
            </a:pPr>
            <a:r>
              <a:rPr lang="en-US" sz="1800" smtClean="0">
                <a:solidFill>
                  <a:schemeClr val="hlink"/>
                </a:solidFill>
              </a:rPr>
              <a:t>EViews </a:t>
            </a:r>
            <a:r>
              <a:rPr lang="en-US" sz="1800" dirty="0">
                <a:solidFill>
                  <a:schemeClr val="hlink"/>
                </a:solidFill>
              </a:rPr>
              <a:t>repeats the debt value for each country across all years in the </a:t>
            </a:r>
            <a:r>
              <a:rPr lang="en-US" sz="1800" b="1" i="1" dirty="0" err="1">
                <a:solidFill>
                  <a:schemeClr val="hlink"/>
                </a:solidFill>
              </a:rPr>
              <a:t>Annual_panel</a:t>
            </a:r>
            <a:r>
              <a:rPr lang="en-US" sz="1800" dirty="0">
                <a:solidFill>
                  <a:schemeClr val="hlink"/>
                </a:solidFill>
              </a:rPr>
              <a:t> page. </a:t>
            </a:r>
          </a:p>
        </p:txBody>
      </p:sp>
      <p:sp>
        <p:nvSpPr>
          <p:cNvPr id="76804" name="Rectangle 2"/>
          <p:cNvSpPr txBox="1">
            <a:spLocks noChangeArrowheads="1"/>
          </p:cNvSpPr>
          <p:nvPr/>
        </p:nvSpPr>
        <p:spPr bwMode="auto">
          <a:xfrm>
            <a:off x="206375" y="0"/>
            <a:ext cx="7924800"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dirty="0">
                <a:solidFill>
                  <a:srgbClr val="003399"/>
                </a:solidFill>
              </a:rPr>
              <a:t>Non-Panel to Panel Conversion</a:t>
            </a:r>
            <a:br>
              <a:rPr lang="en-US" sz="2800" dirty="0">
                <a:solidFill>
                  <a:srgbClr val="003399"/>
                </a:solidFill>
              </a:rPr>
            </a:br>
            <a:r>
              <a:rPr lang="en-US" sz="2800" dirty="0">
                <a:solidFill>
                  <a:srgbClr val="003399"/>
                </a:solidFill>
              </a:rPr>
              <a:t>Example 4: Cross-Section to Panel</a:t>
            </a:r>
            <a:r>
              <a:rPr lang="en-US" sz="2400" dirty="0">
                <a:solidFill>
                  <a:srgbClr val="003399"/>
                </a:solidFill>
              </a:rPr>
              <a:t> </a:t>
            </a:r>
            <a:r>
              <a:rPr lang="en-US" sz="1800" dirty="0">
                <a:solidFill>
                  <a:srgbClr val="003399"/>
                </a:solidFill>
              </a:rPr>
              <a:t>(cont’d)</a:t>
            </a:r>
          </a:p>
        </p:txBody>
      </p:sp>
      <p:pic>
        <p:nvPicPr>
          <p:cNvPr id="7680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2417763"/>
            <a:ext cx="2095500"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9800" y="2046288"/>
            <a:ext cx="2333625" cy="349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6807" name="Rectangle 11"/>
          <p:cNvSpPr>
            <a:spLocks noChangeArrowheads="1"/>
          </p:cNvSpPr>
          <p:nvPr/>
        </p:nvSpPr>
        <p:spPr bwMode="auto">
          <a:xfrm>
            <a:off x="1354138" y="3708400"/>
            <a:ext cx="1441450" cy="17145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6808" name="Rectangle 11"/>
          <p:cNvSpPr>
            <a:spLocks noChangeArrowheads="1"/>
          </p:cNvSpPr>
          <p:nvPr/>
        </p:nvSpPr>
        <p:spPr bwMode="auto">
          <a:xfrm>
            <a:off x="3571875" y="3324225"/>
            <a:ext cx="1497013" cy="941388"/>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6809" name="Rectangle 11"/>
          <p:cNvSpPr>
            <a:spLocks noChangeArrowheads="1"/>
          </p:cNvSpPr>
          <p:nvPr/>
        </p:nvSpPr>
        <p:spPr bwMode="auto">
          <a:xfrm>
            <a:off x="1344613" y="3879850"/>
            <a:ext cx="1441450" cy="179388"/>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76810" name="Rectangle 11"/>
          <p:cNvSpPr>
            <a:spLocks noChangeArrowheads="1"/>
          </p:cNvSpPr>
          <p:nvPr/>
        </p:nvSpPr>
        <p:spPr bwMode="auto">
          <a:xfrm>
            <a:off x="3594100" y="4271963"/>
            <a:ext cx="1495425" cy="925512"/>
          </a:xfrm>
          <a:prstGeom prst="rect">
            <a:avLst/>
          </a:prstGeom>
          <a:noFill/>
          <a:ln w="38100" algn="ctr">
            <a:solidFill>
              <a:srgbClr val="300E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cxnSp>
        <p:nvCxnSpPr>
          <p:cNvPr id="31" name="Straight Arrow Connector 30"/>
          <p:cNvCxnSpPr/>
          <p:nvPr/>
        </p:nvCxnSpPr>
        <p:spPr>
          <a:xfrm flipV="1">
            <a:off x="2906713" y="3616325"/>
            <a:ext cx="641350" cy="18573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828925" y="4044950"/>
            <a:ext cx="719138" cy="439738"/>
          </a:xfrm>
          <a:prstGeom prst="straightConnector1">
            <a:avLst/>
          </a:prstGeom>
          <a:ln w="25400">
            <a:solidFill>
              <a:srgbClr val="300EC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a:t>
            </a:r>
            <a:br>
              <a:rPr lang="en-US" dirty="0" smtClean="0">
                <a:ea typeface="ＭＳ Ｐゴシック" panose="020B0600070205080204" pitchFamily="34" charset="-128"/>
              </a:rPr>
            </a:br>
            <a:r>
              <a:rPr lang="en-US" dirty="0" smtClean="0">
                <a:ea typeface="ＭＳ Ｐゴシック" panose="020B0600070205080204" pitchFamily="34" charset="-128"/>
              </a:rPr>
              <a:t>Low to High </a:t>
            </a:r>
            <a:r>
              <a:rPr lang="en-US" sz="1800" dirty="0" smtClean="0">
                <a:ea typeface="ＭＳ Ｐゴシック" panose="020B0600070205080204" pitchFamily="34" charset="-128"/>
              </a:rPr>
              <a:t>(cont’d)</a:t>
            </a:r>
          </a:p>
        </p:txBody>
      </p:sp>
      <p:sp>
        <p:nvSpPr>
          <p:cNvPr id="6148" name="Rectangle 3"/>
          <p:cNvSpPr>
            <a:spLocks noGrp="1" noChangeArrowheads="1"/>
          </p:cNvSpPr>
          <p:nvPr>
            <p:ph idx="1"/>
          </p:nvPr>
        </p:nvSpPr>
        <p:spPr>
          <a:xfrm>
            <a:off x="341313" y="1263650"/>
            <a:ext cx="3444875" cy="1462088"/>
          </a:xfrm>
        </p:spPr>
        <p:txBody>
          <a:bodyPr/>
          <a:lstStyle/>
          <a:p>
            <a:pPr marL="396875" indent="-342900" eaLnBrk="1" hangingPunct="1">
              <a:buFont typeface="+mj-lt"/>
              <a:buAutoNum type="arabicPeriod" startAt="3"/>
              <a:defRPr/>
            </a:pPr>
            <a:r>
              <a:rPr lang="en-US" sz="1600" dirty="0" smtClean="0">
                <a:ea typeface="ＭＳ Ｐゴシック" pitchFamily="34" charset="-128"/>
              </a:rPr>
              <a:t>Click on the </a:t>
            </a:r>
            <a:r>
              <a:rPr lang="en-US" sz="1600" b="1" i="1" dirty="0" smtClean="0">
                <a:ea typeface="ＭＳ Ｐゴシック" pitchFamily="34" charset="-128"/>
              </a:rPr>
              <a:t>Monthly</a:t>
            </a:r>
            <a:r>
              <a:rPr lang="en-US" sz="1600" dirty="0" smtClean="0">
                <a:ea typeface="ＭＳ Ｐゴシック" pitchFamily="34" charset="-128"/>
              </a:rPr>
              <a:t> page (anywhere on the white </a:t>
            </a:r>
            <a:r>
              <a:rPr lang="en-US" sz="1600" dirty="0" err="1" smtClean="0">
                <a:ea typeface="ＭＳ Ｐゴシック" pitchFamily="34" charset="-128"/>
              </a:rPr>
              <a:t>workfile</a:t>
            </a:r>
            <a:r>
              <a:rPr lang="en-US" sz="1600" dirty="0" smtClean="0">
                <a:ea typeface="ＭＳ Ｐゴシック" pitchFamily="34" charset="-128"/>
              </a:rPr>
              <a:t> space), right-click and select </a:t>
            </a:r>
            <a:r>
              <a:rPr lang="en-US" sz="1600" b="1" dirty="0" smtClean="0">
                <a:ea typeface="ＭＳ Ｐゴシック" pitchFamily="34" charset="-128"/>
              </a:rPr>
              <a:t>Paste Special.</a:t>
            </a:r>
          </a:p>
          <a:p>
            <a:pPr eaLnBrk="1" hangingPunct="1">
              <a:buFont typeface="Wingdings" pitchFamily="2" charset="2"/>
              <a:buChar char="§"/>
              <a:defRPr/>
            </a:pPr>
            <a:endParaRPr lang="en-US" sz="1800" b="1" i="1" dirty="0" smtClean="0">
              <a:ea typeface="ＭＳ Ｐゴシック" pitchFamily="34" charset="-128"/>
            </a:endParaRPr>
          </a:p>
          <a:p>
            <a:pPr eaLnBrk="1" hangingPunct="1">
              <a:buFont typeface="Times" pitchFamily="17" charset="0"/>
              <a:buChar char="•"/>
              <a:defRPr/>
            </a:pPr>
            <a:endParaRPr lang="en-US" dirty="0" smtClean="0">
              <a:ea typeface="ＭＳ Ｐゴシック" pitchFamily="34" charset="-128"/>
            </a:endParaRPr>
          </a:p>
        </p:txBody>
      </p:sp>
      <p:sp>
        <p:nvSpPr>
          <p:cNvPr id="1024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E2EE4112-A6A6-43F4-8D32-1014BBCA5975}" type="slidenum">
              <a:rPr lang="en-US" sz="800"/>
              <a:pPr eaLnBrk="1" hangingPunct="1"/>
              <a:t>8</a:t>
            </a:fld>
            <a:endParaRPr lang="en-US" sz="800"/>
          </a:p>
        </p:txBody>
      </p:sp>
      <p:pic>
        <p:nvPicPr>
          <p:cNvPr id="102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388" y="1243013"/>
            <a:ext cx="4541837" cy="4103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ea typeface="ＭＳ Ｐゴシック" panose="020B0600070205080204" pitchFamily="34" charset="-128"/>
              </a:rPr>
              <a:t>Frequency Conversion: </a:t>
            </a:r>
            <a:br>
              <a:rPr lang="en-US" dirty="0" smtClean="0">
                <a:ea typeface="ＭＳ Ｐゴシック" panose="020B0600070205080204" pitchFamily="34" charset="-128"/>
              </a:rPr>
            </a:br>
            <a:r>
              <a:rPr lang="en-US" dirty="0" smtClean="0">
                <a:ea typeface="ＭＳ Ｐゴシック" panose="020B0600070205080204" pitchFamily="34" charset="-128"/>
              </a:rPr>
              <a:t>Low to High </a:t>
            </a:r>
            <a:r>
              <a:rPr lang="en-US" sz="1800" dirty="0" smtClean="0">
                <a:ea typeface="ＭＳ Ｐゴシック" panose="020B0600070205080204" pitchFamily="34" charset="-128"/>
              </a:rPr>
              <a:t>(cont’d)</a:t>
            </a:r>
          </a:p>
        </p:txBody>
      </p:sp>
      <p:sp>
        <p:nvSpPr>
          <p:cNvPr id="1126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fld id="{14D38DE7-0160-41BF-AF9A-71A888E8D6A3}" type="slidenum">
              <a:rPr lang="en-US" sz="800"/>
              <a:pPr eaLnBrk="1" hangingPunct="1"/>
              <a:t>9</a:t>
            </a:fld>
            <a:endParaRPr lang="en-US" sz="800"/>
          </a:p>
        </p:txBody>
      </p:sp>
      <p:sp>
        <p:nvSpPr>
          <p:cNvPr id="11" name="Rectangle 3"/>
          <p:cNvSpPr txBox="1">
            <a:spLocks noChangeArrowheads="1"/>
          </p:cNvSpPr>
          <p:nvPr/>
        </p:nvSpPr>
        <p:spPr bwMode="auto">
          <a:xfrm>
            <a:off x="428625" y="1216025"/>
            <a:ext cx="8715375"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42900" indent="-342900" eaLnBrk="1" hangingPunct="1">
              <a:buSzPct val="100000"/>
              <a:buFont typeface="+mj-lt"/>
              <a:buAutoNum type="arabicPeriod" startAt="4"/>
              <a:defRPr/>
            </a:pPr>
            <a:r>
              <a:rPr lang="en-US" sz="1600" dirty="0" smtClean="0">
                <a:ea typeface="ＭＳ Ｐゴシック" pitchFamily="34" charset="-128"/>
              </a:rPr>
              <a:t>The </a:t>
            </a:r>
            <a:r>
              <a:rPr lang="en-US" sz="1600" b="1" i="1" dirty="0" smtClean="0">
                <a:ea typeface="ＭＳ Ｐゴシック" pitchFamily="34" charset="-128"/>
              </a:rPr>
              <a:t>“Paste Special” </a:t>
            </a:r>
            <a:r>
              <a:rPr lang="en-US" sz="1600" dirty="0" smtClean="0">
                <a:ea typeface="ＭＳ Ｐゴシック" pitchFamily="34" charset="-128"/>
              </a:rPr>
              <a:t>dialog box opens up. This is a quick review of the main elements: </a:t>
            </a:r>
          </a:p>
          <a:p>
            <a:pPr marL="0" indent="0" eaLnBrk="1" hangingPunct="1">
              <a:buFont typeface="Times" pitchFamily="17" charset="0"/>
              <a:buNone/>
              <a:defRPr/>
            </a:pPr>
            <a:r>
              <a:rPr lang="en-US" sz="1800" dirty="0" smtClean="0">
                <a:ea typeface="ＭＳ Ｐゴシック" pitchFamily="34" charset="-128"/>
              </a:rPr>
              <a:t> </a:t>
            </a:r>
            <a:endParaRPr lang="en-US" sz="1800" b="1" i="1" dirty="0" smtClean="0">
              <a:ea typeface="ＭＳ Ｐゴシック" pitchFamily="34" charset="-128"/>
            </a:endParaRPr>
          </a:p>
          <a:p>
            <a:pPr eaLnBrk="1" hangingPunct="1">
              <a:buFont typeface="Wingdings" pitchFamily="2" charset="2"/>
              <a:buChar char="§"/>
              <a:defRPr/>
            </a:pPr>
            <a:endParaRPr lang="en-US" sz="1800" b="1" i="1" dirty="0" smtClean="0">
              <a:ea typeface="ＭＳ Ｐゴシック" pitchFamily="34" charset="-128"/>
            </a:endParaRPr>
          </a:p>
          <a:p>
            <a:pPr eaLnBrk="1" hangingPunct="1">
              <a:defRPr/>
            </a:pPr>
            <a:endParaRPr lang="en-US" dirty="0" smtClean="0">
              <a:ea typeface="ＭＳ Ｐゴシック" pitchFamily="34" charset="-128"/>
            </a:endParaRPr>
          </a:p>
        </p:txBody>
      </p:sp>
      <p:pic>
        <p:nvPicPr>
          <p:cNvPr id="11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350" y="1900238"/>
            <a:ext cx="4238625"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Rectangle 3"/>
          <p:cNvSpPr txBox="1">
            <a:spLocks noChangeArrowheads="1"/>
          </p:cNvSpPr>
          <p:nvPr/>
        </p:nvSpPr>
        <p:spPr bwMode="auto">
          <a:xfrm>
            <a:off x="598488" y="1720850"/>
            <a:ext cx="3646487" cy="448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Clr>
                <a:schemeClr val="accent2"/>
              </a:buClr>
              <a:buSzPct val="90000"/>
              <a:buFont typeface="Wingdings" panose="05000000000000000000" pitchFamily="2" charset="2"/>
              <a:buChar char="ü"/>
            </a:pPr>
            <a:r>
              <a:rPr lang="en-US" sz="1800">
                <a:solidFill>
                  <a:schemeClr val="hlink"/>
                </a:solidFill>
              </a:rPr>
              <a:t>“</a:t>
            </a:r>
            <a:r>
              <a:rPr lang="en-US" sz="1600" b="1" i="1">
                <a:solidFill>
                  <a:schemeClr val="hlink"/>
                </a:solidFill>
              </a:rPr>
              <a:t>Pattern</a:t>
            </a:r>
            <a:r>
              <a:rPr lang="en-US" sz="1600">
                <a:solidFill>
                  <a:schemeClr val="hlink"/>
                </a:solidFill>
              </a:rPr>
              <a:t>” allows you to change the name of the series. </a:t>
            </a:r>
          </a:p>
          <a:p>
            <a:pPr eaLnBrk="1" hangingPunct="1">
              <a:spcBef>
                <a:spcPct val="20000"/>
              </a:spcBef>
              <a:buClr>
                <a:schemeClr val="accent2"/>
              </a:buClr>
              <a:buSzPct val="90000"/>
              <a:buFont typeface="Wingdings" panose="05000000000000000000" pitchFamily="2" charset="2"/>
              <a:buChar char="ü"/>
            </a:pPr>
            <a:r>
              <a:rPr lang="en-US" sz="1600">
                <a:solidFill>
                  <a:schemeClr val="hlink"/>
                </a:solidFill>
              </a:rPr>
              <a:t>If you want to keep the same name, leave this area as is (with an “*” in it).</a:t>
            </a:r>
          </a:p>
          <a:p>
            <a:pPr eaLnBrk="1" hangingPunct="1">
              <a:spcBef>
                <a:spcPct val="20000"/>
              </a:spcBef>
              <a:buClr>
                <a:schemeClr val="accent2"/>
              </a:buClr>
              <a:buSzPct val="90000"/>
              <a:buFont typeface="Wingdings" panose="05000000000000000000" pitchFamily="2" charset="2"/>
              <a:buChar char="ü"/>
            </a:pPr>
            <a:r>
              <a:rPr lang="en-US" sz="1800">
                <a:solidFill>
                  <a:schemeClr val="hlink"/>
                </a:solidFill>
              </a:rPr>
              <a:t>“</a:t>
            </a:r>
            <a:r>
              <a:rPr lang="en-US" sz="1600" b="1" i="1">
                <a:solidFill>
                  <a:schemeClr val="hlink"/>
                </a:solidFill>
              </a:rPr>
              <a:t>Paste as</a:t>
            </a:r>
            <a:r>
              <a:rPr lang="en-US" sz="1600">
                <a:solidFill>
                  <a:schemeClr val="hlink"/>
                </a:solidFill>
              </a:rPr>
              <a:t>” allows you to paste as a “</a:t>
            </a:r>
            <a:r>
              <a:rPr lang="en-US" sz="1600" b="1" i="1">
                <a:solidFill>
                  <a:schemeClr val="hlink"/>
                </a:solidFill>
              </a:rPr>
              <a:t>Series (by Value)</a:t>
            </a:r>
            <a:r>
              <a:rPr lang="en-US" sz="1600">
                <a:solidFill>
                  <a:schemeClr val="hlink"/>
                </a:solidFill>
              </a:rPr>
              <a:t>”</a:t>
            </a:r>
            <a:r>
              <a:rPr lang="en-US" sz="1600" b="1" i="1">
                <a:solidFill>
                  <a:schemeClr val="hlink"/>
                </a:solidFill>
              </a:rPr>
              <a:t> </a:t>
            </a:r>
            <a:r>
              <a:rPr lang="en-US" sz="1600">
                <a:solidFill>
                  <a:schemeClr val="hlink"/>
                </a:solidFill>
              </a:rPr>
              <a:t>or as a “</a:t>
            </a:r>
            <a:r>
              <a:rPr lang="en-US" sz="1600" b="1" i="1">
                <a:solidFill>
                  <a:schemeClr val="hlink"/>
                </a:solidFill>
              </a:rPr>
              <a:t>Link</a:t>
            </a:r>
            <a:r>
              <a:rPr lang="en-US" sz="1600">
                <a:solidFill>
                  <a:schemeClr val="hlink"/>
                </a:solidFill>
              </a:rPr>
              <a:t>”. </a:t>
            </a:r>
          </a:p>
          <a:p>
            <a:pPr eaLnBrk="1" hangingPunct="1">
              <a:spcBef>
                <a:spcPct val="20000"/>
              </a:spcBef>
              <a:buClr>
                <a:schemeClr val="accent2"/>
              </a:buClr>
              <a:buSzPct val="90000"/>
              <a:buFont typeface="Wingdings" panose="05000000000000000000" pitchFamily="2" charset="2"/>
              <a:buChar char="ü"/>
            </a:pPr>
            <a:r>
              <a:rPr lang="en-US" sz="1600">
                <a:solidFill>
                  <a:schemeClr val="hlink"/>
                </a:solidFill>
              </a:rPr>
              <a:t>If you paste as a series, then the copy will be a one-off event. </a:t>
            </a:r>
          </a:p>
          <a:p>
            <a:pPr eaLnBrk="1" hangingPunct="1">
              <a:spcBef>
                <a:spcPct val="20000"/>
              </a:spcBef>
              <a:buClr>
                <a:schemeClr val="accent2"/>
              </a:buClr>
              <a:buSzPct val="90000"/>
              <a:buFont typeface="Wingdings" panose="05000000000000000000" pitchFamily="2" charset="2"/>
              <a:buChar char="ü"/>
            </a:pPr>
            <a:r>
              <a:rPr lang="en-US" sz="1600">
                <a:solidFill>
                  <a:schemeClr val="hlink"/>
                </a:solidFill>
              </a:rPr>
              <a:t>If you paste as a link, the data in the </a:t>
            </a:r>
            <a:r>
              <a:rPr lang="en-US" sz="1600" b="1" i="1">
                <a:solidFill>
                  <a:schemeClr val="hlink"/>
                </a:solidFill>
              </a:rPr>
              <a:t>Monthly</a:t>
            </a:r>
            <a:r>
              <a:rPr lang="en-US" sz="1600">
                <a:solidFill>
                  <a:schemeClr val="hlink"/>
                </a:solidFill>
              </a:rPr>
              <a:t> page will be permanently linked to the data in the </a:t>
            </a:r>
            <a:r>
              <a:rPr lang="en-US" sz="1600" b="1" i="1">
                <a:solidFill>
                  <a:schemeClr val="hlink"/>
                </a:solidFill>
              </a:rPr>
              <a:t>Quarterly</a:t>
            </a:r>
            <a:r>
              <a:rPr lang="en-US" sz="1600">
                <a:solidFill>
                  <a:schemeClr val="hlink"/>
                </a:solidFill>
              </a:rPr>
              <a:t> page, so if the data in the source page (</a:t>
            </a:r>
            <a:r>
              <a:rPr lang="en-US" sz="1600" b="1" i="1">
                <a:solidFill>
                  <a:schemeClr val="hlink"/>
                </a:solidFill>
              </a:rPr>
              <a:t>Quarterly</a:t>
            </a:r>
            <a:r>
              <a:rPr lang="en-US" sz="1600">
                <a:solidFill>
                  <a:schemeClr val="hlink"/>
                </a:solidFill>
              </a:rPr>
              <a:t>) changes it will also change in the destination page (</a:t>
            </a:r>
            <a:r>
              <a:rPr lang="en-US" sz="1600" b="1" i="1">
                <a:solidFill>
                  <a:schemeClr val="hlink"/>
                </a:solidFill>
              </a:rPr>
              <a:t>Monthly</a:t>
            </a:r>
            <a:r>
              <a:rPr lang="en-US" sz="1600">
                <a:solidFill>
                  <a:schemeClr val="hlink"/>
                </a:solidFill>
              </a:rPr>
              <a:t>) .</a:t>
            </a:r>
            <a:endParaRPr lang="en-US" sz="2200">
              <a:solidFill>
                <a:schemeClr val="hlink"/>
              </a:solidFill>
            </a:endParaRPr>
          </a:p>
          <a:p>
            <a:pPr eaLnBrk="1" hangingPunct="1">
              <a:spcBef>
                <a:spcPct val="20000"/>
              </a:spcBef>
              <a:buClr>
                <a:schemeClr val="accent2"/>
              </a:buClr>
              <a:buSzPct val="90000"/>
              <a:buFont typeface="Wingdings" panose="05000000000000000000" pitchFamily="2" charset="2"/>
              <a:buChar char="q"/>
            </a:pPr>
            <a:endParaRPr lang="en-US" sz="1600">
              <a:solidFill>
                <a:schemeClr val="hlink"/>
              </a:solidFill>
            </a:endParaRPr>
          </a:p>
        </p:txBody>
      </p:sp>
      <p:sp>
        <p:nvSpPr>
          <p:cNvPr id="11271" name="Rectangle 3"/>
          <p:cNvSpPr>
            <a:spLocks noChangeArrowheads="1"/>
          </p:cNvSpPr>
          <p:nvPr/>
        </p:nvSpPr>
        <p:spPr bwMode="auto">
          <a:xfrm>
            <a:off x="4538663" y="2484438"/>
            <a:ext cx="1752600" cy="23653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
        <p:nvSpPr>
          <p:cNvPr id="11272" name="Rectangle 12"/>
          <p:cNvSpPr>
            <a:spLocks noChangeArrowheads="1"/>
          </p:cNvSpPr>
          <p:nvPr/>
        </p:nvSpPr>
        <p:spPr bwMode="auto">
          <a:xfrm>
            <a:off x="4538663" y="3105150"/>
            <a:ext cx="1752600" cy="563563"/>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EViews Training&amp;quot;&quot;/&gt;&lt;property id=&quot;20307&quot; value=&quot;371&quot;/&gt;&lt;/object&gt;&lt;object type=&quot;3&quot; unique_id=&quot;10004&quot;&gt;&lt;property id=&quot;20148&quot; value=&quot;5&quot;/&gt;&lt;property id=&quot;20300&quot; value=&quot;Slide 2 - &amp;quot;Frequency Conversion&amp;quot;&quot;/&gt;&lt;property id=&quot;20307&quot; value=&quot;372&quot;/&gt;&lt;/object&gt;&lt;object type=&quot;3&quot; unique_id=&quot;10005&quot;&gt;&lt;property id=&quot;20148&quot; value=&quot;5&quot;/&gt;&lt;property id=&quot;20300&quot; value=&quot;Slide 3&quot;/&gt;&lt;property id=&quot;20307&quot; value=&quot;374&quot;/&gt;&lt;/object&gt;&lt;object type=&quot;3&quot; unique_id=&quot;10006&quot;&gt;&lt;property id=&quot;20148&quot; value=&quot;5&quot;/&gt;&lt;property id=&quot;20300&quot; value=&quot;Slide 4 - &amp;quot;Frequency Conversion: Low to High&amp;quot;&quot;/&gt;&lt;property id=&quot;20307&quot; value=&quot;375&quot;/&gt;&lt;/object&gt;&lt;object type=&quot;3&quot; unique_id=&quot;10007&quot;&gt;&lt;property id=&quot;20148&quot; value=&quot;5&quot;/&gt;&lt;property id=&quot;20300&quot; value=&quot;Slide 5 - &amp;quot;Frequency Conversion: Low to High (cont’d)&amp;quot;&quot;/&gt;&lt;property id=&quot;20307&quot; value=&quot;376&quot;/&gt;&lt;/object&gt;&lt;object type=&quot;3&quot; unique_id=&quot;10008&quot;&gt;&lt;property id=&quot;20148&quot; value=&quot;5&quot;/&gt;&lt;property id=&quot;20300&quot; value=&quot;Slide 6 - &amp;quot; Method of Conversion: Low to High&amp;quot;&quot;/&gt;&lt;property id=&quot;20307&quot; value=&quot;389&quot;/&gt;&lt;/object&gt;&lt;object type=&quot;3&quot; unique_id=&quot;10009&quot;&gt;&lt;property id=&quot;20148&quot; value=&quot;5&quot;/&gt;&lt;property id=&quot;20300&quot; value=&quot;Slide 7 - &amp;quot;Method of Conversion Example 1: Constant-Match Average&amp;quot;&quot;/&gt;&lt;property id=&quot;20307&quot; value=&quot;390&quot;/&gt;&lt;/object&gt;&lt;object type=&quot;3&quot; unique_id=&quot;10010&quot;&gt;&lt;property id=&quot;20148&quot; value=&quot;5&quot;/&gt;&lt;property id=&quot;20300&quot; value=&quot;Slide 8 - &amp;quot;Method of Conversion Example 2: Constant-Match Sum&amp;quot;&quot;/&gt;&lt;property id=&quot;20307&quot; value=&quot;392&quot;/&gt;&lt;/object&gt;&lt;object type=&quot;3&quot; unique_id=&quot;10011&quot;&gt;&lt;property id=&quot;20148&quot; value=&quot;5&quot;/&gt;&lt;property id=&quot;20300&quot; value=&quot;Slide 9 - &amp;quot;Method of Conversion Example 3: Quadratic-Match Average&amp;quot;&quot;/&gt;&lt;property id=&quot;20307&quot; value=&quot;393&quot;/&gt;&lt;/object&gt;&lt;object type=&quot;3&quot; unique_id=&quot;10012&quot;&gt;&lt;property id=&quot;20148&quot; value=&quot;5&quot;/&gt;&lt;property id=&quot;20300&quot; value=&quot;Slide 10 - &amp;quot;Method of Conversion Example 4: Linear-Match Last&amp;quot;&quot;/&gt;&lt;property id=&quot;20307&quot; value=&quot;395&quot;/&gt;&lt;/object&gt;&lt;object type=&quot;3&quot; unique_id=&quot;10013&quot;&gt;&lt;property id=&quot;20148&quot; value=&quot;5&quot;/&gt;&lt;property id=&quot;20300&quot; value=&quot;Slide 12 - &amp;quot;Low to High Conversion Example 5: Constant–match Average&amp;quot;&quot;/&gt;&lt;property id=&quot;20307&quot; value=&quot;394&quot;/&gt;&lt;/object&gt;&lt;object type=&quot;3&quot; unique_id=&quot;10014&quot;&gt;&lt;property id=&quot;20148&quot; value=&quot;5&quot;/&gt;&lt;property id=&quot;20300&quot; value=&quot;Slide 14&quot;/&gt;&lt;property id=&quot;20307&quot; value=&quot;377&quot;/&gt;&lt;/object&gt;&lt;object type=&quot;3&quot; unique_id=&quot;10015&quot;&gt;&lt;property id=&quot;20148&quot; value=&quot;5&quot;/&gt;&lt;property id=&quot;20300&quot; value=&quot;Slide 15 - &amp;quot;Frequency Conversion: High to Low&amp;quot;&quot;/&gt;&lt;property id=&quot;20307&quot; value=&quot;396&quot;/&gt;&lt;/object&gt;&lt;object type=&quot;3&quot; unique_id=&quot;10016&quot;&gt;&lt;property id=&quot;20148&quot; value=&quot;5&quot;/&gt;&lt;property id=&quot;20300&quot; value=&quot;Slide 17 - &amp;quot; Method of Conversion&amp;quot;&quot;/&gt;&lt;property id=&quot;20307&quot; value=&quot;397&quot;/&gt;&lt;/object&gt;&lt;object type=&quot;3&quot; unique_id=&quot;10017&quot;&gt;&lt;property id=&quot;20148&quot; value=&quot;5&quot;/&gt;&lt;property id=&quot;20300&quot; value=&quot;Slide 18 - &amp;quot;Method of Conversion Example 1: Average Observations &amp;quot;&quot;/&gt;&lt;property id=&quot;20307&quot; value=&quot;398&quot;/&gt;&lt;/object&gt;&lt;object type=&quot;3&quot; unique_id=&quot;10018&quot;&gt;&lt;property id=&quot;20148&quot; value=&quot;5&quot;/&gt;&lt;property id=&quot;20300&quot; value=&quot;Slide 19 - &amp;quot;Method of Conversion Example 2:  Sum Observations &amp;quot;&quot;/&gt;&lt;property id=&quot;20307&quot; value=&quot;399&quot;/&gt;&lt;/object&gt;&lt;object type=&quot;3&quot; unique_id=&quot;10019&quot;&gt;&lt;property id=&quot;20148&quot; value=&quot;5&quot;/&gt;&lt;property id=&quot;20300&quot; value=&quot;Slide 20 - &amp;quot;Method of Conversion Example 3: Last Observations &amp;quot;&quot;/&gt;&lt;property id=&quot;20307&quot; value=&quot;400&quot;/&gt;&lt;/object&gt;&lt;object type=&quot;3&quot; unique_id=&quot;10020&quot;&gt;&lt;property id=&quot;20148&quot; value=&quot;5&quot;/&gt;&lt;property id=&quot;20300&quot; value=&quot;Slide 21&quot;/&gt;&lt;property id=&quot;20307&quot; value=&quot;401&quot;/&gt;&lt;/object&gt;&lt;object type=&quot;3&quot; unique_id=&quot;10021&quot;&gt;&lt;property id=&quot;20148&quot; value=&quot;5&quot;/&gt;&lt;property id=&quot;20300&quot; value=&quot;Slide 22 - &amp;quot;Frequency Conversion&amp;quot;&quot;/&gt;&lt;property id=&quot;20307&quot; value=&quot;402&quot;/&gt;&lt;/object&gt;&lt;object type=&quot;3&quot; unique_id=&quot;10022&quot;&gt;&lt;property id=&quot;20148&quot; value=&quot;5&quot;/&gt;&lt;property id=&quot;20300&quot; value=&quot;Slide 23 - &amp;quot;Panel to Panel&amp;quot;&quot;/&gt;&lt;property id=&quot;20307&quot; value=&quot;415&quot;/&gt;&lt;/object&gt;&lt;object type=&quot;3&quot; unique_id=&quot;10023&quot;&gt;&lt;property id=&quot;20148&quot; value=&quot;5&quot;/&gt;&lt;property id=&quot;20300&quot; value=&quot;Slide 24 - &amp;quot;Panel-to-Panel Conversion: Low-to-High Frequency  &amp;quot;&quot;/&gt;&lt;property id=&quot;20307&quot; value=&quot;403&quot;/&gt;&lt;/object&gt;&lt;object type=&quot;3&quot; unique_id=&quot;10024&quot;&gt;&lt;property id=&quot;20148&quot; value=&quot;5&quot;/&gt;&lt;property id=&quot;20300&quot; value=&quot;Slide 25 - &amp;quot;Panel-to-Panel Conversion: Low-to-High Frequency &amp;quot;&quot;/&gt;&lt;property id=&quot;20307&quot; value=&quot;404&quot;/&gt;&lt;/object&gt;&lt;object type=&quot;3&quot; unique_id=&quot;10025&quot;&gt;&lt;property id=&quot;20148&quot; value=&quot;5&quot;/&gt;&lt;property id=&quot;20300&quot; value=&quot;Slide 26 - &amp;quot;Panel-to-Panel Conversion: Low-to-High Frequency &amp;quot;&quot;/&gt;&lt;property id=&quot;20307&quot; value=&quot;405&quot;/&gt;&lt;/object&gt;&lt;object type=&quot;3&quot; unique_id=&quot;10026&quot;&gt;&lt;property id=&quot;20148&quot; value=&quot;5&quot;/&gt;&lt;property id=&quot;20300&quot; value=&quot;Slide 27 - &amp;quot;Panel-to-Panel Conversion: Low-to-High Frequency &amp;quot;&quot;/&gt;&lt;property id=&quot;20307&quot; value=&quot;406&quot;/&gt;&lt;/object&gt;&lt;object type=&quot;3&quot; unique_id=&quot;10027&quot;&gt;&lt;property id=&quot;20148&quot; value=&quot;5&quot;/&gt;&lt;property id=&quot;20300&quot; value=&quot;Slide 28 - &amp;quot;Panel-to-Panel Conversion: Low-to-High Frequency&amp;quot;&quot;/&gt;&lt;property id=&quot;20307&quot; value=&quot;407&quot;/&gt;&lt;/object&gt;&lt;object type=&quot;3&quot; unique_id=&quot;10028&quot;&gt;&lt;property id=&quot;20148&quot; value=&quot;5&quot;/&gt;&lt;property id=&quot;20300&quot; value=&quot;Slide 29 - &amp;quot;Panel-to-Panel/Low-to-High Conversion: Date Matching &amp;quot;&quot;/&gt;&lt;property id=&quot;20307&quot; value=&quot;409&quot;/&gt;&lt;/object&gt;&lt;object type=&quot;3&quot; unique_id=&quot;10029&quot;&gt;&lt;property id=&quot;20148&quot; value=&quot;5&quot;/&gt;&lt;property id=&quot;20300&quot; value=&quot;Slide 30 - &amp;quot;Panel-to-Panel/Low-to-High Conversion: Date Matching &amp;quot;&quot;/&gt;&lt;property id=&quot;20307&quot; value=&quot;410&quot;/&gt;&lt;/object&gt;&lt;object type=&quot;3&quot; unique_id=&quot;10030&quot;&gt;&lt;property id=&quot;20148&quot; value=&quot;5&quot;/&gt;&lt;property id=&quot;20300&quot; value=&quot;Slide 31 - &amp;quot;Panel-to-Panel Conversion: High-to-Low Frequency  &amp;quot;&quot;/&gt;&lt;property id=&quot;20307&quot; value=&quot;408&quot;/&gt;&lt;/object&gt;&lt;object type=&quot;3&quot; unique_id=&quot;10031&quot;&gt;&lt;property id=&quot;20148&quot; value=&quot;5&quot;/&gt;&lt;property id=&quot;20300&quot; value=&quot;Slide 32 - &amp;quot;Panel-to-Panel Conversion: High-to-Low Frequency &amp;quot;&quot;/&gt;&lt;property id=&quot;20307&quot; value=&quot;411&quot;/&gt;&lt;/object&gt;&lt;object type=&quot;3&quot; unique_id=&quot;10032&quot;&gt;&lt;property id=&quot;20148&quot; value=&quot;5&quot;/&gt;&lt;property id=&quot;20300&quot; value=&quot;Slide 33 - &amp;quot;Panel-to-Panel/Low-to-High Conversion: Date Matching &amp;quot;&quot;/&gt;&lt;property id=&quot;20307&quot; value=&quot;412&quot;/&gt;&lt;/object&gt;&lt;object type=&quot;3&quot; unique_id=&quot;10033&quot;&gt;&lt;property id=&quot;20148&quot; value=&quot;5&quot;/&gt;&lt;property id=&quot;20300&quot; value=&quot;Slide 35 - &amp;quot;Panel-to-Panel/Low-to-High Conversion: Date Matching &amp;quot;&quot;/&gt;&lt;property id=&quot;20307&quot; value=&quot;417&quot;/&gt;&lt;/object&gt;&lt;object type=&quot;3&quot; unique_id=&quot;10034&quot;&gt;&lt;property id=&quot;20148&quot; value=&quot;5&quot;/&gt;&lt;property id=&quot;20300&quot; value=&quot;Slide 36 - &amp;quot;Panel-to-Panel/Low-to-High Conversion: Date Matching &amp;quot;&quot;/&gt;&lt;property id=&quot;20307&quot; value=&quot;414&quot;/&gt;&lt;/object&gt;&lt;object type=&quot;3&quot; unique_id=&quot;10035&quot;&gt;&lt;property id=&quot;20148&quot; value=&quot;5&quot;/&gt;&lt;property id=&quot;20300&quot; value=&quot;Slide 37 - &amp;quot;Panel-to-Panel/Low-to-High Conversion: Date Matching &amp;quot;&quot;/&gt;&lt;property id=&quot;20307&quot; value=&quot;416&quot;/&gt;&lt;/object&gt;&lt;object type=&quot;3&quot; unique_id=&quot;10036&quot;&gt;&lt;property id=&quot;20148&quot; value=&quot;5&quot;/&gt;&lt;property id=&quot;20300&quot; value=&quot;Slide 38 - &amp;quot;Panel-to-Non Panel&amp;quot;&quot;/&gt;&lt;property id=&quot;20307&quot; value=&quot;418&quot;/&gt;&lt;/object&gt;&lt;object type=&quot;3&quot; unique_id=&quot;10037&quot;&gt;&lt;property id=&quot;20148&quot; value=&quot;5&quot;/&gt;&lt;property id=&quot;20300&quot; value=&quot;Slide 39 - &amp;quot; Panel-to-NonPanel Conversion: Example 1&amp;quot;&quot;/&gt;&lt;property id=&quot;20307&quot; value=&quot;419&quot;/&gt;&lt;/object&gt;&lt;object type=&quot;3&quot; unique_id=&quot;10038&quot;&gt;&lt;property id=&quot;20148&quot; value=&quot;5&quot;/&gt;&lt;property id=&quot;20300&quot; value=&quot;Slide 40&quot;/&gt;&lt;property id=&quot;20307&quot; value=&quot;421&quot;/&gt;&lt;/object&gt;&lt;object type=&quot;3&quot; unique_id=&quot;10039&quot;&gt;&lt;property id=&quot;20148&quot; value=&quot;5&quot;/&gt;&lt;property id=&quot;20300&quot; value=&quot;Slide 41&quot;/&gt;&lt;property id=&quot;20307&quot; value=&quot;422&quot;/&gt;&lt;/object&gt;&lt;object type=&quot;3&quot; unique_id=&quot;10040&quot;&gt;&lt;property id=&quot;20148&quot; value=&quot;5&quot;/&gt;&lt;property id=&quot;20300&quot; value=&quot;Slide 42 - &amp;quot; Panel-to-Non Panel Conversion: Example 2&amp;quot;&quot;/&gt;&lt;property id=&quot;20307&quot; value=&quot;423&quot;/&gt;&lt;/object&gt;&lt;object type=&quot;3&quot; unique_id=&quot;10041&quot;&gt;&lt;property id=&quot;20148&quot; value=&quot;5&quot;/&gt;&lt;property id=&quot;20300&quot; value=&quot;Slide 44 - &amp;quot; Panel-to-Non Panel Conversion: Example 2&amp;quot;&quot;/&gt;&lt;property id=&quot;20307&quot; value=&quot;424&quot;/&gt;&lt;/object&gt;&lt;object type=&quot;3&quot; unique_id=&quot;10042&quot;&gt;&lt;property id=&quot;20148&quot; value=&quot;5&quot;/&gt;&lt;property id=&quot;20300&quot; value=&quot;Slide 45 - &amp;quot;Panel-to-Non Panel Conversion: Example 3&amp;quot;&quot;/&gt;&lt;property id=&quot;20307&quot; value=&quot;425&quot;/&gt;&lt;/object&gt;&lt;object type=&quot;3&quot; unique_id=&quot;10043&quot;&gt;&lt;property id=&quot;20148&quot; value=&quot;5&quot;/&gt;&lt;property id=&quot;20300&quot; value=&quot;Slide 47 - &amp;quot; Panel-to-Non Panel Conversion: Example 3&amp;quot;&quot;/&gt;&lt;property id=&quot;20307&quot; value=&quot;426&quot;/&gt;&lt;/object&gt;&lt;object type=&quot;3&quot; unique_id=&quot;10044&quot;&gt;&lt;property id=&quot;20148&quot; value=&quot;5&quot;/&gt;&lt;property id=&quot;20300&quot; value=&quot;Slide 48 - &amp;quot; Panel-to-Non Panel Conversion: Example 4&amp;quot;&quot;/&gt;&lt;property id=&quot;20307&quot; value=&quot;428&quot;/&gt;&lt;/object&gt;&lt;object type=&quot;3&quot; unique_id=&quot;10045&quot;&gt;&lt;property id=&quot;20148&quot; value=&quot;5&quot;/&gt;&lt;property id=&quot;20300&quot; value=&quot;Slide 50&quot;/&gt;&lt;property id=&quot;20307&quot; value=&quot;429&quot;/&gt;&lt;/object&gt;&lt;object type=&quot;3&quot; unique_id=&quot;10046&quot;&gt;&lt;property id=&quot;20148&quot; value=&quot;5&quot;/&gt;&lt;property id=&quot;20300&quot; value=&quot;Slide 51 - &amp;quot; Panel-to-Non Panel Conversion: Example 4&amp;quot;&quot;/&gt;&lt;property id=&quot;20307&quot; value=&quot;430&quot;/&gt;&lt;/object&gt;&lt;object type=&quot;3&quot; unique_id=&quot;10047&quot;&gt;&lt;property id=&quot;20148&quot; value=&quot;5&quot;/&gt;&lt;property id=&quot;20300&quot; value=&quot;Slide 52 - &amp;quot; Panel-to-Non Panel Conversion: Example 5&amp;quot;&quot;/&gt;&lt;property id=&quot;20307&quot; value=&quot;431&quot;/&gt;&lt;/object&gt;&lt;object type=&quot;3&quot; unique_id=&quot;10048&quot;&gt;&lt;property id=&quot;20148&quot; value=&quot;5&quot;/&gt;&lt;property id=&quot;20300&quot; value=&quot;Slide 53 - &amp;quot;Non Panel-to-Panel&amp;quot;&quot;/&gt;&lt;property id=&quot;20307&quot; value=&quot;432&quot;/&gt;&lt;/object&gt;&lt;object type=&quot;3&quot; unique_id=&quot;15304&quot;&gt;&lt;property id=&quot;20148&quot; value=&quot;5&quot;/&gt;&lt;property id=&quot;20300&quot; value=&quot;Slide 46&quot;/&gt;&lt;property id=&quot;20307&quot; value=&quot;433&quot;/&gt;&lt;/object&gt;&lt;object type=&quot;3&quot; unique_id=&quot;15648&quot;&gt;&lt;property id=&quot;20148&quot; value=&quot;5&quot;/&gt;&lt;property id=&quot;20300&quot; value=&quot;Slide 16&quot;/&gt;&lt;property id=&quot;20307&quot; value=&quot;434&quot;/&gt;&lt;/object&gt;&lt;object type=&quot;3&quot; unique_id=&quot;15799&quot;&gt;&lt;property id=&quot;20148&quot; value=&quot;5&quot;/&gt;&lt;property id=&quot;20300&quot; value=&quot;Slide 34&quot;/&gt;&lt;property id=&quot;20307&quot; value=&quot;435&quot;/&gt;&lt;/object&gt;&lt;object type=&quot;3&quot; unique_id=&quot;15954&quot;&gt;&lt;property id=&quot;20148&quot; value=&quot;5&quot;/&gt;&lt;property id=&quot;20300&quot; value=&quot;Slide 49&quot;/&gt;&lt;property id=&quot;20307&quot; value=&quot;436&quot;/&gt;&lt;/object&gt;&lt;object type=&quot;3&quot; unique_id=&quot;16538&quot;&gt;&lt;property id=&quot;20148&quot; value=&quot;5&quot;/&gt;&lt;property id=&quot;20300&quot; value=&quot;Slide 11&quot;/&gt;&lt;property id=&quot;20307&quot; value=&quot;437&quot;/&gt;&lt;/object&gt;&lt;object type=&quot;3&quot; unique_id=&quot;16539&quot;&gt;&lt;property id=&quot;20148&quot; value=&quot;5&quot;/&gt;&lt;property id=&quot;20300&quot; value=&quot;Slide 13&quot;/&gt;&lt;property id=&quot;20307&quot; value=&quot;439&quot;/&gt;&lt;/object&gt;&lt;object type=&quot;3&quot; unique_id=&quot;16542&quot;&gt;&lt;property id=&quot;20148&quot; value=&quot;5&quot;/&gt;&lt;property id=&quot;20300&quot; value=&quot;Slide 43&quot;/&gt;&lt;property id=&quot;20307&quot; value=&quot;440&quot;/&gt;&lt;/object&gt;&lt;/object&gt;&lt;object type=&quot;8&quot; unique_id=&quot;10096&quot;&gt;&lt;/object&gt;&lt;/object&gt;&lt;/database&gt;"/>
  <p:tag name="SECTOMILLISECCONVERTED" val="1"/>
</p:tagLst>
</file>

<file path=ppt/theme/theme1.xml><?xml version="1.0" encoding="utf-8"?>
<a:theme xmlns:a="http://schemas.openxmlformats.org/drawingml/2006/main" name="3_Blank Presentation">
  <a:themeElements>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fontScheme name="3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BFBFBF"/>
      </a:dk1>
      <a:lt1>
        <a:srgbClr val="FFFFFF"/>
      </a:lt1>
      <a:dk2>
        <a:srgbClr val="000000"/>
      </a:dk2>
      <a:lt2>
        <a:srgbClr val="FFFFFF"/>
      </a:lt2>
      <a:accent1>
        <a:srgbClr val="808080"/>
      </a:accent1>
      <a:accent2>
        <a:srgbClr val="00A0DC"/>
      </a:accent2>
      <a:accent3>
        <a:srgbClr val="AAAAAA"/>
      </a:accent3>
      <a:accent4>
        <a:srgbClr val="DADADA"/>
      </a:accent4>
      <a:accent5>
        <a:srgbClr val="C0C0C0"/>
      </a:accent5>
      <a:accent6>
        <a:srgbClr val="0091C7"/>
      </a:accent6>
      <a:hlink>
        <a:srgbClr val="003597"/>
      </a:hlink>
      <a:folHlink>
        <a:srgbClr val="1C1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BFBFBF"/>
      </a:dk1>
      <a:lt1>
        <a:srgbClr val="FFFFFF"/>
      </a:lt1>
      <a:dk2>
        <a:srgbClr val="000000"/>
      </a:dk2>
      <a:lt2>
        <a:srgbClr val="FFFFFF"/>
      </a:lt2>
      <a:accent1>
        <a:srgbClr val="808080"/>
      </a:accent1>
      <a:accent2>
        <a:srgbClr val="00A0DC"/>
      </a:accent2>
      <a:accent3>
        <a:srgbClr val="AAAAAA"/>
      </a:accent3>
      <a:accent4>
        <a:srgbClr val="DADADA"/>
      </a:accent4>
      <a:accent5>
        <a:srgbClr val="C0C0C0"/>
      </a:accent5>
      <a:accent6>
        <a:srgbClr val="0091C7"/>
      </a:accent6>
      <a:hlink>
        <a:srgbClr val="003597"/>
      </a:hlink>
      <a:folHlink>
        <a:srgbClr val="1C1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B09C5C17184D468F206DBB99D2D6EE" ma:contentTypeVersion="0" ma:contentTypeDescription="Create a new document." ma:contentTypeScope="" ma:versionID="4366e4bfe8c24520c6ac97cf248263b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B94F2E-DB63-4EA5-A45D-BCB14CB166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7B90AD3-1337-406E-8928-5016E5A0F533}">
  <ds:schemaRef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openxmlformats.org/package/2006/metadata/core-properties"/>
    <ds:schemaRef ds:uri="http://www.w3.org/XML/1998/namespace"/>
    <ds:schemaRef ds:uri="http://schemas.microsoft.com/office/infopath/2007/PartnerControls"/>
  </ds:schemaRefs>
</ds:datastoreItem>
</file>

<file path=customXml/itemProps3.xml><?xml version="1.0" encoding="utf-8"?>
<ds:datastoreItem xmlns:ds="http://schemas.openxmlformats.org/officeDocument/2006/customXml" ds:itemID="{9062B6A4-46AE-44BC-B602-351B8E15754D}">
  <ds:schemaRefs>
    <ds:schemaRef ds:uri="http://schemas.microsoft.com/office/2006/metadata/longProperties"/>
  </ds:schemaRefs>
</ds:datastoreItem>
</file>

<file path=customXml/itemProps4.xml><?xml version="1.0" encoding="utf-8"?>
<ds:datastoreItem xmlns:ds="http://schemas.openxmlformats.org/officeDocument/2006/customXml" ds:itemID="{D3274669-787B-4EFD-8872-69E7B49993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19335</TotalTime>
  <Words>6957</Words>
  <Application>Microsoft Office PowerPoint</Application>
  <PresentationFormat>On-screen Show (4:3)</PresentationFormat>
  <Paragraphs>803</Paragraphs>
  <Slides>73</Slides>
  <Notes>65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73</vt:i4>
      </vt:variant>
    </vt:vector>
  </HeadingPairs>
  <TitlesOfParts>
    <vt:vector size="79" baseType="lpstr">
      <vt:lpstr>ＭＳ Ｐゴシック</vt:lpstr>
      <vt:lpstr>Arial</vt:lpstr>
      <vt:lpstr>Courier</vt:lpstr>
      <vt:lpstr>Times</vt:lpstr>
      <vt:lpstr>Wingdings</vt:lpstr>
      <vt:lpstr>3_Blank Presentation</vt:lpstr>
      <vt:lpstr>EViews Training</vt:lpstr>
      <vt:lpstr>Frequency Conversion: Data and Workfile Documentation</vt:lpstr>
      <vt:lpstr>Frequency Conversion: Data and Workfile Documentation (cont’d)</vt:lpstr>
      <vt:lpstr>Frequency Conversion: Data and Workfile Documentation (cont’d)</vt:lpstr>
      <vt:lpstr>Frequency Conversion</vt:lpstr>
      <vt:lpstr>PowerPoint Presentation</vt:lpstr>
      <vt:lpstr>Frequency Conversion:  Low to High</vt:lpstr>
      <vt:lpstr>Frequency Conversion:  Low to High (cont’d)</vt:lpstr>
      <vt:lpstr>Frequency Conversion:  Low to High (cont’d)</vt:lpstr>
      <vt:lpstr> Method of Conversion:  Low to High</vt:lpstr>
      <vt:lpstr>Frequency Conversion: Low to High Example 1: Constant-Match Average</vt:lpstr>
      <vt:lpstr>Frequency Conversion: Low to High Example 2: Constant-Match Sum</vt:lpstr>
      <vt:lpstr>Frequency Conversion: Low to High Example 3: Quadratic-Match Average</vt:lpstr>
      <vt:lpstr>Frequency Conversion: Low to High Example 3: Quadratic-Match Average (cont’d)</vt:lpstr>
      <vt:lpstr>Frequency Conversion: Low to High Example 4: Linear-Match Last</vt:lpstr>
      <vt:lpstr>PowerPoint Presentation</vt:lpstr>
      <vt:lpstr>Frequency Conversion: Low to High  Example 5 </vt:lpstr>
      <vt:lpstr>PowerPoint Presentation</vt:lpstr>
      <vt:lpstr>PowerPoint Presentation</vt:lpstr>
      <vt:lpstr>Frequency Conversion:  High to Low</vt:lpstr>
      <vt:lpstr>PowerPoint Presentation</vt:lpstr>
      <vt:lpstr> Method of Conversion: High to Low</vt:lpstr>
      <vt:lpstr>Frequency Conversion: High to Low Example 1: Average Observations </vt:lpstr>
      <vt:lpstr>Frequency Conversion: High to Low Example 1: Average Observations (cont’d) </vt:lpstr>
      <vt:lpstr>Frequency Conversion: High to Low Example 2:  Sum Observations </vt:lpstr>
      <vt:lpstr>Frequency Conversion: High to Low Example 2:  Sum Observations (cont’d)</vt:lpstr>
      <vt:lpstr>Frequency Conversion: High to Low Example 3: Last Observations </vt:lpstr>
      <vt:lpstr>PowerPoint Presentation</vt:lpstr>
      <vt:lpstr>Panel Frequency Conversion: Data and Workfile Documentation </vt:lpstr>
      <vt:lpstr>Panel Frequency Conversion: Data and Workfile Documentation (cont’d)</vt:lpstr>
      <vt:lpstr>Panel Frequency Conversion</vt:lpstr>
      <vt:lpstr>Panel Data Workfile Pages </vt:lpstr>
      <vt:lpstr>Panel to Panel Workfile Pages (cont’d)</vt:lpstr>
      <vt:lpstr>Panel-to-Panel Conversion Example 1: Low to High Frequency</vt:lpstr>
      <vt:lpstr>Panel-to-Panel Conversion Example 1: Low-to-High Frequency (cont’d)</vt:lpstr>
      <vt:lpstr>Panel-to-Panel Conversion Example 1: Low-to-High Frequency (cont’d)</vt:lpstr>
      <vt:lpstr>Panel-to-Panel Conversion Example 2: Low-to-High Frequency</vt:lpstr>
      <vt:lpstr>Panel-to-Panel Conversion Example 2: Low-to-High Frequency (cont’d)</vt:lpstr>
      <vt:lpstr>PowerPoint Presentation</vt:lpstr>
      <vt:lpstr>Panel-to-Panel Conversion Example 3: High-to-Low Frequency</vt:lpstr>
      <vt:lpstr>Panel-to-Panel Conversion Example 3: High-to-Low Frequency (cont’d)</vt:lpstr>
      <vt:lpstr>Panel-to-Panel Conversion Example 4: High-to-Low Frequency</vt:lpstr>
      <vt:lpstr>Panel-to-Panel Conversion Example 4: High-to-Low Frequency (cont’d)</vt:lpstr>
      <vt:lpstr>Panel-to-Panel Conversion Example 4: High-to-Low Frequency (cont’d)</vt:lpstr>
      <vt:lpstr>Panel-to-Panel Conversion Example 4: High-to-Low Frequency (cont’d)</vt:lpstr>
      <vt:lpstr>PowerPoint Presentation</vt:lpstr>
      <vt:lpstr>Panel to Non-Panel  Frequency Conversion</vt:lpstr>
      <vt:lpstr> Panel to Non-Panel Conversion Example 1: Same Frequency</vt:lpstr>
      <vt:lpstr>PowerPoint Presentation</vt:lpstr>
      <vt:lpstr>PowerPoint Presentation</vt:lpstr>
      <vt:lpstr> Panel to Non-Panel Conversion Ex. 2: Low Freq. Panel to High Freq. Non Panel </vt:lpstr>
      <vt:lpstr>PowerPoint Presentation</vt:lpstr>
      <vt:lpstr> Panel to Non-Panel Conversion Ex. 2: Low Freq. Panel to High Non Panel (cont’d)</vt:lpstr>
      <vt:lpstr>Panel to Non-Panel Conversion Ex. 3: High Freq. Panel to Low Freq. Non Panel</vt:lpstr>
      <vt:lpstr>PowerPoint Presentation</vt:lpstr>
      <vt:lpstr> Panel to Non-Panel Conversion Ex. 3: High Freq. Panel to Low Non Panel (cont’d)</vt:lpstr>
      <vt:lpstr> Panel to Non-Panel Conversion:  Example 4: Panel to Cross-Section</vt:lpstr>
      <vt:lpstr>PowerPoint Presentation</vt:lpstr>
      <vt:lpstr> Panel to Non-Panel Conversion:  Example 4: Panel to Cross-Section (cont’d)</vt:lpstr>
      <vt:lpstr> Panel to Non-Panel Conversion:  Example 4a: Panel to Cross-Section</vt:lpstr>
      <vt:lpstr> Panel to Non-Panel Conversion:  Example 4a: Panel to Cross-Section (cont’d)</vt:lpstr>
      <vt:lpstr> Panel to Non-Panel Conversion:  Example 4b: Panel to Cross-Section</vt:lpstr>
      <vt:lpstr> Panel to Non-Panel Conversion:  Example 4b: Panel to Cross-Section</vt:lpstr>
      <vt:lpstr>Non-Panel to Panel  Frequency Conversion</vt:lpstr>
      <vt:lpstr> Non-Panel to Panel Conversion Example 1: Same Frequency</vt:lpstr>
      <vt:lpstr>PowerPoint Presentation</vt:lpstr>
      <vt:lpstr>PowerPoint Presentation</vt:lpstr>
      <vt:lpstr> Non-Panel to Panel Conversion Ex. 2: Low Freq. Non-Panel to High Freq. Panel </vt:lpstr>
      <vt:lpstr>PowerPoint Presentation</vt:lpstr>
      <vt:lpstr> Non-Panel to Panel Conversion Ex. 3: High Freq. Non-Panel to Low Freq. Panel </vt:lpstr>
      <vt:lpstr>PowerPoint Presentation</vt:lpstr>
      <vt:lpstr> Non-Panel to Panel Conversion Example 4: Cross-Section to Panel</vt:lpstr>
      <vt:lpstr>PowerPoint Presentation</vt:lpstr>
    </vt:vector>
  </TitlesOfParts>
  <Company>genesis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dc:creator>
  <cp:lastModifiedBy>Thomas, Gareth</cp:lastModifiedBy>
  <cp:revision>1331</cp:revision>
  <cp:lastPrinted>2005-10-25T18:12:41Z</cp:lastPrinted>
  <dcterms:created xsi:type="dcterms:W3CDTF">2004-06-07T17:05:46Z</dcterms:created>
  <dcterms:modified xsi:type="dcterms:W3CDTF">2016-06-29T18:07:21Z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