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082" r:id="rId5"/>
  </p:sldMasterIdLst>
  <p:notesMasterIdLst>
    <p:notesMasterId r:id="rId76"/>
  </p:notesMasterIdLst>
  <p:handoutMasterIdLst>
    <p:handoutMasterId r:id="rId77"/>
  </p:handoutMasterIdLst>
  <p:sldIdLst>
    <p:sldId id="371" r:id="rId6"/>
    <p:sldId id="660" r:id="rId7"/>
    <p:sldId id="661" r:id="rId8"/>
    <p:sldId id="372" r:id="rId9"/>
    <p:sldId id="472" r:id="rId10"/>
    <p:sldId id="524" r:id="rId11"/>
    <p:sldId id="548" r:id="rId12"/>
    <p:sldId id="549" r:id="rId13"/>
    <p:sldId id="550" r:id="rId14"/>
    <p:sldId id="554" r:id="rId15"/>
    <p:sldId id="555" r:id="rId16"/>
    <p:sldId id="558" r:id="rId17"/>
    <p:sldId id="559" r:id="rId18"/>
    <p:sldId id="560" r:id="rId19"/>
    <p:sldId id="567" r:id="rId20"/>
    <p:sldId id="568" r:id="rId21"/>
    <p:sldId id="569" r:id="rId22"/>
    <p:sldId id="570" r:id="rId23"/>
    <p:sldId id="571" r:id="rId24"/>
    <p:sldId id="572" r:id="rId25"/>
    <p:sldId id="573" r:id="rId26"/>
    <p:sldId id="574" r:id="rId27"/>
    <p:sldId id="575" r:id="rId28"/>
    <p:sldId id="578" r:id="rId29"/>
    <p:sldId id="579" r:id="rId30"/>
    <p:sldId id="589" r:id="rId31"/>
    <p:sldId id="590" r:id="rId32"/>
    <p:sldId id="591" r:id="rId33"/>
    <p:sldId id="592" r:id="rId34"/>
    <p:sldId id="593" r:id="rId35"/>
    <p:sldId id="594" r:id="rId36"/>
    <p:sldId id="595" r:id="rId37"/>
    <p:sldId id="596" r:id="rId38"/>
    <p:sldId id="598" r:id="rId39"/>
    <p:sldId id="597" r:id="rId40"/>
    <p:sldId id="602" r:id="rId41"/>
    <p:sldId id="603" r:id="rId42"/>
    <p:sldId id="604" r:id="rId43"/>
    <p:sldId id="613" r:id="rId44"/>
    <p:sldId id="614" r:id="rId45"/>
    <p:sldId id="615" r:id="rId46"/>
    <p:sldId id="616" r:id="rId47"/>
    <p:sldId id="617" r:id="rId48"/>
    <p:sldId id="618" r:id="rId49"/>
    <p:sldId id="621" r:id="rId50"/>
    <p:sldId id="622" r:id="rId51"/>
    <p:sldId id="623" r:id="rId52"/>
    <p:sldId id="624" r:id="rId53"/>
    <p:sldId id="625" r:id="rId54"/>
    <p:sldId id="626" r:id="rId55"/>
    <p:sldId id="634" r:id="rId56"/>
    <p:sldId id="635" r:id="rId57"/>
    <p:sldId id="636" r:id="rId58"/>
    <p:sldId id="637" r:id="rId59"/>
    <p:sldId id="638" r:id="rId60"/>
    <p:sldId id="639" r:id="rId61"/>
    <p:sldId id="640" r:id="rId62"/>
    <p:sldId id="643" r:id="rId63"/>
    <p:sldId id="644" r:id="rId64"/>
    <p:sldId id="645" r:id="rId65"/>
    <p:sldId id="646" r:id="rId66"/>
    <p:sldId id="647" r:id="rId67"/>
    <p:sldId id="648" r:id="rId68"/>
    <p:sldId id="649" r:id="rId69"/>
    <p:sldId id="650" r:id="rId70"/>
    <p:sldId id="653" r:id="rId71"/>
    <p:sldId id="654" r:id="rId72"/>
    <p:sldId id="655" r:id="rId73"/>
    <p:sldId id="656" r:id="rId74"/>
    <p:sldId id="659" r:id="rId75"/>
  </p:sldIdLst>
  <p:sldSz cx="9144000" cy="6858000" type="screen4x3"/>
  <p:notesSz cx="7061200" cy="9398000"/>
  <p:custDataLst>
    <p:tags r:id="rId78"/>
  </p:custDataLst>
  <p:defaultTextStyle>
    <a:defPPr>
      <a:defRPr lang="en-US"/>
    </a:defPPr>
    <a:lvl1pPr algn="l" rtl="0" fontAlgn="base">
      <a:spcBef>
        <a:spcPct val="0"/>
      </a:spcBef>
      <a:spcAft>
        <a:spcPct val="0"/>
      </a:spcAft>
      <a:defRPr sz="10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10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10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10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700">
          <p15:clr>
            <a:srgbClr val="A4A3A4"/>
          </p15:clr>
        </p15:guide>
        <p15:guide id="2" orient="horz" pos="1988">
          <p15:clr>
            <a:srgbClr val="A4A3A4"/>
          </p15:clr>
        </p15:guide>
        <p15:guide id="3" orient="horz" pos="1193">
          <p15:clr>
            <a:srgbClr val="A4A3A4"/>
          </p15:clr>
        </p15:guide>
        <p15:guide id="4" orient="horz" pos="5606">
          <p15:clr>
            <a:srgbClr val="A4A3A4"/>
          </p15:clr>
        </p15:guide>
        <p15:guide id="5" orient="horz" pos="4052">
          <p15:clr>
            <a:srgbClr val="A4A3A4"/>
          </p15:clr>
        </p15:guide>
        <p15:guide id="6" orient="horz" pos="757">
          <p15:clr>
            <a:srgbClr val="A4A3A4"/>
          </p15:clr>
        </p15:guide>
        <p15:guide id="7" pos="2882">
          <p15:clr>
            <a:srgbClr val="A4A3A4"/>
          </p15:clr>
        </p15:guide>
        <p15:guide id="8" pos="318">
          <p15:clr>
            <a:srgbClr val="A4A3A4"/>
          </p15:clr>
        </p15:guide>
      </p15:sldGuideLst>
    </p:ext>
    <p:ext uri="{2D200454-40CA-4A62-9FC3-DE9A4176ACB9}">
      <p15:notesGuideLst xmlns:p15="http://schemas.microsoft.com/office/powerpoint/2012/main">
        <p15:guide id="1" orient="horz" pos="376">
          <p15:clr>
            <a:srgbClr val="A4A3A4"/>
          </p15:clr>
        </p15:guide>
        <p15:guide id="2" orient="horz" pos="5616">
          <p15:clr>
            <a:srgbClr val="A4A3A4"/>
          </p15:clr>
        </p15:guide>
        <p15:guide id="3" pos="2232">
          <p15:clr>
            <a:srgbClr val="A4A3A4"/>
          </p15:clr>
        </p15:guide>
        <p15:guide id="4" pos="353">
          <p15:clr>
            <a:srgbClr val="A4A3A4"/>
          </p15:clr>
        </p15:guide>
        <p15:guide id="5" pos="419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E30008"/>
    <a:srgbClr val="CCECFF"/>
    <a:srgbClr val="99CCFF"/>
    <a:srgbClr val="75E4FF"/>
    <a:srgbClr val="300ECF"/>
    <a:srgbClr val="FF3D06"/>
    <a:srgbClr val="1E14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09" autoAdjust="0"/>
    <p:restoredTop sz="94676" autoAdjust="0"/>
  </p:normalViewPr>
  <p:slideViewPr>
    <p:cSldViewPr snapToGrid="0">
      <p:cViewPr varScale="1">
        <p:scale>
          <a:sx n="95" d="100"/>
          <a:sy n="95" d="100"/>
        </p:scale>
        <p:origin x="90" y="444"/>
      </p:cViewPr>
      <p:guideLst>
        <p:guide orient="horz" pos="1700"/>
        <p:guide orient="horz" pos="1988"/>
        <p:guide orient="horz" pos="1193"/>
        <p:guide orient="horz" pos="5606"/>
        <p:guide orient="horz" pos="4052"/>
        <p:guide orient="horz" pos="757"/>
        <p:guide pos="2882"/>
        <p:guide pos="3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8" d="100"/>
          <a:sy n="78" d="100"/>
        </p:scale>
        <p:origin x="-2016" y="-90"/>
      </p:cViewPr>
      <p:guideLst>
        <p:guide orient="horz" pos="376"/>
        <p:guide orient="horz" pos="5616"/>
        <p:guide pos="2232"/>
        <p:guide pos="353"/>
        <p:guide pos="419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presProps" Target="presProps.xml"/><Relationship Id="rId5" Type="http://schemas.openxmlformats.org/officeDocument/2006/relationships/slideMaster" Target="slideMasters/slideMaster1.xml"/><Relationship Id="rId61" Type="http://schemas.openxmlformats.org/officeDocument/2006/relationships/slide" Target="slides/slide56.xml"/><Relationship Id="rId82"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227" name="Rectangle 3"/>
          <p:cNvSpPr>
            <a:spLocks noGrp="1" noChangeArrowheads="1"/>
          </p:cNvSpPr>
          <p:nvPr>
            <p:ph type="dt" sz="quarter" idx="1"/>
          </p:nvPr>
        </p:nvSpPr>
        <p:spPr bwMode="auto">
          <a:xfrm>
            <a:off x="463550" y="508000"/>
            <a:ext cx="3060700" cy="234950"/>
          </a:xfrm>
          <a:prstGeom prst="rect">
            <a:avLst/>
          </a:prstGeom>
          <a:noFill/>
          <a:ln w="9525">
            <a:noFill/>
            <a:miter lim="800000"/>
            <a:headEnd/>
            <a:tailEnd/>
          </a:ln>
          <a:effectLst/>
        </p:spPr>
        <p:txBody>
          <a:bodyPr vert="horz" wrap="square" lIns="93955" tIns="46978" rIns="93955" bIns="46978" numCol="1" anchor="t" anchorCtr="0" compatLnSpc="1">
            <a:prstTxWarp prst="textNoShape">
              <a:avLst/>
            </a:prstTxWarp>
          </a:bodyPr>
          <a:lstStyle>
            <a:lvl1pPr defTabSz="939800" eaLnBrk="0" hangingPunct="0">
              <a:defRPr sz="900">
                <a:solidFill>
                  <a:schemeClr val="accent1"/>
                </a:solidFill>
                <a:latin typeface="Arial" pitchFamily="34" charset="0"/>
                <a:ea typeface="ＭＳ Ｐゴシック" charset="-128"/>
                <a:cs typeface="+mn-cs"/>
              </a:defRPr>
            </a:lvl1pPr>
          </a:lstStyle>
          <a:p>
            <a:pPr>
              <a:defRPr/>
            </a:pPr>
            <a:fld id="{BF2A673C-5623-4B44-A598-1CC932B90EB2}" type="datetime8">
              <a:rPr lang="en-US"/>
              <a:pPr>
                <a:defRPr/>
              </a:pPr>
              <a:t>06/29/16 11:27</a:t>
            </a:fld>
            <a:endParaRPr lang="en-US" dirty="0"/>
          </a:p>
        </p:txBody>
      </p:sp>
      <p:sp>
        <p:nvSpPr>
          <p:cNvPr id="52229" name="Rectangle 5"/>
          <p:cNvSpPr>
            <a:spLocks noGrp="1" noChangeArrowheads="1"/>
          </p:cNvSpPr>
          <p:nvPr>
            <p:ph type="sldNum" sz="quarter" idx="3"/>
          </p:nvPr>
        </p:nvSpPr>
        <p:spPr bwMode="auto">
          <a:xfrm>
            <a:off x="5140325" y="8742363"/>
            <a:ext cx="1417638" cy="211137"/>
          </a:xfrm>
          <a:prstGeom prst="rect">
            <a:avLst/>
          </a:prstGeom>
          <a:noFill/>
          <a:ln w="9525">
            <a:noFill/>
            <a:miter lim="800000"/>
            <a:headEnd/>
            <a:tailEnd/>
          </a:ln>
          <a:effectLst/>
        </p:spPr>
        <p:txBody>
          <a:bodyPr vert="horz" wrap="square" lIns="93955" tIns="46978" rIns="93955" bIns="46978" numCol="1" anchor="b" anchorCtr="0" compatLnSpc="1">
            <a:prstTxWarp prst="textNoShape">
              <a:avLst/>
            </a:prstTxWarp>
          </a:bodyPr>
          <a:lstStyle>
            <a:lvl1pPr algn="r" defTabSz="939800" eaLnBrk="0" hangingPunct="0">
              <a:defRPr sz="900">
                <a:solidFill>
                  <a:schemeClr val="accent1"/>
                </a:solidFill>
                <a:latin typeface="Arial" pitchFamily="34" charset="0"/>
                <a:ea typeface="ＭＳ Ｐゴシック" charset="-128"/>
                <a:cs typeface="+mn-cs"/>
              </a:defRPr>
            </a:lvl1pPr>
          </a:lstStyle>
          <a:p>
            <a:pPr>
              <a:defRPr/>
            </a:pPr>
            <a:fld id="{374E368C-AD8C-4E75-859F-415110C9597F}" type="slidenum">
              <a:rPr lang="en-US"/>
              <a:pPr>
                <a:defRPr/>
              </a:pPr>
              <a:t>‹#›</a:t>
            </a:fld>
            <a:endParaRPr lang="en-US" dirty="0"/>
          </a:p>
        </p:txBody>
      </p:sp>
      <p:sp>
        <p:nvSpPr>
          <p:cNvPr id="24580" name="Text Box 7"/>
          <p:cNvSpPr txBox="1">
            <a:spLocks noChangeArrowheads="1"/>
          </p:cNvSpPr>
          <p:nvPr/>
        </p:nvSpPr>
        <p:spPr bwMode="auto">
          <a:xfrm>
            <a:off x="479425" y="8753475"/>
            <a:ext cx="3268663"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itchFamily="34" charset="0"/>
                <a:ea typeface="ＭＳ Ｐゴシック" pitchFamily="34" charset="-128"/>
              </a:defRPr>
            </a:lvl1pPr>
            <a:lvl2pPr marL="742950" indent="-285750">
              <a:defRPr sz="1000">
                <a:solidFill>
                  <a:schemeClr val="tx1"/>
                </a:solidFill>
                <a:latin typeface="Arial" pitchFamily="34" charset="0"/>
                <a:ea typeface="ＭＳ Ｐゴシック" pitchFamily="34" charset="-128"/>
              </a:defRPr>
            </a:lvl2pPr>
            <a:lvl3pPr marL="1143000" indent="-228600">
              <a:defRPr sz="1000">
                <a:solidFill>
                  <a:schemeClr val="tx1"/>
                </a:solidFill>
                <a:latin typeface="Arial" pitchFamily="34" charset="0"/>
                <a:ea typeface="ＭＳ Ｐゴシック" pitchFamily="34" charset="-128"/>
              </a:defRPr>
            </a:lvl3pPr>
            <a:lvl4pPr marL="1600200" indent="-228600">
              <a:defRPr sz="1000">
                <a:solidFill>
                  <a:schemeClr val="tx1"/>
                </a:solidFill>
                <a:latin typeface="Arial" pitchFamily="34" charset="0"/>
                <a:ea typeface="ＭＳ Ｐゴシック" pitchFamily="34" charset="-128"/>
              </a:defRPr>
            </a:lvl4pPr>
            <a:lvl5pPr marL="2057400" indent="-22860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0" hangingPunct="0">
              <a:defRPr/>
            </a:pPr>
            <a:r>
              <a:rPr lang="en-US" sz="800" dirty="0" smtClean="0">
                <a:solidFill>
                  <a:schemeClr val="accent1"/>
                </a:solidFill>
              </a:rPr>
              <a:t>Copyright </a:t>
            </a:r>
            <a:r>
              <a:rPr lang="en-US" altLang="ja-JP" sz="800" dirty="0" smtClean="0">
                <a:solidFill>
                  <a:schemeClr val="accent1"/>
                </a:solidFill>
              </a:rPr>
              <a:t>© </a:t>
            </a:r>
            <a:r>
              <a:rPr lang="en-US" sz="800" dirty="0" smtClean="0">
                <a:solidFill>
                  <a:schemeClr val="accent1"/>
                </a:solidFill>
              </a:rPr>
              <a:t>2005 IHS Inc. All Rights Reserved.</a:t>
            </a:r>
          </a:p>
        </p:txBody>
      </p:sp>
    </p:spTree>
    <p:extLst>
      <p:ext uri="{BB962C8B-B14F-4D97-AF65-F5344CB8AC3E}">
        <p14:creationId xmlns:p14="http://schemas.microsoft.com/office/powerpoint/2010/main" val="1299677421"/>
      </p:ext>
    </p:extLst>
  </p:cSld>
  <p:clrMap bg1="dk2" tx1="lt1" bg2="dk1" tx2="lt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7" name="Rectangle 3"/>
          <p:cNvSpPr>
            <a:spLocks noGrp="1" noChangeArrowheads="1"/>
          </p:cNvSpPr>
          <p:nvPr>
            <p:ph type="dt" idx="1"/>
          </p:nvPr>
        </p:nvSpPr>
        <p:spPr bwMode="auto">
          <a:xfrm>
            <a:off x="493713" y="339725"/>
            <a:ext cx="2757487" cy="312738"/>
          </a:xfrm>
          <a:prstGeom prst="rect">
            <a:avLst/>
          </a:prstGeom>
          <a:noFill/>
          <a:ln w="9525">
            <a:noFill/>
            <a:miter lim="800000"/>
            <a:headEnd/>
            <a:tailEnd/>
          </a:ln>
          <a:effectLst/>
        </p:spPr>
        <p:txBody>
          <a:bodyPr vert="horz" wrap="square" lIns="93955" tIns="46978" rIns="93955" bIns="46978" numCol="1" anchor="t" anchorCtr="0" compatLnSpc="1">
            <a:prstTxWarp prst="textNoShape">
              <a:avLst/>
            </a:prstTxWarp>
          </a:bodyPr>
          <a:lstStyle>
            <a:lvl1pPr defTabSz="939800" eaLnBrk="0" hangingPunct="0">
              <a:defRPr sz="900">
                <a:solidFill>
                  <a:schemeClr val="accent1"/>
                </a:solidFill>
                <a:latin typeface="Arial" pitchFamily="34" charset="0"/>
                <a:ea typeface="ＭＳ Ｐゴシック" charset="-128"/>
                <a:cs typeface="+mn-cs"/>
              </a:defRPr>
            </a:lvl1pPr>
          </a:lstStyle>
          <a:p>
            <a:pPr>
              <a:defRPr/>
            </a:pPr>
            <a:fld id="{3149CE7C-4A9E-4261-B1E8-A60F8E401A38}" type="datetime8">
              <a:rPr lang="en-US"/>
              <a:pPr>
                <a:defRPr/>
              </a:pPr>
              <a:t>06/29/16 11:27</a:t>
            </a:fld>
            <a:endParaRPr lang="en-US" dirty="0"/>
          </a:p>
        </p:txBody>
      </p:sp>
      <p:sp>
        <p:nvSpPr>
          <p:cNvPr id="40963" name="Rectangle 4"/>
          <p:cNvSpPr>
            <a:spLocks noGrp="1" noRot="1" noChangeAspect="1" noChangeArrowheads="1" noTextEdit="1"/>
          </p:cNvSpPr>
          <p:nvPr>
            <p:ph type="sldImg" idx="2"/>
          </p:nvPr>
        </p:nvSpPr>
        <p:spPr bwMode="auto">
          <a:xfrm>
            <a:off x="1182688" y="704850"/>
            <a:ext cx="4699000" cy="35242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1073150" y="4464050"/>
            <a:ext cx="4859338" cy="4229100"/>
          </a:xfrm>
          <a:prstGeom prst="rect">
            <a:avLst/>
          </a:prstGeom>
          <a:noFill/>
          <a:ln w="9525">
            <a:noFill/>
            <a:miter lim="800000"/>
            <a:headEnd/>
            <a:tailEnd/>
          </a:ln>
          <a:effectLst/>
        </p:spPr>
        <p:txBody>
          <a:bodyPr vert="horz" wrap="square" lIns="93955" tIns="46978" rIns="93955" bIns="4697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1" name="Rectangle 7"/>
          <p:cNvSpPr>
            <a:spLocks noGrp="1" noChangeArrowheads="1"/>
          </p:cNvSpPr>
          <p:nvPr>
            <p:ph type="sldNum" sz="quarter" idx="5"/>
          </p:nvPr>
        </p:nvSpPr>
        <p:spPr bwMode="auto">
          <a:xfrm>
            <a:off x="5603875" y="8478838"/>
            <a:ext cx="1116013" cy="492125"/>
          </a:xfrm>
          <a:prstGeom prst="rect">
            <a:avLst/>
          </a:prstGeom>
          <a:noFill/>
          <a:ln w="9525">
            <a:noFill/>
            <a:miter lim="800000"/>
            <a:headEnd/>
            <a:tailEnd/>
          </a:ln>
          <a:effectLst/>
        </p:spPr>
        <p:txBody>
          <a:bodyPr vert="horz" wrap="square" lIns="93955" tIns="46978" rIns="93955" bIns="46978" numCol="1" anchor="b" anchorCtr="0" compatLnSpc="1">
            <a:prstTxWarp prst="textNoShape">
              <a:avLst/>
            </a:prstTxWarp>
          </a:bodyPr>
          <a:lstStyle>
            <a:lvl1pPr algn="r" defTabSz="939800" eaLnBrk="0" hangingPunct="0">
              <a:defRPr sz="900">
                <a:solidFill>
                  <a:schemeClr val="accent1"/>
                </a:solidFill>
                <a:latin typeface="Arial" pitchFamily="34" charset="0"/>
                <a:ea typeface="ＭＳ Ｐゴシック" charset="-128"/>
                <a:cs typeface="+mn-cs"/>
              </a:defRPr>
            </a:lvl1pPr>
          </a:lstStyle>
          <a:p>
            <a:pPr>
              <a:defRPr/>
            </a:pPr>
            <a:fld id="{0B959A94-7DAE-472D-AD9F-DBF042B2D27E}" type="slidenum">
              <a:rPr lang="en-US"/>
              <a:pPr>
                <a:defRPr/>
              </a:pPr>
              <a:t>‹#›</a:t>
            </a:fld>
            <a:endParaRPr lang="en-US" dirty="0"/>
          </a:p>
        </p:txBody>
      </p:sp>
      <p:sp>
        <p:nvSpPr>
          <p:cNvPr id="20486" name="Text Box 8"/>
          <p:cNvSpPr txBox="1">
            <a:spLocks noChangeArrowheads="1"/>
          </p:cNvSpPr>
          <p:nvPr/>
        </p:nvSpPr>
        <p:spPr bwMode="auto">
          <a:xfrm>
            <a:off x="479425" y="8764588"/>
            <a:ext cx="3268663"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itchFamily="34" charset="0"/>
                <a:ea typeface="ＭＳ Ｐゴシック" pitchFamily="34" charset="-128"/>
              </a:defRPr>
            </a:lvl1pPr>
            <a:lvl2pPr marL="742950" indent="-285750">
              <a:defRPr sz="1000">
                <a:solidFill>
                  <a:schemeClr val="tx1"/>
                </a:solidFill>
                <a:latin typeface="Arial" pitchFamily="34" charset="0"/>
                <a:ea typeface="ＭＳ Ｐゴシック" pitchFamily="34" charset="-128"/>
              </a:defRPr>
            </a:lvl2pPr>
            <a:lvl3pPr marL="1143000" indent="-228600">
              <a:defRPr sz="1000">
                <a:solidFill>
                  <a:schemeClr val="tx1"/>
                </a:solidFill>
                <a:latin typeface="Arial" pitchFamily="34" charset="0"/>
                <a:ea typeface="ＭＳ Ｐゴシック" pitchFamily="34" charset="-128"/>
              </a:defRPr>
            </a:lvl3pPr>
            <a:lvl4pPr marL="1600200" indent="-228600">
              <a:defRPr sz="1000">
                <a:solidFill>
                  <a:schemeClr val="tx1"/>
                </a:solidFill>
                <a:latin typeface="Arial" pitchFamily="34" charset="0"/>
                <a:ea typeface="ＭＳ Ｐゴシック" pitchFamily="34" charset="-128"/>
              </a:defRPr>
            </a:lvl4pPr>
            <a:lvl5pPr marL="2057400" indent="-22860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0" hangingPunct="0">
              <a:defRPr/>
            </a:pPr>
            <a:r>
              <a:rPr lang="en-US" sz="800" dirty="0" smtClean="0">
                <a:solidFill>
                  <a:schemeClr val="accent1"/>
                </a:solidFill>
              </a:rPr>
              <a:t>Copyright </a:t>
            </a:r>
            <a:r>
              <a:rPr lang="en-US" altLang="ja-JP" sz="800" dirty="0" smtClean="0">
                <a:solidFill>
                  <a:schemeClr val="accent1"/>
                </a:solidFill>
              </a:rPr>
              <a:t>© </a:t>
            </a:r>
            <a:r>
              <a:rPr lang="en-US" sz="800" dirty="0" smtClean="0">
                <a:solidFill>
                  <a:schemeClr val="accent1"/>
                </a:solidFill>
              </a:rPr>
              <a:t>2005 IHS Inc. All Rights Reserved.</a:t>
            </a:r>
          </a:p>
        </p:txBody>
      </p:sp>
    </p:spTree>
    <p:extLst>
      <p:ext uri="{BB962C8B-B14F-4D97-AF65-F5344CB8AC3E}">
        <p14:creationId xmlns:p14="http://schemas.microsoft.com/office/powerpoint/2010/main" val="1031279172"/>
      </p:ext>
    </p:extLst>
  </p:cSld>
  <p:clrMap bg1="dk2" tx1="lt1" bg2="dk1" tx2="lt2" accent1="accent1" accent2="accent2" accent3="accent3" accent4="accent4" accent5="accent5" accent6="accent6" hlink="hlink" folHlink="folHlink"/>
  <p:hf hdr="0" ftr="0"/>
  <p:notesStyle>
    <a:lvl1pPr marL="58738" indent="-58738" algn="l" rtl="0" eaLnBrk="0" fontAlgn="base" hangingPunct="0">
      <a:spcBef>
        <a:spcPct val="30000"/>
      </a:spcBef>
      <a:spcAft>
        <a:spcPct val="0"/>
      </a:spcAft>
      <a:buSzPct val="90000"/>
      <a:buFont typeface="Times" pitchFamily="18" charset="0"/>
      <a:buChar char="•"/>
      <a:defRPr sz="1000" kern="1200">
        <a:solidFill>
          <a:schemeClr val="bg1"/>
        </a:solidFill>
        <a:latin typeface="Arial" charset="0"/>
        <a:ea typeface="ＭＳ Ｐゴシック" charset="0"/>
        <a:cs typeface="+mn-cs"/>
      </a:defRPr>
    </a:lvl1pPr>
    <a:lvl2pPr marL="233363" indent="-60325" algn="l" rtl="0" eaLnBrk="0" fontAlgn="base" hangingPunct="0">
      <a:spcBef>
        <a:spcPct val="30000"/>
      </a:spcBef>
      <a:spcAft>
        <a:spcPct val="0"/>
      </a:spcAft>
      <a:buSzPct val="90000"/>
      <a:buFont typeface="Times" pitchFamily="18" charset="0"/>
      <a:buChar char="•"/>
      <a:defRPr sz="900" kern="1200">
        <a:solidFill>
          <a:schemeClr val="bg1"/>
        </a:solidFill>
        <a:latin typeface="Arial" charset="0"/>
        <a:ea typeface="ＭＳ Ｐゴシック" charset="0"/>
        <a:cs typeface="+mn-cs"/>
      </a:defRPr>
    </a:lvl2pPr>
    <a:lvl3pPr marL="396875" indent="-49213" algn="l" rtl="0" eaLnBrk="0" fontAlgn="base" hangingPunct="0">
      <a:spcBef>
        <a:spcPct val="30000"/>
      </a:spcBef>
      <a:spcAft>
        <a:spcPct val="0"/>
      </a:spcAft>
      <a:buSzPct val="90000"/>
      <a:buFont typeface="Times" pitchFamily="18" charset="0"/>
      <a:buChar char="•"/>
      <a:defRPr sz="800" kern="1200">
        <a:solidFill>
          <a:schemeClr val="bg1"/>
        </a:solidFill>
        <a:latin typeface="Arial" charset="0"/>
        <a:ea typeface="ＭＳ Ｐゴシック" charset="0"/>
        <a:cs typeface="+mn-cs"/>
      </a:defRPr>
    </a:lvl3pPr>
    <a:lvl4pPr marL="571500" indent="-60325" algn="l" rtl="0" eaLnBrk="0" fontAlgn="base" hangingPunct="0">
      <a:spcBef>
        <a:spcPct val="30000"/>
      </a:spcBef>
      <a:spcAft>
        <a:spcPct val="0"/>
      </a:spcAft>
      <a:buSzPct val="90000"/>
      <a:buFont typeface="Times" pitchFamily="18" charset="0"/>
      <a:buChar char="•"/>
      <a:defRPr sz="800" kern="1200">
        <a:solidFill>
          <a:schemeClr val="bg1"/>
        </a:solidFill>
        <a:latin typeface="Arial" charset="0"/>
        <a:ea typeface="ＭＳ Ｐゴシック" charset="0"/>
        <a:cs typeface="+mn-cs"/>
      </a:defRPr>
    </a:lvl4pPr>
    <a:lvl5pPr marL="746125" indent="-58738" algn="l" rtl="0" eaLnBrk="0" fontAlgn="base" hangingPunct="0">
      <a:spcBef>
        <a:spcPct val="30000"/>
      </a:spcBef>
      <a:spcAft>
        <a:spcPct val="0"/>
      </a:spcAft>
      <a:buSzPct val="90000"/>
      <a:buFont typeface="Times" pitchFamily="18" charset="0"/>
      <a:buChar char="•"/>
      <a:defRPr sz="800" kern="1200">
        <a:solidFill>
          <a:schemeClr val="bg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F9836717-3B8F-4BB2-A64B-83794577E920}" type="datetime8">
              <a:rPr lang="en-US" sz="900" smtClean="0">
                <a:solidFill>
                  <a:schemeClr val="accent1"/>
                </a:solidFill>
              </a:rPr>
              <a:pPr>
                <a:defRPr/>
              </a:pPr>
              <a:t>06/29/16 11:27</a:t>
            </a:fld>
            <a:endParaRPr lang="en-US" sz="900" dirty="0" smtClean="0">
              <a:solidFill>
                <a:schemeClr val="accent1"/>
              </a:solidFill>
            </a:endParaRPr>
          </a:p>
        </p:txBody>
      </p:sp>
      <p:sp>
        <p:nvSpPr>
          <p:cNvPr id="25603"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58C93054-470B-4846-BD0E-73413461568A}" type="slidenum">
              <a:rPr lang="en-US" sz="900" smtClean="0">
                <a:solidFill>
                  <a:schemeClr val="accent1"/>
                </a:solidFill>
              </a:rPr>
              <a:pPr>
                <a:defRPr/>
              </a:pPr>
              <a:t>1</a:t>
            </a:fld>
            <a:endParaRPr lang="en-US" sz="900" dirty="0" smtClean="0">
              <a:solidFill>
                <a:schemeClr val="accent1"/>
              </a:solidFill>
            </a:endParaRPr>
          </a:p>
        </p:txBody>
      </p:sp>
      <p:sp>
        <p:nvSpPr>
          <p:cNvPr id="41988" name="Rectangle 2"/>
          <p:cNvSpPr>
            <a:spLocks noGrp="1" noRot="1" noChangeAspect="1" noChangeArrowheads="1" noTextEdit="1"/>
          </p:cNvSpPr>
          <p:nvPr>
            <p:ph type="sldImg"/>
          </p:nvPr>
        </p:nvSpPr>
        <p:spPr>
          <a:xfrm>
            <a:off x="1182688" y="706438"/>
            <a:ext cx="4697412" cy="3522662"/>
          </a:xfrm>
          <a:ln/>
        </p:spPr>
      </p:sp>
      <p:sp>
        <p:nvSpPr>
          <p:cNvPr id="41989"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smtClean="0">
              <a:ea typeface="ＭＳ Ｐゴシック" pitchFamily="34" charset="-128"/>
            </a:endParaRPr>
          </a:p>
        </p:txBody>
      </p:sp>
    </p:spTree>
    <p:extLst>
      <p:ext uri="{BB962C8B-B14F-4D97-AF65-F5344CB8AC3E}">
        <p14:creationId xmlns:p14="http://schemas.microsoft.com/office/powerpoint/2010/main" val="39908302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10</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11</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12</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13</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14</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15</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16</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17</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18</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9DAB6746-99ED-4A31-8B67-8221C258AE79}" type="datetime8">
              <a:rPr lang="en-US" sz="900" smtClean="0">
                <a:solidFill>
                  <a:schemeClr val="accent1"/>
                </a:solidFill>
              </a:rPr>
              <a:pPr>
                <a:defRPr/>
              </a:pPr>
              <a:t>06/29/16 11:27</a:t>
            </a:fld>
            <a:endParaRPr lang="en-US" sz="900" dirty="0" smtClean="0">
              <a:solidFill>
                <a:schemeClr val="accent1"/>
              </a:solidFill>
            </a:endParaRPr>
          </a:p>
        </p:txBody>
      </p:sp>
      <p:sp>
        <p:nvSpPr>
          <p:cNvPr id="27651"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C3DA479-808C-41B2-B432-9BC8B5D3C327}" type="slidenum">
              <a:rPr lang="en-US" sz="900" smtClean="0">
                <a:solidFill>
                  <a:schemeClr val="accent1"/>
                </a:solidFill>
              </a:rPr>
              <a:pPr>
                <a:defRPr/>
              </a:pPr>
              <a:t>19</a:t>
            </a:fld>
            <a:endParaRPr lang="en-US" sz="900" dirty="0" smtClean="0">
              <a:solidFill>
                <a:schemeClr val="accent1"/>
              </a:solidFill>
            </a:endParaRPr>
          </a:p>
        </p:txBody>
      </p:sp>
      <p:sp>
        <p:nvSpPr>
          <p:cNvPr id="44036" name="Rectangle 2"/>
          <p:cNvSpPr>
            <a:spLocks noGrp="1" noRot="1" noChangeAspect="1" noChangeArrowheads="1" noTextEdit="1"/>
          </p:cNvSpPr>
          <p:nvPr>
            <p:ph type="sldImg"/>
          </p:nvPr>
        </p:nvSpPr>
        <p:spPr>
          <a:xfrm>
            <a:off x="1182688" y="706438"/>
            <a:ext cx="4697412" cy="3522662"/>
          </a:xfrm>
          <a:ln/>
        </p:spPr>
      </p:sp>
      <p:sp>
        <p:nvSpPr>
          <p:cNvPr id="44037"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smtClean="0">
              <a:ea typeface="ＭＳ Ｐゴシック" pitchFamily="34" charset="-128"/>
            </a:endParaRPr>
          </a:p>
        </p:txBody>
      </p:sp>
    </p:spTree>
    <p:extLst>
      <p:ext uri="{BB962C8B-B14F-4D97-AF65-F5344CB8AC3E}">
        <p14:creationId xmlns:p14="http://schemas.microsoft.com/office/powerpoint/2010/main" val="2898974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98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22F1DAA-7031-46DC-AA5C-D560A6926443}" type="slidenum">
              <a:rPr lang="en-US" sz="900" smtClean="0"/>
              <a:pPr eaLnBrk="1" hangingPunct="1">
                <a:defRPr/>
              </a:pPr>
              <a:t>2</a:t>
            </a:fld>
            <a:endParaRPr lang="en-US" sz="900" smtClean="0"/>
          </a:p>
        </p:txBody>
      </p:sp>
    </p:spTree>
    <p:extLst>
      <p:ext uri="{BB962C8B-B14F-4D97-AF65-F5344CB8AC3E}">
        <p14:creationId xmlns:p14="http://schemas.microsoft.com/office/powerpoint/2010/main" val="1834940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20</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21</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22</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23</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24</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25</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26</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27</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28</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9DAB6746-99ED-4A31-8B67-8221C258AE79}" type="datetime8">
              <a:rPr lang="en-US" sz="900" smtClean="0">
                <a:solidFill>
                  <a:schemeClr val="accent1"/>
                </a:solidFill>
              </a:rPr>
              <a:pPr>
                <a:defRPr/>
              </a:pPr>
              <a:t>06/29/16 11:27</a:t>
            </a:fld>
            <a:endParaRPr lang="en-US" sz="900" dirty="0" smtClean="0">
              <a:solidFill>
                <a:schemeClr val="accent1"/>
              </a:solidFill>
            </a:endParaRPr>
          </a:p>
        </p:txBody>
      </p:sp>
      <p:sp>
        <p:nvSpPr>
          <p:cNvPr id="27651"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C3DA479-808C-41B2-B432-9BC8B5D3C327}" type="slidenum">
              <a:rPr lang="en-US" sz="900" smtClean="0">
                <a:solidFill>
                  <a:schemeClr val="accent1"/>
                </a:solidFill>
              </a:rPr>
              <a:pPr>
                <a:defRPr/>
              </a:pPr>
              <a:t>29</a:t>
            </a:fld>
            <a:endParaRPr lang="en-US" sz="900" dirty="0" smtClean="0">
              <a:solidFill>
                <a:schemeClr val="accent1"/>
              </a:solidFill>
            </a:endParaRPr>
          </a:p>
        </p:txBody>
      </p:sp>
      <p:sp>
        <p:nvSpPr>
          <p:cNvPr id="44036" name="Rectangle 2"/>
          <p:cNvSpPr>
            <a:spLocks noGrp="1" noRot="1" noChangeAspect="1" noChangeArrowheads="1" noTextEdit="1"/>
          </p:cNvSpPr>
          <p:nvPr>
            <p:ph type="sldImg"/>
          </p:nvPr>
        </p:nvSpPr>
        <p:spPr>
          <a:xfrm>
            <a:off x="1182688" y="706438"/>
            <a:ext cx="4697412" cy="3522662"/>
          </a:xfrm>
          <a:ln/>
        </p:spPr>
      </p:sp>
      <p:sp>
        <p:nvSpPr>
          <p:cNvPr id="44037"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smtClean="0">
              <a:ea typeface="ＭＳ Ｐゴシック" pitchFamily="34" charset="-128"/>
            </a:endParaRPr>
          </a:p>
        </p:txBody>
      </p:sp>
    </p:spTree>
    <p:extLst>
      <p:ext uri="{BB962C8B-B14F-4D97-AF65-F5344CB8AC3E}">
        <p14:creationId xmlns:p14="http://schemas.microsoft.com/office/powerpoint/2010/main" val="2898974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98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22F1DAA-7031-46DC-AA5C-D560A6926443}" type="slidenum">
              <a:rPr lang="en-US" sz="900" smtClean="0"/>
              <a:pPr eaLnBrk="1" hangingPunct="1">
                <a:defRPr/>
              </a:pPr>
              <a:t>3</a:t>
            </a:fld>
            <a:endParaRPr lang="en-US" sz="900" smtClean="0"/>
          </a:p>
        </p:txBody>
      </p:sp>
    </p:spTree>
    <p:extLst>
      <p:ext uri="{BB962C8B-B14F-4D97-AF65-F5344CB8AC3E}">
        <p14:creationId xmlns:p14="http://schemas.microsoft.com/office/powerpoint/2010/main" val="27113958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30</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31</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32</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9DAB6746-99ED-4A31-8B67-8221C258AE79}" type="datetime8">
              <a:rPr lang="en-US" sz="900" smtClean="0">
                <a:solidFill>
                  <a:schemeClr val="accent1"/>
                </a:solidFill>
              </a:rPr>
              <a:pPr>
                <a:defRPr/>
              </a:pPr>
              <a:t>06/29/16 11:27</a:t>
            </a:fld>
            <a:endParaRPr lang="en-US" sz="900" dirty="0" smtClean="0">
              <a:solidFill>
                <a:schemeClr val="accent1"/>
              </a:solidFill>
            </a:endParaRPr>
          </a:p>
        </p:txBody>
      </p:sp>
      <p:sp>
        <p:nvSpPr>
          <p:cNvPr id="27651"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C3DA479-808C-41B2-B432-9BC8B5D3C327}" type="slidenum">
              <a:rPr lang="en-US" sz="900" smtClean="0">
                <a:solidFill>
                  <a:schemeClr val="accent1"/>
                </a:solidFill>
              </a:rPr>
              <a:pPr>
                <a:defRPr/>
              </a:pPr>
              <a:t>33</a:t>
            </a:fld>
            <a:endParaRPr lang="en-US" sz="900" dirty="0" smtClean="0">
              <a:solidFill>
                <a:schemeClr val="accent1"/>
              </a:solidFill>
            </a:endParaRPr>
          </a:p>
        </p:txBody>
      </p:sp>
      <p:sp>
        <p:nvSpPr>
          <p:cNvPr id="44036" name="Rectangle 2"/>
          <p:cNvSpPr>
            <a:spLocks noGrp="1" noRot="1" noChangeAspect="1" noChangeArrowheads="1" noTextEdit="1"/>
          </p:cNvSpPr>
          <p:nvPr>
            <p:ph type="sldImg"/>
          </p:nvPr>
        </p:nvSpPr>
        <p:spPr>
          <a:xfrm>
            <a:off x="1182688" y="706438"/>
            <a:ext cx="4697412" cy="3522662"/>
          </a:xfrm>
          <a:ln/>
        </p:spPr>
      </p:sp>
      <p:sp>
        <p:nvSpPr>
          <p:cNvPr id="44037"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smtClean="0">
              <a:ea typeface="ＭＳ Ｐゴシック" pitchFamily="34" charset="-128"/>
            </a:endParaRPr>
          </a:p>
        </p:txBody>
      </p:sp>
    </p:spTree>
    <p:extLst>
      <p:ext uri="{BB962C8B-B14F-4D97-AF65-F5344CB8AC3E}">
        <p14:creationId xmlns:p14="http://schemas.microsoft.com/office/powerpoint/2010/main" val="28989748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34</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35</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36</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37</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38</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39</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662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0B1A41D-4357-4004-8715-8EFE7ABBBD6A}" type="slidenum">
              <a:rPr lang="en-US" sz="900" smtClean="0"/>
              <a:pPr eaLnBrk="1" hangingPunct="1">
                <a:defRPr/>
              </a:pPr>
              <a:t>4</a:t>
            </a:fld>
            <a:endParaRPr lang="en-US" sz="900" dirty="0" smtClean="0"/>
          </a:p>
        </p:txBody>
      </p:sp>
    </p:spTree>
    <p:extLst>
      <p:ext uri="{BB962C8B-B14F-4D97-AF65-F5344CB8AC3E}">
        <p14:creationId xmlns:p14="http://schemas.microsoft.com/office/powerpoint/2010/main" val="38895291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40</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41</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42</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43</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44</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45</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46</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47</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48</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9DAB6746-99ED-4A31-8B67-8221C258AE79}" type="datetime8">
              <a:rPr lang="en-US" sz="900" smtClean="0">
                <a:solidFill>
                  <a:schemeClr val="accent1"/>
                </a:solidFill>
              </a:rPr>
              <a:pPr>
                <a:defRPr/>
              </a:pPr>
              <a:t>06/29/16 11:27</a:t>
            </a:fld>
            <a:endParaRPr lang="en-US" sz="900" dirty="0" smtClean="0">
              <a:solidFill>
                <a:schemeClr val="accent1"/>
              </a:solidFill>
            </a:endParaRPr>
          </a:p>
        </p:txBody>
      </p:sp>
      <p:sp>
        <p:nvSpPr>
          <p:cNvPr id="27651"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C3DA479-808C-41B2-B432-9BC8B5D3C327}" type="slidenum">
              <a:rPr lang="en-US" sz="900" smtClean="0">
                <a:solidFill>
                  <a:schemeClr val="accent1"/>
                </a:solidFill>
              </a:rPr>
              <a:pPr>
                <a:defRPr/>
              </a:pPr>
              <a:t>49</a:t>
            </a:fld>
            <a:endParaRPr lang="en-US" sz="900" dirty="0" smtClean="0">
              <a:solidFill>
                <a:schemeClr val="accent1"/>
              </a:solidFill>
            </a:endParaRPr>
          </a:p>
        </p:txBody>
      </p:sp>
      <p:sp>
        <p:nvSpPr>
          <p:cNvPr id="44036" name="Rectangle 2"/>
          <p:cNvSpPr>
            <a:spLocks noGrp="1" noRot="1" noChangeAspect="1" noChangeArrowheads="1" noTextEdit="1"/>
          </p:cNvSpPr>
          <p:nvPr>
            <p:ph type="sldImg"/>
          </p:nvPr>
        </p:nvSpPr>
        <p:spPr>
          <a:xfrm>
            <a:off x="1182688" y="706438"/>
            <a:ext cx="4697412" cy="3522662"/>
          </a:xfrm>
          <a:ln/>
        </p:spPr>
      </p:sp>
      <p:sp>
        <p:nvSpPr>
          <p:cNvPr id="44037"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smtClean="0">
              <a:ea typeface="ＭＳ Ｐゴシック" pitchFamily="34" charset="-128"/>
            </a:endParaRPr>
          </a:p>
        </p:txBody>
      </p:sp>
    </p:spTree>
    <p:extLst>
      <p:ext uri="{BB962C8B-B14F-4D97-AF65-F5344CB8AC3E}">
        <p14:creationId xmlns:p14="http://schemas.microsoft.com/office/powerpoint/2010/main" val="2898974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9DAB6746-99ED-4A31-8B67-8221C258AE79}" type="datetime8">
              <a:rPr lang="en-US" sz="900" smtClean="0">
                <a:solidFill>
                  <a:schemeClr val="accent1"/>
                </a:solidFill>
              </a:rPr>
              <a:pPr>
                <a:defRPr/>
              </a:pPr>
              <a:t>06/29/16 11:27</a:t>
            </a:fld>
            <a:endParaRPr lang="en-US" sz="900" dirty="0" smtClean="0">
              <a:solidFill>
                <a:schemeClr val="accent1"/>
              </a:solidFill>
            </a:endParaRPr>
          </a:p>
        </p:txBody>
      </p:sp>
      <p:sp>
        <p:nvSpPr>
          <p:cNvPr id="27651"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C3DA479-808C-41B2-B432-9BC8B5D3C327}" type="slidenum">
              <a:rPr lang="en-US" sz="900" smtClean="0">
                <a:solidFill>
                  <a:schemeClr val="accent1"/>
                </a:solidFill>
              </a:rPr>
              <a:pPr>
                <a:defRPr/>
              </a:pPr>
              <a:t>5</a:t>
            </a:fld>
            <a:endParaRPr lang="en-US" sz="900" dirty="0" smtClean="0">
              <a:solidFill>
                <a:schemeClr val="accent1"/>
              </a:solidFill>
            </a:endParaRPr>
          </a:p>
        </p:txBody>
      </p:sp>
      <p:sp>
        <p:nvSpPr>
          <p:cNvPr id="44036" name="Rectangle 2"/>
          <p:cNvSpPr>
            <a:spLocks noGrp="1" noRot="1" noChangeAspect="1" noChangeArrowheads="1" noTextEdit="1"/>
          </p:cNvSpPr>
          <p:nvPr>
            <p:ph type="sldImg"/>
          </p:nvPr>
        </p:nvSpPr>
        <p:spPr>
          <a:xfrm>
            <a:off x="1182688" y="706438"/>
            <a:ext cx="4697412" cy="3522662"/>
          </a:xfrm>
          <a:ln/>
        </p:spPr>
      </p:sp>
      <p:sp>
        <p:nvSpPr>
          <p:cNvPr id="44037" name="Rectangle 3"/>
          <p:cNvSpPr>
            <a:spLocks noGrp="1" noChangeArrowheads="1"/>
          </p:cNvSpPr>
          <p:nvPr>
            <p:ph type="body" idx="1"/>
          </p:nvPr>
        </p:nvSpPr>
        <p:spPr>
          <a:xfrm>
            <a:off x="1074738" y="4462463"/>
            <a:ext cx="4856162" cy="4229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smtClean="0">
              <a:ea typeface="ＭＳ Ｐゴシック" pitchFamily="34" charset="-128"/>
            </a:endParaRPr>
          </a:p>
        </p:txBody>
      </p:sp>
    </p:spTree>
    <p:extLst>
      <p:ext uri="{BB962C8B-B14F-4D97-AF65-F5344CB8AC3E}">
        <p14:creationId xmlns:p14="http://schemas.microsoft.com/office/powerpoint/2010/main" val="28989748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50</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51</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52</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53</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54</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55</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56</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57</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58</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59</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60</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61</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62</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63</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64</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65</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66</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67</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68</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69</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7</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70</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8</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ea typeface="ＭＳ Ｐゴシック" pitchFamily="34" charset="-128"/>
            </a:endParaRPr>
          </a:p>
        </p:txBody>
      </p:sp>
      <p:sp>
        <p:nvSpPr>
          <p:cNvPr id="297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eaLnBrk="0" hangingPunct="0">
              <a:defRPr sz="1000">
                <a:solidFill>
                  <a:schemeClr val="tx1"/>
                </a:solidFill>
                <a:latin typeface="Arial" charset="0"/>
                <a:ea typeface="ＭＳ Ｐゴシック" pitchFamily="34" charset="-128"/>
              </a:defRPr>
            </a:lvl1pPr>
            <a:lvl2pPr marL="742950" indent="-285750" defTabSz="939800" eaLnBrk="0" hangingPunct="0">
              <a:defRPr sz="1000">
                <a:solidFill>
                  <a:schemeClr val="tx1"/>
                </a:solidFill>
                <a:latin typeface="Arial" charset="0"/>
                <a:ea typeface="ＭＳ Ｐゴシック" pitchFamily="34" charset="-128"/>
              </a:defRPr>
            </a:lvl2pPr>
            <a:lvl3pPr marL="1143000" indent="-228600" defTabSz="939800" eaLnBrk="0" hangingPunct="0">
              <a:defRPr sz="1000">
                <a:solidFill>
                  <a:schemeClr val="tx1"/>
                </a:solidFill>
                <a:latin typeface="Arial" charset="0"/>
                <a:ea typeface="ＭＳ Ｐゴシック" pitchFamily="34" charset="-128"/>
              </a:defRPr>
            </a:lvl3pPr>
            <a:lvl4pPr marL="1600200" indent="-228600" defTabSz="939800" eaLnBrk="0" hangingPunct="0">
              <a:defRPr sz="1000">
                <a:solidFill>
                  <a:schemeClr val="tx1"/>
                </a:solidFill>
                <a:latin typeface="Arial" charset="0"/>
                <a:ea typeface="ＭＳ Ｐゴシック" pitchFamily="34" charset="-128"/>
              </a:defRPr>
            </a:lvl4pPr>
            <a:lvl5pPr marL="2057400" indent="-228600" defTabSz="939800" eaLnBrk="0" hangingPunct="0">
              <a:defRPr sz="1000">
                <a:solidFill>
                  <a:schemeClr val="tx1"/>
                </a:solidFill>
                <a:latin typeface="Arial" charset="0"/>
                <a:ea typeface="ＭＳ Ｐゴシック" pitchFamily="34" charset="-128"/>
              </a:defRPr>
            </a:lvl5pPr>
            <a:lvl6pPr marL="25146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defTabSz="9398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5CF4777-8F3D-4A7F-8BD5-10F952F93CF0}" type="slidenum">
              <a:rPr lang="en-US" sz="900" smtClean="0"/>
              <a:pPr eaLnBrk="1" hangingPunct="1">
                <a:defRPr/>
              </a:pPr>
              <a:t>9</a:t>
            </a:fld>
            <a:endParaRPr lang="en-US" sz="900" dirty="0" smtClean="0"/>
          </a:p>
        </p:txBody>
      </p:sp>
    </p:spTree>
    <p:extLst>
      <p:ext uri="{BB962C8B-B14F-4D97-AF65-F5344CB8AC3E}">
        <p14:creationId xmlns:p14="http://schemas.microsoft.com/office/powerpoint/2010/main" val="16827472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Line 11"/>
          <p:cNvSpPr>
            <a:spLocks noChangeShapeType="1"/>
          </p:cNvSpPr>
          <p:nvPr userDrawn="1"/>
        </p:nvSpPr>
        <p:spPr bwMode="auto">
          <a:xfrm>
            <a:off x="0" y="846"/>
            <a:ext cx="9144000"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0854" name="Rectangle 6"/>
          <p:cNvSpPr>
            <a:spLocks noGrp="1" noChangeArrowheads="1"/>
          </p:cNvSpPr>
          <p:nvPr>
            <p:ph type="ctrTitle"/>
          </p:nvPr>
        </p:nvSpPr>
        <p:spPr>
          <a:xfrm>
            <a:off x="388938" y="1449388"/>
            <a:ext cx="7643812" cy="1371600"/>
          </a:xfrm>
        </p:spPr>
        <p:txBody>
          <a:bodyPr/>
          <a:lstStyle>
            <a:lvl1pPr>
              <a:lnSpc>
                <a:spcPct val="90000"/>
              </a:lnSpc>
              <a:defRPr sz="3600"/>
            </a:lvl1pPr>
          </a:lstStyle>
          <a:p>
            <a:r>
              <a:rPr lang="en-US"/>
              <a:t>Click to edit Master title style</a:t>
            </a:r>
          </a:p>
        </p:txBody>
      </p:sp>
      <p:sp>
        <p:nvSpPr>
          <p:cNvPr id="590855" name="Rectangle 7"/>
          <p:cNvSpPr>
            <a:spLocks noGrp="1" noChangeArrowheads="1"/>
          </p:cNvSpPr>
          <p:nvPr>
            <p:ph type="subTitle" idx="1"/>
          </p:nvPr>
        </p:nvSpPr>
        <p:spPr bwMode="gray">
          <a:xfrm>
            <a:off x="388938" y="2824163"/>
            <a:ext cx="7643812" cy="1063625"/>
          </a:xfrm>
          <a:ln/>
        </p:spPr>
        <p:txBody>
          <a:bodyPr/>
          <a:lstStyle>
            <a:lvl1pPr marL="0" indent="0">
              <a:buFont typeface="Times" pitchFamily="96" charset="0"/>
              <a:buNone/>
              <a:defRPr>
                <a:solidFill>
                  <a:schemeClr val="accent1"/>
                </a:solidFill>
              </a:defRPr>
            </a:lvl1pPr>
          </a:lstStyle>
          <a:p>
            <a:r>
              <a:rPr lang="en-US"/>
              <a:t>Click to edit Master subtitle style</a:t>
            </a:r>
          </a:p>
        </p:txBody>
      </p:sp>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8769" y="72976"/>
            <a:ext cx="108585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515831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90A3E74C-378A-4C15-A0F2-1BEC1BC7539F}" type="slidenum">
              <a:rPr lang="en-US"/>
              <a:pPr/>
              <a:t>‹#›</a:t>
            </a:fld>
            <a:endParaRPr lang="en-US"/>
          </a:p>
        </p:txBody>
      </p:sp>
    </p:spTree>
    <p:extLst>
      <p:ext uri="{BB962C8B-B14F-4D97-AF65-F5344CB8AC3E}">
        <p14:creationId xmlns:p14="http://schemas.microsoft.com/office/powerpoint/2010/main" val="1186136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3525" y="188913"/>
            <a:ext cx="2133600"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9550" y="188913"/>
            <a:ext cx="6251575"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0F382047-9685-4278-A501-FCD5A8732B99}" type="slidenum">
              <a:rPr lang="en-US"/>
              <a:pPr/>
              <a:t>‹#›</a:t>
            </a:fld>
            <a:endParaRPr lang="en-US"/>
          </a:p>
        </p:txBody>
      </p:sp>
    </p:spTree>
    <p:extLst>
      <p:ext uri="{BB962C8B-B14F-4D97-AF65-F5344CB8AC3E}">
        <p14:creationId xmlns:p14="http://schemas.microsoft.com/office/powerpoint/2010/main" val="1737168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DE4978D9-A63E-4DC7-83AE-9A1040DEDC2E}" type="slidenum">
              <a:rPr lang="en-US"/>
              <a:pPr/>
              <a:t>‹#›</a:t>
            </a:fld>
            <a:endParaRPr lang="en-US"/>
          </a:p>
        </p:txBody>
      </p:sp>
    </p:spTree>
    <p:extLst>
      <p:ext uri="{BB962C8B-B14F-4D97-AF65-F5344CB8AC3E}">
        <p14:creationId xmlns:p14="http://schemas.microsoft.com/office/powerpoint/2010/main" val="3406297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a:ln/>
        </p:spPr>
        <p:txBody>
          <a:bodyPr/>
          <a:lstStyle>
            <a:lvl1pPr>
              <a:defRPr/>
            </a:lvl1pPr>
          </a:lstStyle>
          <a:p>
            <a:fld id="{1E2D68F4-2E30-45C9-8C64-795CEBFFCA52}" type="slidenum">
              <a:rPr lang="en-US"/>
              <a:pPr/>
              <a:t>‹#›</a:t>
            </a:fld>
            <a:endParaRPr lang="en-US"/>
          </a:p>
        </p:txBody>
      </p:sp>
    </p:spTree>
    <p:extLst>
      <p:ext uri="{BB962C8B-B14F-4D97-AF65-F5344CB8AC3E}">
        <p14:creationId xmlns:p14="http://schemas.microsoft.com/office/powerpoint/2010/main" val="1694086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9550" y="1562100"/>
            <a:ext cx="4192588"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4538" y="1562100"/>
            <a:ext cx="4192587"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sldNum" sz="quarter" idx="10"/>
          </p:nvPr>
        </p:nvSpPr>
        <p:spPr>
          <a:ln/>
        </p:spPr>
        <p:txBody>
          <a:bodyPr/>
          <a:lstStyle>
            <a:lvl1pPr>
              <a:defRPr/>
            </a:lvl1pPr>
          </a:lstStyle>
          <a:p>
            <a:fld id="{9C53BD59-1CC9-418F-BC2C-9D74E42130A4}" type="slidenum">
              <a:rPr lang="en-US"/>
              <a:pPr/>
              <a:t>‹#›</a:t>
            </a:fld>
            <a:endParaRPr lang="en-US"/>
          </a:p>
        </p:txBody>
      </p:sp>
    </p:spTree>
    <p:extLst>
      <p:ext uri="{BB962C8B-B14F-4D97-AF65-F5344CB8AC3E}">
        <p14:creationId xmlns:p14="http://schemas.microsoft.com/office/powerpoint/2010/main" val="2845912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8"/>
          <p:cNvSpPr>
            <a:spLocks noGrp="1" noChangeArrowheads="1"/>
          </p:cNvSpPr>
          <p:nvPr>
            <p:ph type="sldNum" sz="quarter" idx="10"/>
          </p:nvPr>
        </p:nvSpPr>
        <p:spPr>
          <a:ln/>
        </p:spPr>
        <p:txBody>
          <a:bodyPr/>
          <a:lstStyle>
            <a:lvl1pPr>
              <a:defRPr/>
            </a:lvl1pPr>
          </a:lstStyle>
          <a:p>
            <a:fld id="{489C06A9-6973-4A08-9076-DF851CA0463F}" type="slidenum">
              <a:rPr lang="en-US"/>
              <a:pPr/>
              <a:t>‹#›</a:t>
            </a:fld>
            <a:endParaRPr lang="en-US"/>
          </a:p>
        </p:txBody>
      </p:sp>
    </p:spTree>
    <p:extLst>
      <p:ext uri="{BB962C8B-B14F-4D97-AF65-F5344CB8AC3E}">
        <p14:creationId xmlns:p14="http://schemas.microsoft.com/office/powerpoint/2010/main" val="1790189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8"/>
          <p:cNvSpPr>
            <a:spLocks noGrp="1" noChangeArrowheads="1"/>
          </p:cNvSpPr>
          <p:nvPr>
            <p:ph type="sldNum" sz="quarter" idx="10"/>
          </p:nvPr>
        </p:nvSpPr>
        <p:spPr>
          <a:ln/>
        </p:spPr>
        <p:txBody>
          <a:bodyPr/>
          <a:lstStyle>
            <a:lvl1pPr>
              <a:defRPr/>
            </a:lvl1pPr>
          </a:lstStyle>
          <a:p>
            <a:fld id="{279066A0-BECF-4915-9423-7E44D23B02DF}" type="slidenum">
              <a:rPr lang="en-US"/>
              <a:pPr/>
              <a:t>‹#›</a:t>
            </a:fld>
            <a:endParaRPr lang="en-US"/>
          </a:p>
        </p:txBody>
      </p:sp>
    </p:spTree>
    <p:extLst>
      <p:ext uri="{BB962C8B-B14F-4D97-AF65-F5344CB8AC3E}">
        <p14:creationId xmlns:p14="http://schemas.microsoft.com/office/powerpoint/2010/main" val="2742042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sldNum" sz="quarter" idx="10"/>
          </p:nvPr>
        </p:nvSpPr>
        <p:spPr>
          <a:ln/>
        </p:spPr>
        <p:txBody>
          <a:bodyPr/>
          <a:lstStyle>
            <a:lvl1pPr>
              <a:defRPr/>
            </a:lvl1pPr>
          </a:lstStyle>
          <a:p>
            <a:fld id="{028A036C-EB0A-4943-B014-739DF670B89B}" type="slidenum">
              <a:rPr lang="en-US"/>
              <a:pPr/>
              <a:t>‹#›</a:t>
            </a:fld>
            <a:endParaRPr lang="en-US"/>
          </a:p>
        </p:txBody>
      </p:sp>
    </p:spTree>
    <p:extLst>
      <p:ext uri="{BB962C8B-B14F-4D97-AF65-F5344CB8AC3E}">
        <p14:creationId xmlns:p14="http://schemas.microsoft.com/office/powerpoint/2010/main" val="276677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fld id="{F3C78F68-7E86-4D04-B3EE-7B5298D4394C}" type="slidenum">
              <a:rPr lang="en-US"/>
              <a:pPr/>
              <a:t>‹#›</a:t>
            </a:fld>
            <a:endParaRPr lang="en-US"/>
          </a:p>
        </p:txBody>
      </p:sp>
    </p:spTree>
    <p:extLst>
      <p:ext uri="{BB962C8B-B14F-4D97-AF65-F5344CB8AC3E}">
        <p14:creationId xmlns:p14="http://schemas.microsoft.com/office/powerpoint/2010/main" val="3465328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fld id="{E98E0867-0F68-43C5-B2BA-62B6BAEE6340}" type="slidenum">
              <a:rPr lang="en-US"/>
              <a:pPr/>
              <a:t>‹#›</a:t>
            </a:fld>
            <a:endParaRPr lang="en-US"/>
          </a:p>
        </p:txBody>
      </p:sp>
    </p:spTree>
    <p:extLst>
      <p:ext uri="{BB962C8B-B14F-4D97-AF65-F5344CB8AC3E}">
        <p14:creationId xmlns:p14="http://schemas.microsoft.com/office/powerpoint/2010/main" val="3039484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1" name="Line 9"/>
          <p:cNvSpPr>
            <a:spLocks noChangeShapeType="1"/>
          </p:cNvSpPr>
          <p:nvPr userDrawn="1"/>
        </p:nvSpPr>
        <p:spPr bwMode="auto">
          <a:xfrm>
            <a:off x="0" y="-211879"/>
            <a:ext cx="9144000"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9832" name="Rectangle 8"/>
          <p:cNvSpPr>
            <a:spLocks noGrp="1" noChangeArrowheads="1"/>
          </p:cNvSpPr>
          <p:nvPr>
            <p:ph type="sldNum" sz="quarter" idx="4"/>
          </p:nvPr>
        </p:nvSpPr>
        <p:spPr bwMode="auto">
          <a:xfrm>
            <a:off x="7696200" y="6194425"/>
            <a:ext cx="9144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solidFill>
                  <a:schemeClr val="accent1"/>
                </a:solidFill>
              </a:defRPr>
            </a:lvl1pPr>
          </a:lstStyle>
          <a:p>
            <a:fld id="{7A1BA602-6B1B-4B85-8BF6-C36F44C52130}" type="slidenum">
              <a:rPr lang="en-US"/>
              <a:pPr/>
              <a:t>‹#›</a:t>
            </a:fld>
            <a:endParaRPr lang="en-US"/>
          </a:p>
        </p:txBody>
      </p:sp>
      <p:sp>
        <p:nvSpPr>
          <p:cNvPr id="1028" name="Rectangle 6"/>
          <p:cNvSpPr>
            <a:spLocks noGrp="1" noChangeArrowheads="1"/>
          </p:cNvSpPr>
          <p:nvPr>
            <p:ph type="body" idx="1"/>
          </p:nvPr>
        </p:nvSpPr>
        <p:spPr bwMode="auto">
          <a:xfrm>
            <a:off x="227013" y="1446213"/>
            <a:ext cx="8537575"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7"/>
          <p:cNvSpPr>
            <a:spLocks noGrp="1" noChangeArrowheads="1"/>
          </p:cNvSpPr>
          <p:nvPr>
            <p:ph type="title"/>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pic>
        <p:nvPicPr>
          <p:cNvPr id="8" name="Picture 3"/>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28769" y="72976"/>
            <a:ext cx="108585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4147126"/>
      </p:ext>
    </p:extLst>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p:titleStyle>
    <p:body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6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ea typeface="ＭＳ Ｐゴシック" pitchFamily="34" charset="-128"/>
              </a:rPr>
              <a:t>EViews Training</a:t>
            </a:r>
          </a:p>
        </p:txBody>
      </p:sp>
      <p:sp>
        <p:nvSpPr>
          <p:cNvPr id="3075" name="Rectangle 3"/>
          <p:cNvSpPr>
            <a:spLocks noGrp="1" noChangeArrowheads="1"/>
          </p:cNvSpPr>
          <p:nvPr>
            <p:ph type="subTitle" idx="1"/>
          </p:nvPr>
        </p:nvSpPr>
        <p:spPr>
          <a:xfrm>
            <a:off x="388938" y="2824163"/>
            <a:ext cx="7643812" cy="1606550"/>
          </a:xfrm>
        </p:spPr>
        <p:txBody>
          <a:bodyPr/>
          <a:lstStyle/>
          <a:p>
            <a:pPr eaLnBrk="1" hangingPunct="1">
              <a:buFont typeface="Times" pitchFamily="18" charset="0"/>
              <a:buNone/>
            </a:pPr>
            <a:r>
              <a:rPr lang="en-US" b="1" dirty="0" smtClean="0">
                <a:ea typeface="ＭＳ Ｐゴシック" pitchFamily="34" charset="-128"/>
              </a:rPr>
              <a:t>Series and Groups: Statistical Analysis</a:t>
            </a:r>
            <a:endParaRPr lang="en-US" sz="2400" b="1" dirty="0" smtClean="0">
              <a:ea typeface="ＭＳ Ｐゴシック" pitchFamily="34" charset="-128"/>
            </a:endParaRPr>
          </a:p>
          <a:p>
            <a:pPr eaLnBrk="1" hangingPunct="1">
              <a:buFont typeface="Times" pitchFamily="18" charset="0"/>
              <a:buNone/>
            </a:pPr>
            <a:endParaRPr lang="en-US" dirty="0" smtClean="0">
              <a:ea typeface="ＭＳ Ｐゴシック" pitchFamily="34" charset="-128"/>
            </a:endParaRPr>
          </a:p>
          <a:p>
            <a:pPr eaLnBrk="1" hangingPunct="1">
              <a:buFont typeface="Times" pitchFamily="18" charset="0"/>
              <a:buNone/>
            </a:pPr>
            <a:endParaRPr lang="en-US" dirty="0" smtClean="0">
              <a:ea typeface="ＭＳ Ｐゴシック" pitchFamily="34" charset="-128"/>
            </a:endParaRPr>
          </a:p>
        </p:txBody>
      </p:sp>
      <p:sp>
        <p:nvSpPr>
          <p:cNvPr id="5" name="Rectangle 3"/>
          <p:cNvSpPr txBox="1">
            <a:spLocks noChangeArrowheads="1"/>
          </p:cNvSpPr>
          <p:nvPr/>
        </p:nvSpPr>
        <p:spPr bwMode="gray">
          <a:xfrm>
            <a:off x="257529" y="5300317"/>
            <a:ext cx="6072894" cy="1136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102870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spcBef>
                <a:spcPct val="20000"/>
              </a:spcBef>
              <a:buClr>
                <a:schemeClr val="accent2"/>
              </a:buClr>
              <a:buSzPct val="90000"/>
              <a:buFont typeface="Times" pitchFamily="18" charset="0"/>
              <a:buNone/>
            </a:pPr>
            <a:r>
              <a:rPr lang="en-US" sz="1400" b="1" dirty="0">
                <a:solidFill>
                  <a:srgbClr val="003399"/>
                </a:solidFill>
              </a:rPr>
              <a:t>Note:</a:t>
            </a:r>
            <a:r>
              <a:rPr lang="en-US" sz="1400" dirty="0">
                <a:solidFill>
                  <a:srgbClr val="003399"/>
                </a:solidFill>
              </a:rPr>
              <a:t> Data and </a:t>
            </a:r>
            <a:r>
              <a:rPr lang="en-US" sz="1400" dirty="0" err="1">
                <a:solidFill>
                  <a:srgbClr val="003399"/>
                </a:solidFill>
              </a:rPr>
              <a:t>workfiles</a:t>
            </a:r>
            <a:r>
              <a:rPr lang="en-US" sz="1400" dirty="0">
                <a:solidFill>
                  <a:srgbClr val="003399"/>
                </a:solidFill>
              </a:rPr>
              <a:t> for this tutorial are provided </a:t>
            </a:r>
            <a:r>
              <a:rPr lang="en-US" sz="1400" dirty="0" smtClean="0">
                <a:solidFill>
                  <a:srgbClr val="003399"/>
                </a:solidFill>
              </a:rPr>
              <a:t>in: </a:t>
            </a:r>
            <a:endParaRPr lang="en-US" sz="1400" dirty="0">
              <a:solidFill>
                <a:srgbClr val="003399"/>
              </a:solidFill>
            </a:endParaRPr>
          </a:p>
          <a:p>
            <a:pPr lvl="1" eaLnBrk="1" hangingPunct="1">
              <a:spcBef>
                <a:spcPct val="20000"/>
              </a:spcBef>
              <a:buClr>
                <a:schemeClr val="accent2"/>
              </a:buClr>
              <a:buSzPct val="90000"/>
              <a:buFont typeface="Wingdings" pitchFamily="2" charset="2"/>
              <a:buChar char="ü"/>
            </a:pPr>
            <a:r>
              <a:rPr lang="en-US" sz="1400" dirty="0">
                <a:solidFill>
                  <a:srgbClr val="003399"/>
                </a:solidFill>
              </a:rPr>
              <a:t>Data: </a:t>
            </a:r>
            <a:r>
              <a:rPr lang="en-US" sz="1400" b="1" i="1" dirty="0">
                <a:solidFill>
                  <a:srgbClr val="003399"/>
                </a:solidFill>
              </a:rPr>
              <a:t>D</a:t>
            </a:r>
            <a:r>
              <a:rPr lang="en-US" sz="1400" b="1" i="1" dirty="0" smtClean="0">
                <a:solidFill>
                  <a:srgbClr val="003399"/>
                </a:solidFill>
              </a:rPr>
              <a:t>ata.xls</a:t>
            </a:r>
            <a:r>
              <a:rPr lang="en-US" sz="1400" b="1" dirty="0" smtClean="0">
                <a:solidFill>
                  <a:srgbClr val="003399"/>
                </a:solidFill>
              </a:rPr>
              <a:t> </a:t>
            </a:r>
            <a:endParaRPr lang="en-US" sz="1400" b="1" dirty="0">
              <a:solidFill>
                <a:srgbClr val="003399"/>
              </a:solidFill>
            </a:endParaRPr>
          </a:p>
          <a:p>
            <a:pPr lvl="1" eaLnBrk="1" hangingPunct="1">
              <a:spcBef>
                <a:spcPct val="20000"/>
              </a:spcBef>
              <a:buClr>
                <a:schemeClr val="accent2"/>
              </a:buClr>
              <a:buSzPct val="90000"/>
              <a:buFont typeface="Wingdings" pitchFamily="2" charset="2"/>
              <a:buChar char="ü"/>
            </a:pPr>
            <a:r>
              <a:rPr lang="en-US" sz="1400" dirty="0">
                <a:solidFill>
                  <a:srgbClr val="003399"/>
                </a:solidFill>
              </a:rPr>
              <a:t>Results: </a:t>
            </a:r>
            <a:r>
              <a:rPr lang="en-US" sz="1400" b="1" i="1" dirty="0">
                <a:solidFill>
                  <a:srgbClr val="003399"/>
                </a:solidFill>
              </a:rPr>
              <a:t>R</a:t>
            </a:r>
            <a:r>
              <a:rPr lang="en-US" sz="1400" b="1" i="1" dirty="0" smtClean="0">
                <a:solidFill>
                  <a:srgbClr val="003399"/>
                </a:solidFill>
              </a:rPr>
              <a:t>esults.wf1</a:t>
            </a:r>
            <a:r>
              <a:rPr lang="en-US" sz="1400" dirty="0">
                <a:solidFill>
                  <a:srgbClr val="003399"/>
                </a:solidFill>
              </a:rPr>
              <a:t>	</a:t>
            </a:r>
          </a:p>
          <a:p>
            <a:pPr lvl="1" eaLnBrk="1" hangingPunct="1">
              <a:spcBef>
                <a:spcPct val="20000"/>
              </a:spcBef>
              <a:buClr>
                <a:schemeClr val="accent2"/>
              </a:buClr>
              <a:buSzPct val="90000"/>
              <a:buFont typeface="Wingdings" pitchFamily="2" charset="2"/>
              <a:buChar char="ü"/>
            </a:pPr>
            <a:r>
              <a:rPr lang="en-US" sz="1400" dirty="0">
                <a:solidFill>
                  <a:srgbClr val="003399"/>
                </a:solidFill>
              </a:rPr>
              <a:t>Practice </a:t>
            </a:r>
            <a:r>
              <a:rPr lang="en-US" sz="1400" dirty="0" err="1">
                <a:solidFill>
                  <a:srgbClr val="003399"/>
                </a:solidFill>
              </a:rPr>
              <a:t>Workfile</a:t>
            </a:r>
            <a:r>
              <a:rPr lang="en-US" sz="1400" dirty="0">
                <a:solidFill>
                  <a:srgbClr val="003399"/>
                </a:solidFill>
              </a:rPr>
              <a:t>: </a:t>
            </a:r>
            <a:r>
              <a:rPr lang="en-US" sz="1400" b="1" i="1" dirty="0" smtClean="0">
                <a:solidFill>
                  <a:srgbClr val="003399"/>
                </a:solidFill>
              </a:rPr>
              <a:t>Data.wf1 </a:t>
            </a:r>
            <a:endParaRPr lang="en-US" sz="1400" b="1" i="1" dirty="0">
              <a:solidFill>
                <a:srgbClr val="003399"/>
              </a:solidFill>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7989037"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If you want to see the entire distribution of the data, you can do so by using </a:t>
            </a:r>
            <a:r>
              <a:rPr lang="en-US" sz="1800" b="1" kern="1200" dirty="0" smtClean="0">
                <a:ea typeface="ＭＳ Ｐゴシック" pitchFamily="34" charset="-128"/>
              </a:rPr>
              <a:t>One-Way Tabulation</a:t>
            </a:r>
            <a:r>
              <a:rPr lang="en-US" sz="1800" kern="1200" dirty="0" smtClean="0">
                <a:ea typeface="ＭＳ Ｐゴシック" pitchFamily="34" charset="-128"/>
              </a:rPr>
              <a:t>. </a:t>
            </a:r>
          </a:p>
          <a:p>
            <a:pPr eaLnBrk="1" hangingPunct="1">
              <a:buSzPct val="100000"/>
              <a:buFont typeface="Arial" pitchFamily="34" charset="0"/>
              <a:buChar char="•"/>
              <a:defRPr/>
            </a:pPr>
            <a:endParaRPr lang="en-US" sz="1800" b="1" i="1"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10</a:t>
            </a:fld>
            <a:endParaRPr lang="en-US" sz="800" dirty="0" smtClean="0"/>
          </a:p>
        </p:txBody>
      </p:sp>
      <p:sp>
        <p:nvSpPr>
          <p:cNvPr id="10" name="Rectangle 3"/>
          <p:cNvSpPr txBox="1">
            <a:spLocks noChangeArrowheads="1"/>
          </p:cNvSpPr>
          <p:nvPr/>
        </p:nvSpPr>
        <p:spPr bwMode="auto">
          <a:xfrm>
            <a:off x="533399" y="1883363"/>
            <a:ext cx="4060371" cy="41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Descriptive Statistics: One-Way Tabulation</a:t>
            </a:r>
          </a:p>
          <a:p>
            <a:pPr marL="342900" indent="-342900" eaLnBrk="1" hangingPunct="1">
              <a:spcBef>
                <a:spcPts val="0"/>
              </a:spcBef>
              <a:spcAft>
                <a:spcPts val="600"/>
              </a:spcAft>
              <a:buSzPct val="100000"/>
              <a:buFont typeface="+mj-lt"/>
              <a:buAutoNum type="arabicPeriod"/>
              <a:defRPr/>
            </a:pPr>
            <a:r>
              <a:rPr lang="en-US" sz="1600" kern="1200" dirty="0" smtClean="0">
                <a:ea typeface="ＭＳ Ｐゴシック" pitchFamily="34" charset="-128"/>
              </a:rPr>
              <a:t>First, let’s set the sample to include all observations in the </a:t>
            </a:r>
            <a:r>
              <a:rPr lang="en-US" sz="1600" kern="1200" dirty="0" err="1" smtClean="0">
                <a:ea typeface="ＭＳ Ｐゴシック" pitchFamily="34" charset="-128"/>
              </a:rPr>
              <a:t>workfile</a:t>
            </a:r>
            <a:r>
              <a:rPr lang="en-US" sz="1600" kern="1200" dirty="0" smtClean="0">
                <a:ea typeface="ＭＳ Ｐゴシック" pitchFamily="34" charset="-128"/>
              </a:rPr>
              <a:t>. Type in the command window: </a:t>
            </a:r>
          </a:p>
          <a:p>
            <a:pPr marL="0" indent="0" eaLnBrk="1" hangingPunct="1">
              <a:buSzPct val="100000"/>
              <a:buNone/>
              <a:defRPr/>
            </a:pPr>
            <a:r>
              <a:rPr lang="en-US" sz="1600" dirty="0" smtClean="0">
                <a:ea typeface="ＭＳ Ｐゴシック" pitchFamily="34" charset="-128"/>
              </a:rPr>
              <a:t>	</a:t>
            </a:r>
            <a:r>
              <a:rPr lang="en-US" sz="1600" dirty="0" err="1" smtClean="0">
                <a:solidFill>
                  <a:schemeClr val="tx1"/>
                </a:solidFill>
                <a:latin typeface="Courier New" pitchFamily="49" charset="0"/>
                <a:ea typeface="ＭＳ Ｐゴシック" pitchFamily="34" charset="-128"/>
                <a:cs typeface="Courier New" pitchFamily="49" charset="0"/>
              </a:rPr>
              <a:t>smpl</a:t>
            </a:r>
            <a:r>
              <a:rPr lang="en-US" sz="1600" dirty="0" smtClean="0">
                <a:solidFill>
                  <a:schemeClr val="tx1"/>
                </a:solidFill>
                <a:latin typeface="Courier New" pitchFamily="49" charset="0"/>
                <a:ea typeface="ＭＳ Ｐゴシック" pitchFamily="34" charset="-128"/>
                <a:cs typeface="Courier New" pitchFamily="49" charset="0"/>
              </a:rPr>
              <a:t> @all</a:t>
            </a:r>
            <a:endParaRPr lang="en-US" sz="1600" dirty="0">
              <a:solidFill>
                <a:schemeClr val="tx1"/>
              </a:solidFill>
              <a:latin typeface="Courier New" pitchFamily="49" charset="0"/>
              <a:ea typeface="ＭＳ Ｐゴシック" pitchFamily="34" charset="-128"/>
              <a:cs typeface="Courier New" pitchFamily="49" charset="0"/>
            </a:endParaRPr>
          </a:p>
          <a:p>
            <a:pPr marL="342900" indent="-342900" eaLnBrk="1" hangingPunct="1">
              <a:spcBef>
                <a:spcPts val="1200"/>
              </a:spcBef>
              <a:buSzPct val="100000"/>
              <a:buFont typeface="+mj-lt"/>
              <a:buAutoNum type="arabicPeriod" startAt="2"/>
              <a:defRPr/>
            </a:pPr>
            <a:r>
              <a:rPr lang="en-US" sz="1600" kern="1200" dirty="0" smtClean="0">
                <a:ea typeface="ＭＳ Ｐゴシック" pitchFamily="34" charset="-128"/>
              </a:rPr>
              <a:t>Click on the </a:t>
            </a:r>
            <a:r>
              <a:rPr lang="en-US" sz="1600" b="1" i="1" kern="1200" dirty="0" err="1" smtClean="0">
                <a:ea typeface="ＭＳ Ｐゴシック" pitchFamily="34" charset="-128"/>
              </a:rPr>
              <a:t>cross_section</a:t>
            </a:r>
            <a:r>
              <a:rPr lang="en-US" sz="1600" b="1" i="1" kern="1200" dirty="0" smtClean="0">
                <a:ea typeface="ＭＳ Ｐゴシック" pitchFamily="34" charset="-128"/>
              </a:rPr>
              <a:t> </a:t>
            </a:r>
            <a:r>
              <a:rPr lang="en-US" sz="1600" kern="1200" dirty="0" smtClean="0">
                <a:ea typeface="ＭＳ Ｐゴシック" pitchFamily="34" charset="-128"/>
              </a:rPr>
              <a:t>page and open series </a:t>
            </a:r>
            <a:r>
              <a:rPr lang="en-US" sz="1600" b="1" i="1" kern="1200" dirty="0" smtClean="0">
                <a:ea typeface="ＭＳ Ｐゴシック" pitchFamily="34" charset="-128"/>
              </a:rPr>
              <a:t>GPA</a:t>
            </a:r>
            <a:r>
              <a:rPr lang="en-US" sz="1600" kern="1200" dirty="0" smtClean="0">
                <a:ea typeface="ＭＳ Ｐゴシック" pitchFamily="34" charset="-128"/>
              </a:rPr>
              <a:t>.   </a:t>
            </a:r>
          </a:p>
          <a:p>
            <a:pPr marL="342900" indent="-342900" eaLnBrk="1" hangingPunct="1">
              <a:buSzPct val="100000"/>
              <a:buFont typeface="+mj-lt"/>
              <a:buAutoNum type="arabicPeriod" startAt="2"/>
              <a:defRPr/>
            </a:pPr>
            <a:r>
              <a:rPr lang="en-US" sz="1600" dirty="0" smtClean="0">
                <a:ea typeface="ＭＳ Ｐゴシック" pitchFamily="34" charset="-128"/>
              </a:rPr>
              <a:t>Click </a:t>
            </a:r>
            <a:r>
              <a:rPr lang="en-US" sz="1600" b="1" dirty="0" smtClean="0">
                <a:ea typeface="ＭＳ Ｐゴシック" pitchFamily="34" charset="-128"/>
              </a:rPr>
              <a:t>View</a:t>
            </a:r>
            <a:r>
              <a:rPr lang="en-US" sz="1600" dirty="0" smtClean="0">
                <a:ea typeface="ＭＳ Ｐゴシック" pitchFamily="34" charset="-128"/>
              </a:rPr>
              <a:t> </a:t>
            </a:r>
            <a:r>
              <a:rPr lang="en-US" sz="1600" dirty="0">
                <a:ea typeface="ＭＳ Ｐゴシック" pitchFamily="34" charset="-128"/>
              </a:rPr>
              <a:t> </a:t>
            </a:r>
            <a:r>
              <a:rPr lang="en-US" sz="1600" dirty="0" smtClean="0"/>
              <a:t>→ </a:t>
            </a:r>
            <a:r>
              <a:rPr lang="en-US" sz="1600" b="1" dirty="0" smtClean="0"/>
              <a:t>One-Way Tabulation</a:t>
            </a:r>
            <a:r>
              <a:rPr lang="en-US" sz="1600" dirty="0" smtClean="0">
                <a:ea typeface="ＭＳ Ｐゴシック" pitchFamily="34" charset="-128"/>
              </a:rPr>
              <a:t>. The Tabulate Series dialog box opens up. Let’s uncheck the boxes under the section “</a:t>
            </a:r>
            <a:r>
              <a:rPr lang="en-US" sz="1600" b="1" i="1" dirty="0" smtClean="0">
                <a:ea typeface="ＭＳ Ｐゴシック" pitchFamily="34" charset="-128"/>
              </a:rPr>
              <a:t>Group into bins if</a:t>
            </a:r>
            <a:r>
              <a:rPr lang="en-US" sz="1600" dirty="0" smtClean="0">
                <a:ea typeface="ＭＳ Ｐゴシック" pitchFamily="34" charset="-128"/>
              </a:rPr>
              <a:t>.”</a:t>
            </a:r>
          </a:p>
          <a:p>
            <a:pPr marL="342900" indent="-342900" eaLnBrk="1" hangingPunct="1">
              <a:buSzPct val="100000"/>
              <a:buFont typeface="+mj-lt"/>
              <a:buAutoNum type="arabicPeriod" startAt="2"/>
              <a:defRPr/>
            </a:pPr>
            <a:endParaRPr lang="en-US" sz="1600" dirty="0" smtClean="0">
              <a:ea typeface="ＭＳ Ｐゴシック" pitchFamily="34" charset="-128"/>
            </a:endParaRPr>
          </a:p>
          <a:p>
            <a:pPr marL="342900" indent="-342900" eaLnBrk="1" hangingPunct="1">
              <a:buSzPct val="100000"/>
              <a:buFont typeface="+mj-lt"/>
              <a:buAutoNum type="arabicPeriod" startAt="2"/>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One-Way Tabulation</a:t>
            </a: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3460" y="1957861"/>
            <a:ext cx="3419475" cy="2019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9319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58277" y="1142774"/>
            <a:ext cx="7989037"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The tabulation is shown here. As you can see, EViews provides the counts,  percentage counts and cumulative counts for each observation value. </a:t>
            </a:r>
            <a:endParaRPr lang="en-US" sz="1800" b="1" i="1"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11</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One-Way Tabulation </a:t>
            </a:r>
            <a:r>
              <a:rPr lang="en-US" sz="1800" kern="0" dirty="0" smtClean="0">
                <a:ea typeface="ＭＳ Ｐゴシック" pitchFamily="34" charset="-128"/>
              </a:rPr>
              <a:t>(cont’d)</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9362" y="1800226"/>
            <a:ext cx="4410075" cy="432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55016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53106" y="1131888"/>
            <a:ext cx="8790894"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The </a:t>
            </a:r>
            <a:r>
              <a:rPr lang="en-US" sz="1800" b="1" kern="1200" dirty="0" smtClean="0">
                <a:ea typeface="ＭＳ Ｐゴシック" pitchFamily="34" charset="-128"/>
              </a:rPr>
              <a:t>Stats Table </a:t>
            </a:r>
            <a:r>
              <a:rPr lang="en-US" sz="1800" kern="1200" dirty="0" smtClean="0">
                <a:ea typeface="ＭＳ Ｐゴシック" pitchFamily="34" charset="-128"/>
              </a:rPr>
              <a:t>view displays descriptive statistics for the series in a tabular form. </a:t>
            </a:r>
          </a:p>
          <a:p>
            <a:pPr eaLnBrk="1" hangingPunct="1">
              <a:buSzPct val="100000"/>
              <a:buFont typeface="Arial" pitchFamily="34" charset="0"/>
              <a:buChar char="•"/>
              <a:defRPr/>
            </a:pPr>
            <a:r>
              <a:rPr lang="en-US" sz="1800" kern="1200" dirty="0" smtClean="0">
                <a:ea typeface="ＭＳ Ｐゴシック" pitchFamily="34" charset="-128"/>
              </a:rPr>
              <a:t>This information is pretty much the same as the statistics panel in the Histogram.  </a:t>
            </a:r>
          </a:p>
          <a:p>
            <a:pPr eaLnBrk="1" hangingPunct="1">
              <a:buSzPct val="100000"/>
              <a:buFont typeface="Arial" pitchFamily="34" charset="0"/>
              <a:buChar char="•"/>
              <a:defRPr/>
            </a:pPr>
            <a:endParaRPr lang="en-US" sz="1800" b="1" i="1"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12</a:t>
            </a:fld>
            <a:endParaRPr lang="en-US" sz="800" dirty="0" smtClean="0"/>
          </a:p>
        </p:txBody>
      </p:sp>
      <p:sp>
        <p:nvSpPr>
          <p:cNvPr id="10" name="Rectangle 3"/>
          <p:cNvSpPr txBox="1">
            <a:spLocks noChangeArrowheads="1"/>
          </p:cNvSpPr>
          <p:nvPr/>
        </p:nvSpPr>
        <p:spPr bwMode="auto">
          <a:xfrm>
            <a:off x="685802" y="2035898"/>
            <a:ext cx="3831770" cy="41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Descriptive Statistics: Stats Table</a:t>
            </a:r>
          </a:p>
          <a:p>
            <a:pPr marL="342900" indent="-342900" eaLnBrk="1" hangingPunct="1">
              <a:buSzPct val="100000"/>
              <a:buFont typeface="+mj-lt"/>
              <a:buAutoNum type="arabicPeriod"/>
              <a:defRPr/>
            </a:pPr>
            <a:r>
              <a:rPr lang="en-US" sz="1400" dirty="0" smtClean="0">
                <a:ea typeface="ＭＳ Ｐゴシック" pitchFamily="34" charset="-128"/>
              </a:rPr>
              <a:t>Open </a:t>
            </a:r>
            <a:r>
              <a:rPr lang="en-US" sz="1400" b="1" i="1" dirty="0" smtClean="0">
                <a:ea typeface="ＭＳ Ｐゴシック" pitchFamily="34" charset="-128"/>
              </a:rPr>
              <a:t>GPA</a:t>
            </a:r>
            <a:r>
              <a:rPr lang="en-US" sz="1400" dirty="0" smtClean="0">
                <a:ea typeface="ＭＳ Ｐゴシック" pitchFamily="34" charset="-128"/>
              </a:rPr>
              <a:t> series in the </a:t>
            </a:r>
            <a:r>
              <a:rPr lang="en-US" sz="1400" b="1" i="1" dirty="0" err="1" smtClean="0">
                <a:ea typeface="ＭＳ Ｐゴシック" pitchFamily="34" charset="-128"/>
              </a:rPr>
              <a:t>cross_section</a:t>
            </a:r>
            <a:r>
              <a:rPr lang="en-US" sz="1400" dirty="0" smtClean="0">
                <a:ea typeface="ＭＳ Ｐゴシック" pitchFamily="34" charset="-128"/>
              </a:rPr>
              <a:t> page. </a:t>
            </a:r>
          </a:p>
          <a:p>
            <a:pPr marL="342900" indent="-342900" eaLnBrk="1" hangingPunct="1">
              <a:buSzPct val="100000"/>
              <a:buFont typeface="+mj-lt"/>
              <a:buAutoNum type="arabicPeriod"/>
              <a:defRPr/>
            </a:pPr>
            <a:r>
              <a:rPr lang="en-US" sz="1400" dirty="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&amp; Tests </a:t>
            </a:r>
            <a:r>
              <a:rPr lang="en-US" sz="1400" dirty="0"/>
              <a:t>→</a:t>
            </a:r>
            <a:r>
              <a:rPr lang="en-US" sz="1400" dirty="0">
                <a:ea typeface="ＭＳ Ｐゴシック" pitchFamily="34" charset="-128"/>
              </a:rPr>
              <a:t> </a:t>
            </a:r>
            <a:r>
              <a:rPr lang="en-US" sz="1400" b="1" dirty="0" smtClean="0">
                <a:ea typeface="ＭＳ Ｐゴシック" pitchFamily="34" charset="-128"/>
              </a:rPr>
              <a:t>Stats Table</a:t>
            </a:r>
            <a:r>
              <a:rPr lang="en-US" sz="1400" dirty="0" smtClean="0">
                <a:ea typeface="ＭＳ Ｐゴシック" pitchFamily="34" charset="-128"/>
              </a:rPr>
              <a:t>.</a:t>
            </a:r>
            <a:endParaRPr lang="en-US" sz="1400" kern="1200" dirty="0" smtClean="0">
              <a:ea typeface="ＭＳ Ｐゴシック" pitchFamily="34" charset="-128"/>
            </a:endParaRPr>
          </a:p>
          <a:p>
            <a:pPr marL="0" indent="0" eaLnBrk="1" hangingPunct="1">
              <a:buFont typeface="Times" pitchFamily="17" charset="0"/>
              <a:buNone/>
              <a:defRPr/>
            </a:pPr>
            <a:endParaRPr lang="en-US" sz="1400" kern="1200" dirty="0" smtClean="0">
              <a:ea typeface="ＭＳ Ｐゴシック" pitchFamily="34" charset="-128"/>
            </a:endParaRPr>
          </a:p>
          <a:p>
            <a:pPr eaLnBrk="1" hangingPunct="1">
              <a:buFont typeface="Arial" pitchFamily="34" charset="0"/>
              <a:buChar char="•"/>
              <a:defRPr/>
            </a:pPr>
            <a:r>
              <a:rPr lang="en-US" sz="1400" dirty="0" smtClean="0">
                <a:ea typeface="ＭＳ Ｐゴシック" pitchFamily="34" charset="-128"/>
              </a:rPr>
              <a:t>One advantage of the table format is that it’s easier to copy and paste into a word processor or spreadsheet program. </a:t>
            </a:r>
            <a:endParaRPr lang="en-US" sz="1400" kern="1200" dirty="0">
              <a:ea typeface="ＭＳ Ｐゴシック" pitchFamily="34" charset="-128"/>
            </a:endParaRPr>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Stats Table</a:t>
            </a:r>
            <a:endParaRPr lang="en-US" sz="1800" kern="0" dirty="0" smtClean="0">
              <a:ea typeface="ＭＳ Ｐゴシック" pitchFamily="34" charset="-128"/>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7572" y="1996364"/>
            <a:ext cx="2876550" cy="328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77260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53105" y="1131888"/>
            <a:ext cx="8692923"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An important part of data description is the ability to compare basic statistics across subgroups. </a:t>
            </a:r>
          </a:p>
          <a:p>
            <a:pPr eaLnBrk="1" hangingPunct="1">
              <a:buSzPct val="100000"/>
              <a:buFont typeface="Arial" pitchFamily="34" charset="0"/>
              <a:buChar char="•"/>
              <a:defRPr/>
            </a:pPr>
            <a:r>
              <a:rPr lang="en-US" sz="1800" kern="1200" dirty="0" smtClean="0">
                <a:ea typeface="ＭＳ Ｐゴシック" pitchFamily="34" charset="-128"/>
              </a:rPr>
              <a:t>Previously we compared (in a crude way) the grade distribution between black students and all students in our sample.</a:t>
            </a:r>
          </a:p>
          <a:p>
            <a:pPr eaLnBrk="1" hangingPunct="1">
              <a:buSzPct val="100000"/>
              <a:buFont typeface="Arial" pitchFamily="34" charset="0"/>
              <a:buChar char="•"/>
              <a:defRPr/>
            </a:pPr>
            <a:r>
              <a:rPr lang="en-US" sz="1800" b="1" kern="1200" dirty="0" smtClean="0">
                <a:ea typeface="ＭＳ Ｐゴシック" pitchFamily="34" charset="-128"/>
              </a:rPr>
              <a:t>Stats by Classification </a:t>
            </a:r>
            <a:r>
              <a:rPr lang="en-US" sz="1800" kern="1200" dirty="0" smtClean="0">
                <a:ea typeface="ＭＳ Ｐゴシック" pitchFamily="34" charset="-128"/>
              </a:rPr>
              <a:t>table allows us to perform this analysis more formally.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13</a:t>
            </a:fld>
            <a:endParaRPr lang="en-US" sz="800" dirty="0" smtClean="0"/>
          </a:p>
        </p:txBody>
      </p:sp>
      <p:sp>
        <p:nvSpPr>
          <p:cNvPr id="10" name="Rectangle 3"/>
          <p:cNvSpPr txBox="1">
            <a:spLocks noChangeArrowheads="1"/>
          </p:cNvSpPr>
          <p:nvPr/>
        </p:nvSpPr>
        <p:spPr bwMode="auto">
          <a:xfrm>
            <a:off x="587830" y="2681559"/>
            <a:ext cx="3722913" cy="41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Descriptive Statistics: Stats by Classification: Example 1</a:t>
            </a:r>
          </a:p>
          <a:p>
            <a:pPr marL="342900" indent="-342900" eaLnBrk="1" hangingPunct="1">
              <a:buSzPct val="100000"/>
              <a:buFont typeface="+mj-lt"/>
              <a:buAutoNum type="arabicPeriod"/>
              <a:defRPr/>
            </a:pPr>
            <a:r>
              <a:rPr lang="en-US" sz="1400" dirty="0" smtClean="0">
                <a:ea typeface="ＭＳ Ｐゴシック" pitchFamily="34" charset="-128"/>
              </a:rPr>
              <a:t>Open </a:t>
            </a:r>
            <a:r>
              <a:rPr lang="en-US" sz="1400" b="1" i="1" dirty="0" smtClean="0">
                <a:ea typeface="ＭＳ Ｐゴシック" pitchFamily="34" charset="-128"/>
              </a:rPr>
              <a:t>GPA</a:t>
            </a:r>
            <a:r>
              <a:rPr lang="en-US" sz="1400" dirty="0" smtClean="0">
                <a:ea typeface="ＭＳ Ｐゴシック" pitchFamily="34" charset="-128"/>
              </a:rPr>
              <a:t> series in the </a:t>
            </a:r>
            <a:r>
              <a:rPr lang="en-US" sz="1400" b="1" i="1" dirty="0" err="1" smtClean="0">
                <a:ea typeface="ＭＳ Ｐゴシック" pitchFamily="34" charset="-128"/>
              </a:rPr>
              <a:t>cross_section</a:t>
            </a:r>
            <a:r>
              <a:rPr lang="en-US" sz="1400" dirty="0" smtClean="0">
                <a:ea typeface="ＭＳ Ｐゴシック" pitchFamily="34" charset="-128"/>
              </a:rPr>
              <a:t> page. </a:t>
            </a:r>
          </a:p>
          <a:p>
            <a:pPr marL="342900" indent="-342900" eaLnBrk="1" hangingPunct="1">
              <a:buSzPct val="100000"/>
              <a:buFont typeface="+mj-lt"/>
              <a:buAutoNum type="arabicPeriod"/>
              <a:defRPr/>
            </a:pPr>
            <a:r>
              <a:rPr lang="en-US" sz="1400" dirty="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&amp; Tests </a:t>
            </a:r>
            <a:r>
              <a:rPr lang="en-US" sz="1400" dirty="0"/>
              <a:t>→</a:t>
            </a:r>
            <a:r>
              <a:rPr lang="en-US" sz="1400" dirty="0">
                <a:ea typeface="ＭＳ Ｐゴシック" pitchFamily="34" charset="-128"/>
              </a:rPr>
              <a:t> </a:t>
            </a:r>
            <a:r>
              <a:rPr lang="en-US" sz="1400" b="1" dirty="0" smtClean="0">
                <a:ea typeface="ＭＳ Ｐゴシック" pitchFamily="34" charset="-128"/>
              </a:rPr>
              <a:t>Stats by Classification</a:t>
            </a:r>
            <a:r>
              <a:rPr lang="en-US" sz="1400" dirty="0" smtClean="0">
                <a:ea typeface="ＭＳ Ｐゴシック" pitchFamily="34" charset="-128"/>
              </a:rPr>
              <a:t>.</a:t>
            </a:r>
          </a:p>
          <a:p>
            <a:pPr marL="342900" indent="-342900" eaLnBrk="1" hangingPunct="1">
              <a:buSzPct val="100000"/>
              <a:buFont typeface="+mj-lt"/>
              <a:buAutoNum type="arabicPeriod"/>
              <a:defRPr/>
            </a:pPr>
            <a:r>
              <a:rPr lang="en-US" sz="1400" kern="1200" dirty="0" smtClean="0">
                <a:ea typeface="ＭＳ Ｐゴシック" pitchFamily="34" charset="-128"/>
              </a:rPr>
              <a:t>The </a:t>
            </a:r>
            <a:r>
              <a:rPr lang="en-US" sz="1400" b="1" i="1" kern="1200" dirty="0" smtClean="0">
                <a:ea typeface="ＭＳ Ｐゴシック" pitchFamily="34" charset="-128"/>
              </a:rPr>
              <a:t>Statistics By Classification </a:t>
            </a:r>
            <a:r>
              <a:rPr lang="en-US" sz="1400" kern="1200" dirty="0" smtClean="0">
                <a:ea typeface="ＭＳ Ｐゴシック" pitchFamily="34" charset="-128"/>
              </a:rPr>
              <a:t>dialog box opens up. The </a:t>
            </a:r>
            <a:r>
              <a:rPr lang="en-US" sz="1400" b="1" kern="1200" dirty="0" smtClean="0">
                <a:ea typeface="ＭＳ Ｐゴシック" pitchFamily="34" charset="-128"/>
              </a:rPr>
              <a:t>Statistics</a:t>
            </a:r>
            <a:r>
              <a:rPr lang="en-US" sz="1400" kern="1200" dirty="0" smtClean="0">
                <a:ea typeface="ＭＳ Ｐゴシック" pitchFamily="34" charset="-128"/>
              </a:rPr>
              <a:t> section on the left allows you to choose the statistics you wish to compute. </a:t>
            </a:r>
          </a:p>
          <a:p>
            <a:pPr marL="342900" indent="-342900" eaLnBrk="1" hangingPunct="1">
              <a:buSzPct val="100000"/>
              <a:buFont typeface="+mj-lt"/>
              <a:buAutoNum type="arabicPeriod"/>
              <a:defRPr/>
            </a:pPr>
            <a:r>
              <a:rPr lang="en-US" sz="1400" dirty="0" smtClean="0">
                <a:ea typeface="ＭＳ Ｐゴシック" pitchFamily="34" charset="-128"/>
              </a:rPr>
              <a:t>In the </a:t>
            </a:r>
            <a:r>
              <a:rPr lang="en-US" sz="1400" b="1" i="1" dirty="0" smtClean="0">
                <a:ea typeface="ＭＳ Ｐゴシック" pitchFamily="34" charset="-128"/>
              </a:rPr>
              <a:t>Series/Group for classify </a:t>
            </a:r>
            <a:r>
              <a:rPr lang="en-US" sz="1400" dirty="0" smtClean="0">
                <a:ea typeface="ＭＳ Ｐゴシック" pitchFamily="34" charset="-128"/>
              </a:rPr>
              <a:t>field enter series name that defines our subgroup. Let’s type </a:t>
            </a:r>
            <a:r>
              <a:rPr lang="en-US" sz="1400" b="1" i="1" dirty="0" smtClean="0">
                <a:ea typeface="ＭＳ Ｐゴシック" pitchFamily="34" charset="-128"/>
              </a:rPr>
              <a:t>black</a:t>
            </a:r>
            <a:r>
              <a:rPr lang="en-US" sz="1400" b="1" dirty="0" smtClean="0">
                <a:ea typeface="ＭＳ Ｐゴシック" pitchFamily="34" charset="-128"/>
              </a:rPr>
              <a:t>. </a:t>
            </a:r>
          </a:p>
          <a:p>
            <a:pPr marL="342900" indent="-342900" eaLnBrk="1" hangingPunct="1">
              <a:buSzPct val="100000"/>
              <a:buFont typeface="+mj-lt"/>
              <a:buAutoNum type="arabicPeriod"/>
              <a:defRPr/>
            </a:pPr>
            <a:r>
              <a:rPr lang="en-US" sz="1400" kern="1200" dirty="0" smtClean="0">
                <a:ea typeface="ＭＳ Ｐゴシック" pitchFamily="34" charset="-128"/>
              </a:rPr>
              <a:t>Click </a:t>
            </a:r>
            <a:r>
              <a:rPr lang="en-US" sz="1400" b="1" kern="1200" dirty="0" smtClean="0">
                <a:ea typeface="ＭＳ Ｐゴシック" pitchFamily="34" charset="-128"/>
              </a:rPr>
              <a:t>OK. </a:t>
            </a:r>
          </a:p>
          <a:p>
            <a:pPr marL="0" indent="0" eaLnBrk="1" hangingPunct="1">
              <a:buFont typeface="Times" pitchFamily="17" charset="0"/>
              <a:buNone/>
              <a:defRPr/>
            </a:pPr>
            <a:r>
              <a:rPr lang="en-US" sz="1400" dirty="0" smtClean="0">
                <a:ea typeface="ＭＳ Ｐゴシック" pitchFamily="34" charset="-128"/>
              </a:rPr>
              <a:t>. </a:t>
            </a:r>
            <a:endParaRPr lang="en-US" sz="1400" kern="1200" dirty="0">
              <a:ea typeface="ＭＳ Ｐゴシック" pitchFamily="34" charset="-128"/>
            </a:endParaRPr>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Stats by Classification: Example 1</a:t>
            </a:r>
            <a:endParaRPr lang="en-US" sz="1800" kern="0" dirty="0" smtClean="0">
              <a:ea typeface="ＭＳ Ｐゴシック" pitchFamily="34" charset="-128"/>
            </a:endParaRP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0742" y="2877501"/>
            <a:ext cx="4434473" cy="3185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Rectangle 1"/>
          <p:cNvSpPr>
            <a:spLocks noChangeArrowheads="1"/>
          </p:cNvSpPr>
          <p:nvPr/>
        </p:nvSpPr>
        <p:spPr bwMode="auto">
          <a:xfrm>
            <a:off x="5661223" y="3226701"/>
            <a:ext cx="1414491" cy="539756"/>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33353248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53107" y="1131887"/>
            <a:ext cx="3848779" cy="2993799"/>
          </a:xfrm>
        </p:spPr>
        <p:txBody>
          <a:bodyPr/>
          <a:lstStyle/>
          <a:p>
            <a:pPr eaLnBrk="1" hangingPunct="1">
              <a:buSzPct val="100000"/>
              <a:buFont typeface="Arial" pitchFamily="34" charset="0"/>
              <a:buChar char="•"/>
              <a:defRPr/>
            </a:pPr>
            <a:r>
              <a:rPr lang="en-US" sz="1600" kern="1200" dirty="0" smtClean="0">
                <a:ea typeface="ＭＳ Ｐゴシック" pitchFamily="34" charset="-128"/>
              </a:rPr>
              <a:t>The output is shown here. The average GPA for black students is 2.24 whereas for all other non-black students is 2.67 (the GPA for ALL students – black and non-black- is 2.65).</a:t>
            </a:r>
          </a:p>
          <a:p>
            <a:pPr marL="0" indent="0" eaLnBrk="1" hangingPunct="1">
              <a:buSzPct val="100000"/>
              <a:buNone/>
              <a:defRPr/>
            </a:pPr>
            <a:r>
              <a:rPr lang="en-US" sz="1600" kern="1200" dirty="0" smtClean="0">
                <a:ea typeface="ＭＳ Ｐゴシック" pitchFamily="34" charset="-128"/>
              </a:rPr>
              <a:t>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14</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Stats by Classification: Example 1 </a:t>
            </a:r>
            <a:r>
              <a:rPr lang="en-US" sz="1800" kern="0" dirty="0" smtClean="0">
                <a:ea typeface="ＭＳ Ｐゴシック" pitchFamily="34" charset="-128"/>
              </a:rPr>
              <a:t>(cont’d)</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2826" y="1253897"/>
            <a:ext cx="3495675"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358536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53105" y="1131887"/>
            <a:ext cx="8692923" cy="1321071"/>
          </a:xfrm>
        </p:spPr>
        <p:txBody>
          <a:bodyPr/>
          <a:lstStyle/>
          <a:p>
            <a:pPr eaLnBrk="1" hangingPunct="1">
              <a:buSzPct val="100000"/>
              <a:buFont typeface="Arial" pitchFamily="34" charset="0"/>
              <a:buChar char="•"/>
              <a:defRPr/>
            </a:pPr>
            <a:r>
              <a:rPr lang="en-US" sz="1800" kern="1200" dirty="0" smtClean="0">
                <a:ea typeface="ＭＳ Ｐゴシック" pitchFamily="34" charset="-128"/>
              </a:rPr>
              <a:t>The classifying variable does not have to be a binary one. </a:t>
            </a:r>
          </a:p>
          <a:p>
            <a:pPr eaLnBrk="1" hangingPunct="1">
              <a:buSzPct val="100000"/>
              <a:buFont typeface="Arial" pitchFamily="34" charset="0"/>
              <a:buChar char="•"/>
              <a:defRPr/>
            </a:pPr>
            <a:r>
              <a:rPr lang="en-US" sz="1800" kern="1200" dirty="0" smtClean="0">
                <a:ea typeface="ＭＳ Ｐゴシック" pitchFamily="34" charset="-128"/>
              </a:rPr>
              <a:t>We can use the </a:t>
            </a:r>
            <a:r>
              <a:rPr lang="en-US" sz="1800" b="1" kern="1200" dirty="0" smtClean="0">
                <a:ea typeface="ＭＳ Ｐゴシック" pitchFamily="34" charset="-128"/>
              </a:rPr>
              <a:t>Stats by Classification </a:t>
            </a:r>
            <a:r>
              <a:rPr lang="en-US" sz="1800" kern="1200" dirty="0" smtClean="0">
                <a:ea typeface="ＭＳ Ｐゴシック" pitchFamily="34" charset="-128"/>
              </a:rPr>
              <a:t>table to compare students’ GPA based on the size of the graduating high school class (</a:t>
            </a:r>
            <a:r>
              <a:rPr lang="en-US" sz="1800" b="1" i="1" kern="1200" dirty="0" err="1" smtClean="0">
                <a:ea typeface="ＭＳ Ｐゴシック" pitchFamily="34" charset="-128"/>
              </a:rPr>
              <a:t>hsize</a:t>
            </a:r>
            <a:r>
              <a:rPr lang="en-US" sz="1800" kern="1200" dirty="0" smtClean="0">
                <a:ea typeface="ＭＳ Ｐゴシック" pitchFamily="34" charset="-128"/>
              </a:rPr>
              <a:t>).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15</a:t>
            </a:fld>
            <a:endParaRPr lang="en-US" sz="800" dirty="0" smtClean="0"/>
          </a:p>
        </p:txBody>
      </p:sp>
      <p:sp>
        <p:nvSpPr>
          <p:cNvPr id="10" name="Rectangle 3"/>
          <p:cNvSpPr txBox="1">
            <a:spLocks noChangeArrowheads="1"/>
          </p:cNvSpPr>
          <p:nvPr/>
        </p:nvSpPr>
        <p:spPr bwMode="auto">
          <a:xfrm>
            <a:off x="478972" y="2169929"/>
            <a:ext cx="3722913" cy="41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Descriptive Statistics: Stats by Classification: Example 2</a:t>
            </a:r>
          </a:p>
          <a:p>
            <a:pPr marL="342900" indent="-342900" eaLnBrk="1" hangingPunct="1">
              <a:buSzPct val="100000"/>
              <a:buFont typeface="+mj-lt"/>
              <a:buAutoNum type="arabicPeriod"/>
              <a:defRPr/>
            </a:pPr>
            <a:r>
              <a:rPr lang="en-US" sz="1400" dirty="0" smtClean="0">
                <a:ea typeface="ＭＳ Ｐゴシック" pitchFamily="34" charset="-128"/>
              </a:rPr>
              <a:t>Open </a:t>
            </a:r>
            <a:r>
              <a:rPr lang="en-US" sz="1400" b="1" i="1" dirty="0" smtClean="0">
                <a:ea typeface="ＭＳ Ｐゴシック" pitchFamily="34" charset="-128"/>
              </a:rPr>
              <a:t>GPA</a:t>
            </a:r>
            <a:r>
              <a:rPr lang="en-US" sz="1400" dirty="0" smtClean="0">
                <a:ea typeface="ＭＳ Ｐゴシック" pitchFamily="34" charset="-128"/>
              </a:rPr>
              <a:t> series in the </a:t>
            </a:r>
            <a:r>
              <a:rPr lang="en-US" sz="1400" b="1" i="1" dirty="0" err="1" smtClean="0">
                <a:ea typeface="ＭＳ Ｐゴシック" pitchFamily="34" charset="-128"/>
              </a:rPr>
              <a:t>cross_section</a:t>
            </a:r>
            <a:r>
              <a:rPr lang="en-US" sz="1400" dirty="0" smtClean="0">
                <a:ea typeface="ＭＳ Ｐゴシック" pitchFamily="34" charset="-128"/>
              </a:rPr>
              <a:t> page. </a:t>
            </a:r>
          </a:p>
          <a:p>
            <a:pPr marL="342900" indent="-342900" eaLnBrk="1" hangingPunct="1">
              <a:buSzPct val="100000"/>
              <a:buFont typeface="+mj-lt"/>
              <a:buAutoNum type="arabicPeriod"/>
              <a:defRPr/>
            </a:pPr>
            <a:r>
              <a:rPr lang="en-US" sz="1400" dirty="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&amp; Tests </a:t>
            </a:r>
            <a:r>
              <a:rPr lang="en-US" sz="1400" dirty="0"/>
              <a:t>→</a:t>
            </a:r>
            <a:r>
              <a:rPr lang="en-US" sz="1400" dirty="0">
                <a:ea typeface="ＭＳ Ｐゴシック" pitchFamily="34" charset="-128"/>
              </a:rPr>
              <a:t> </a:t>
            </a:r>
            <a:r>
              <a:rPr lang="en-US" sz="1400" b="1" dirty="0" smtClean="0">
                <a:ea typeface="ＭＳ Ｐゴシック" pitchFamily="34" charset="-128"/>
              </a:rPr>
              <a:t>Stats by Classification</a:t>
            </a:r>
            <a:r>
              <a:rPr lang="en-US" sz="1400" dirty="0" smtClean="0">
                <a:ea typeface="ＭＳ Ｐゴシック" pitchFamily="34" charset="-128"/>
              </a:rPr>
              <a:t>.</a:t>
            </a:r>
          </a:p>
          <a:p>
            <a:pPr marL="342900" indent="-342900" eaLnBrk="1" hangingPunct="1">
              <a:buSzPct val="100000"/>
              <a:buFont typeface="+mj-lt"/>
              <a:buAutoNum type="arabicPeriod"/>
              <a:defRPr/>
            </a:pPr>
            <a:r>
              <a:rPr lang="en-US" sz="1400" kern="1200" dirty="0" smtClean="0">
                <a:ea typeface="ＭＳ Ｐゴシック" pitchFamily="34" charset="-128"/>
              </a:rPr>
              <a:t>The </a:t>
            </a:r>
            <a:r>
              <a:rPr lang="en-US" sz="1400" b="1" i="1" kern="1200" dirty="0" smtClean="0">
                <a:ea typeface="ＭＳ Ｐゴシック" pitchFamily="34" charset="-128"/>
              </a:rPr>
              <a:t>Statistics By Classification </a:t>
            </a:r>
            <a:r>
              <a:rPr lang="en-US" sz="1400" kern="1200" dirty="0" smtClean="0">
                <a:ea typeface="ＭＳ Ｐゴシック" pitchFamily="34" charset="-128"/>
              </a:rPr>
              <a:t>dialog box opens up. </a:t>
            </a:r>
            <a:r>
              <a:rPr lang="en-US" sz="1400" dirty="0" smtClean="0">
                <a:ea typeface="ＭＳ Ｐゴシック" pitchFamily="34" charset="-128"/>
              </a:rPr>
              <a:t>In the </a:t>
            </a:r>
            <a:r>
              <a:rPr lang="en-US" sz="1400" b="1" i="1" dirty="0" smtClean="0">
                <a:ea typeface="ＭＳ Ｐゴシック" pitchFamily="34" charset="-128"/>
              </a:rPr>
              <a:t>Series/Group for classify </a:t>
            </a:r>
            <a:r>
              <a:rPr lang="en-US" sz="1400" dirty="0" smtClean="0">
                <a:ea typeface="ＭＳ Ｐゴシック" pitchFamily="34" charset="-128"/>
              </a:rPr>
              <a:t>field enter series name that defines our subgroup. Let’s type </a:t>
            </a:r>
            <a:r>
              <a:rPr lang="en-US" sz="1400" b="1" i="1" dirty="0" err="1" smtClean="0">
                <a:ea typeface="ＭＳ Ｐゴシック" pitchFamily="34" charset="-128"/>
              </a:rPr>
              <a:t>hsize</a:t>
            </a:r>
            <a:r>
              <a:rPr lang="en-US" sz="1400" b="1" dirty="0" smtClean="0">
                <a:ea typeface="ＭＳ Ｐゴシック" pitchFamily="34" charset="-128"/>
              </a:rPr>
              <a:t>. </a:t>
            </a:r>
          </a:p>
          <a:p>
            <a:pPr marL="342900" indent="-342900" eaLnBrk="1" hangingPunct="1">
              <a:buSzPct val="100000"/>
              <a:buFont typeface="+mj-lt"/>
              <a:buAutoNum type="arabicPeriod"/>
              <a:defRPr/>
            </a:pPr>
            <a:r>
              <a:rPr lang="en-US" sz="1400" kern="1200" dirty="0" smtClean="0">
                <a:ea typeface="ＭＳ Ｐゴシック" pitchFamily="34" charset="-128"/>
              </a:rPr>
              <a:t>Click </a:t>
            </a:r>
            <a:r>
              <a:rPr lang="en-US" sz="1400" b="1" kern="1200" dirty="0" smtClean="0">
                <a:ea typeface="ＭＳ Ｐゴシック" pitchFamily="34" charset="-128"/>
              </a:rPr>
              <a:t>OK. </a:t>
            </a:r>
          </a:p>
          <a:p>
            <a:pPr marL="0" indent="0" eaLnBrk="1" hangingPunct="1">
              <a:buFont typeface="Times" pitchFamily="17" charset="0"/>
              <a:buNone/>
              <a:defRPr/>
            </a:pPr>
            <a:r>
              <a:rPr lang="en-US" sz="1400" dirty="0" smtClean="0">
                <a:ea typeface="ＭＳ Ｐゴシック" pitchFamily="34" charset="-128"/>
              </a:rPr>
              <a:t>. </a:t>
            </a:r>
            <a:endParaRPr lang="en-US" sz="1400" kern="1200" dirty="0">
              <a:ea typeface="ＭＳ Ｐゴシック" pitchFamily="34" charset="-128"/>
            </a:endParaRPr>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Stats by Classification: Example 2</a:t>
            </a:r>
            <a:endParaRPr lang="en-US" sz="2000" kern="0" dirty="0" smtClean="0">
              <a:ea typeface="ＭＳ Ｐゴシック" pitchFamily="34" charset="-12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9732" y="2169929"/>
            <a:ext cx="3278769" cy="2689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3"/>
          <p:cNvSpPr txBox="1">
            <a:spLocks noChangeArrowheads="1"/>
          </p:cNvSpPr>
          <p:nvPr/>
        </p:nvSpPr>
        <p:spPr bwMode="auto">
          <a:xfrm>
            <a:off x="396195" y="4870451"/>
            <a:ext cx="7800748" cy="2993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The output is shown here. By default, EViews uses 5 bins to categorize the GPA by the size of the graduating high school (remember, the unit for </a:t>
            </a:r>
            <a:r>
              <a:rPr lang="en-US" sz="1600" kern="1200" dirty="0" err="1" smtClean="0">
                <a:ea typeface="ＭＳ Ｐゴシック" pitchFamily="34" charset="-128"/>
              </a:rPr>
              <a:t>hsize</a:t>
            </a:r>
            <a:r>
              <a:rPr lang="en-US" sz="1600" kern="1200" dirty="0" smtClean="0">
                <a:ea typeface="ＭＳ Ｐゴシック" pitchFamily="34" charset="-128"/>
              </a:rPr>
              <a:t> is 100s.) </a:t>
            </a:r>
          </a:p>
          <a:p>
            <a:pPr eaLnBrk="1" hangingPunct="1">
              <a:buSzPct val="100000"/>
              <a:buFont typeface="Arial" pitchFamily="34" charset="0"/>
              <a:buChar char="•"/>
              <a:defRPr/>
            </a:pPr>
            <a:r>
              <a:rPr lang="en-US" sz="1600" dirty="0" smtClean="0">
                <a:ea typeface="ＭＳ Ｐゴシック" pitchFamily="34" charset="-128"/>
              </a:rPr>
              <a:t>Also notice the average GPA drops as the size of graduating class increases. </a:t>
            </a:r>
            <a:endParaRPr lang="en-US" sz="1600" kern="1200" dirty="0" smtClean="0">
              <a:ea typeface="ＭＳ Ｐゴシック" pitchFamily="34" charset="-128"/>
            </a:endParaRPr>
          </a:p>
          <a:p>
            <a:pPr marL="0" indent="0" eaLnBrk="1" hangingPunct="1">
              <a:buSzPct val="100000"/>
              <a:buFont typeface="Times" pitchFamily="18" charset="0"/>
              <a:buNone/>
              <a:defRPr/>
            </a:pPr>
            <a:r>
              <a:rPr lang="en-US" sz="1600" kern="1200" dirty="0" smtClean="0">
                <a:ea typeface="ＭＳ Ｐゴシック" pitchFamily="34" charset="-128"/>
              </a:rPr>
              <a:t> </a:t>
            </a:r>
          </a:p>
          <a:p>
            <a:pPr marL="0" indent="0" eaLnBrk="1" hangingPunct="1">
              <a:buFont typeface="Times" pitchFamily="17" charset="0"/>
              <a:buNone/>
              <a:defRPr/>
            </a:pPr>
            <a:endParaRPr lang="en-US" sz="1800" u="sng" kern="1200" dirty="0">
              <a:ea typeface="ＭＳ Ｐゴシック" pitchFamily="34" charset="-128"/>
            </a:endParaRPr>
          </a:p>
        </p:txBody>
      </p:sp>
    </p:spTree>
    <p:extLst>
      <p:ext uri="{BB962C8B-B14F-4D97-AF65-F5344CB8AC3E}">
        <p14:creationId xmlns:p14="http://schemas.microsoft.com/office/powerpoint/2010/main" val="41874060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53105" y="1131888"/>
            <a:ext cx="8692923" cy="675142"/>
          </a:xfrm>
        </p:spPr>
        <p:txBody>
          <a:bodyPr/>
          <a:lstStyle/>
          <a:p>
            <a:pPr eaLnBrk="1" hangingPunct="1">
              <a:buSzPct val="100000"/>
              <a:buFont typeface="Arial" pitchFamily="34" charset="0"/>
              <a:buChar char="•"/>
              <a:defRPr/>
            </a:pPr>
            <a:r>
              <a:rPr lang="en-US" sz="1800" kern="1200" dirty="0">
                <a:ea typeface="ＭＳ Ｐゴシック" pitchFamily="34" charset="-128"/>
              </a:rPr>
              <a:t>EViews allows </a:t>
            </a:r>
            <a:r>
              <a:rPr lang="en-US" sz="1800" kern="1200" dirty="0" smtClean="0">
                <a:ea typeface="ＭＳ Ｐゴシック" pitchFamily="34" charset="-128"/>
              </a:rPr>
              <a:t>you</a:t>
            </a:r>
            <a:r>
              <a:rPr lang="en-US" sz="1800" kern="1200" dirty="0">
                <a:ea typeface="ＭＳ Ｐゴシック" pitchFamily="34" charset="-128"/>
              </a:rPr>
              <a:t> </a:t>
            </a:r>
            <a:r>
              <a:rPr lang="en-US" sz="1800" kern="1200" dirty="0" smtClean="0">
                <a:ea typeface="ＭＳ Ｐゴシック" pitchFamily="34" charset="-128"/>
              </a:rPr>
              <a:t>to change the number of bins (increase or decrease) in order to get a better sense of the data distribution. </a:t>
            </a:r>
            <a:endParaRPr lang="en-US" sz="1800"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16</a:t>
            </a:fld>
            <a:endParaRPr lang="en-US" sz="800" dirty="0" smtClean="0"/>
          </a:p>
        </p:txBody>
      </p:sp>
      <p:sp>
        <p:nvSpPr>
          <p:cNvPr id="10" name="Rectangle 3"/>
          <p:cNvSpPr txBox="1">
            <a:spLocks noChangeArrowheads="1"/>
          </p:cNvSpPr>
          <p:nvPr/>
        </p:nvSpPr>
        <p:spPr bwMode="auto">
          <a:xfrm>
            <a:off x="478971" y="1799814"/>
            <a:ext cx="7924800" cy="1498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Descriptive Statistics: Stats by Classification: Example 2a</a:t>
            </a:r>
          </a:p>
          <a:p>
            <a:pPr marL="342900" indent="-342900" eaLnBrk="1" hangingPunct="1">
              <a:buSzPct val="100000"/>
              <a:buFont typeface="+mj-lt"/>
              <a:buAutoNum type="arabicPeriod"/>
              <a:defRPr/>
            </a:pPr>
            <a:r>
              <a:rPr lang="en-US" sz="1400" dirty="0" smtClean="0">
                <a:ea typeface="ＭＳ Ｐゴシック" pitchFamily="34" charset="-128"/>
              </a:rPr>
              <a:t>Open </a:t>
            </a:r>
            <a:r>
              <a:rPr lang="en-US" sz="1400" b="1" i="1" dirty="0" smtClean="0">
                <a:ea typeface="ＭＳ Ｐゴシック" pitchFamily="34" charset="-128"/>
              </a:rPr>
              <a:t>GPA</a:t>
            </a:r>
            <a:r>
              <a:rPr lang="en-US" sz="1400" dirty="0" smtClean="0">
                <a:ea typeface="ＭＳ Ｐゴシック" pitchFamily="34" charset="-128"/>
              </a:rPr>
              <a:t> series 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&amp; Tests </a:t>
            </a:r>
            <a:r>
              <a:rPr lang="en-US" sz="1400" dirty="0"/>
              <a:t>→</a:t>
            </a:r>
            <a:r>
              <a:rPr lang="en-US" sz="1400" dirty="0">
                <a:ea typeface="ＭＳ Ｐゴシック" pitchFamily="34" charset="-128"/>
              </a:rPr>
              <a:t> </a:t>
            </a:r>
            <a:r>
              <a:rPr lang="en-US" sz="1400" b="1" dirty="0" smtClean="0">
                <a:ea typeface="ＭＳ Ｐゴシック" pitchFamily="34" charset="-128"/>
              </a:rPr>
              <a:t>Stats by Classification</a:t>
            </a:r>
            <a:r>
              <a:rPr lang="en-US" sz="1400" dirty="0" smtClean="0">
                <a:ea typeface="ＭＳ Ｐゴシック" pitchFamily="34" charset="-128"/>
              </a:rPr>
              <a:t>.</a:t>
            </a:r>
          </a:p>
          <a:p>
            <a:pPr marL="342900" indent="-342900" eaLnBrk="1" hangingPunct="1">
              <a:buSzPct val="100000"/>
              <a:buFont typeface="+mj-lt"/>
              <a:buAutoNum type="arabicPeriod"/>
              <a:defRPr/>
            </a:pPr>
            <a:r>
              <a:rPr lang="en-US" sz="1400" kern="1200" dirty="0" smtClean="0">
                <a:ea typeface="ＭＳ Ｐゴシック" pitchFamily="34" charset="-128"/>
              </a:rPr>
              <a:t>The </a:t>
            </a:r>
            <a:r>
              <a:rPr lang="en-US" sz="1400" b="1" i="1" kern="1200" dirty="0" smtClean="0">
                <a:ea typeface="ＭＳ Ｐゴシック" pitchFamily="34" charset="-128"/>
              </a:rPr>
              <a:t>Statistics By Classification </a:t>
            </a:r>
            <a:r>
              <a:rPr lang="en-US" sz="1400" kern="1200" dirty="0" smtClean="0">
                <a:ea typeface="ＭＳ Ｐゴシック" pitchFamily="34" charset="-128"/>
              </a:rPr>
              <a:t>dialog box opens up. </a:t>
            </a:r>
            <a:r>
              <a:rPr lang="en-US" sz="1400" dirty="0" smtClean="0">
                <a:ea typeface="ＭＳ Ｐゴシック" pitchFamily="34" charset="-128"/>
              </a:rPr>
              <a:t>In the </a:t>
            </a:r>
            <a:r>
              <a:rPr lang="en-US" sz="1400" b="1" i="1" dirty="0" smtClean="0">
                <a:ea typeface="ＭＳ Ｐゴシック" pitchFamily="34" charset="-128"/>
              </a:rPr>
              <a:t>Series/Group for classify </a:t>
            </a:r>
            <a:r>
              <a:rPr lang="en-US" sz="1400" dirty="0" smtClean="0">
                <a:ea typeface="ＭＳ Ｐゴシック" pitchFamily="34" charset="-128"/>
              </a:rPr>
              <a:t>field enter series name that defines our subgroup. Let’s type </a:t>
            </a:r>
            <a:r>
              <a:rPr lang="en-US" sz="1400" b="1" i="1" dirty="0" err="1" smtClean="0">
                <a:ea typeface="ＭＳ Ｐゴシック" pitchFamily="34" charset="-128"/>
              </a:rPr>
              <a:t>hsize</a:t>
            </a:r>
            <a:r>
              <a:rPr lang="en-US" sz="1400" b="1" dirty="0" smtClean="0">
                <a:ea typeface="ＭＳ Ｐゴシック" pitchFamily="34" charset="-128"/>
              </a:rPr>
              <a:t>. </a:t>
            </a:r>
          </a:p>
          <a:p>
            <a:pPr marL="342900" indent="-342900" eaLnBrk="1" hangingPunct="1">
              <a:buSzPct val="100000"/>
              <a:buFont typeface="+mj-lt"/>
              <a:buAutoNum type="arabicPeriod"/>
              <a:defRPr/>
            </a:pPr>
            <a:r>
              <a:rPr lang="en-US" sz="1400" dirty="0" smtClean="0">
                <a:ea typeface="ＭＳ Ｐゴシック" pitchFamily="34" charset="-128"/>
              </a:rPr>
              <a:t>Under </a:t>
            </a:r>
            <a:r>
              <a:rPr lang="en-US" sz="1400" b="1" i="1" dirty="0" smtClean="0">
                <a:ea typeface="ＭＳ Ｐゴシック" pitchFamily="34" charset="-128"/>
              </a:rPr>
              <a:t>Group into bins </a:t>
            </a:r>
            <a:r>
              <a:rPr lang="en-US" sz="1400" dirty="0" smtClean="0">
                <a:ea typeface="ＭＳ Ｐゴシック" pitchFamily="34" charset="-128"/>
              </a:rPr>
              <a:t>if change the </a:t>
            </a:r>
            <a:r>
              <a:rPr lang="en-US" sz="1400" b="1" dirty="0" smtClean="0">
                <a:ea typeface="ＭＳ Ｐゴシック" pitchFamily="34" charset="-128"/>
              </a:rPr>
              <a:t>Max # of bins </a:t>
            </a:r>
            <a:r>
              <a:rPr lang="en-US" sz="1400" dirty="0" smtClean="0">
                <a:ea typeface="ＭＳ Ｐゴシック" pitchFamily="34" charset="-128"/>
              </a:rPr>
              <a:t>to 10 (instead of the default 5). </a:t>
            </a:r>
          </a:p>
          <a:p>
            <a:pPr marL="342900" indent="-342900" eaLnBrk="1" hangingPunct="1">
              <a:buSzPct val="100000"/>
              <a:buFont typeface="+mj-lt"/>
              <a:buAutoNum type="arabicPeriod"/>
              <a:defRPr/>
            </a:pPr>
            <a:r>
              <a:rPr lang="en-US" sz="1400" kern="1200" dirty="0" smtClean="0">
                <a:ea typeface="ＭＳ Ｐゴシック" pitchFamily="34" charset="-128"/>
              </a:rPr>
              <a:t>Click </a:t>
            </a:r>
            <a:r>
              <a:rPr lang="en-US" sz="1400" b="1" kern="1200" dirty="0" smtClean="0">
                <a:ea typeface="ＭＳ Ｐゴシック" pitchFamily="34" charset="-128"/>
              </a:rPr>
              <a:t>OK. </a:t>
            </a:r>
          </a:p>
          <a:p>
            <a:pPr marL="0" indent="0" eaLnBrk="1" hangingPunct="1">
              <a:buFont typeface="Times" pitchFamily="17" charset="0"/>
              <a:buNone/>
              <a:defRPr/>
            </a:pPr>
            <a:r>
              <a:rPr lang="en-US" sz="1400" dirty="0" smtClean="0">
                <a:ea typeface="ＭＳ Ｐゴシック" pitchFamily="34" charset="-128"/>
              </a:rPr>
              <a:t>. </a:t>
            </a:r>
            <a:endParaRPr lang="en-US" sz="1400" kern="1200" dirty="0">
              <a:ea typeface="ＭＳ Ｐゴシック" pitchFamily="34" charset="-128"/>
            </a:endParaRPr>
          </a:p>
        </p:txBody>
      </p:sp>
      <p:sp>
        <p:nvSpPr>
          <p:cNvPr id="18" name="Rectangle 2"/>
          <p:cNvSpPr txBox="1">
            <a:spLocks noChangeArrowheads="1"/>
          </p:cNvSpPr>
          <p:nvPr/>
        </p:nvSpPr>
        <p:spPr bwMode="auto">
          <a:xfrm>
            <a:off x="266926" y="1835"/>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Stats by Classification: Example 2 </a:t>
            </a:r>
            <a:r>
              <a:rPr lang="en-US" sz="1800" kern="0" dirty="0" smtClean="0">
                <a:ea typeface="ＭＳ Ｐゴシック" pitchFamily="34" charset="-128"/>
              </a:rPr>
              <a:t>(cont’d)</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832" y="3380014"/>
            <a:ext cx="3805539" cy="27159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0099" y="3298371"/>
            <a:ext cx="3118402" cy="3188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
          <p:cNvSpPr>
            <a:spLocks noChangeArrowheads="1"/>
          </p:cNvSpPr>
          <p:nvPr/>
        </p:nvSpPr>
        <p:spPr bwMode="auto">
          <a:xfrm>
            <a:off x="1735010" y="4622831"/>
            <a:ext cx="1414491" cy="983312"/>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22129922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53105" y="1131887"/>
            <a:ext cx="8692923" cy="1549672"/>
          </a:xfrm>
        </p:spPr>
        <p:txBody>
          <a:bodyPr/>
          <a:lstStyle/>
          <a:p>
            <a:pPr eaLnBrk="1" hangingPunct="1">
              <a:buSzPct val="100000"/>
              <a:buFont typeface="Arial" pitchFamily="34" charset="0"/>
              <a:buChar char="•"/>
              <a:defRPr/>
            </a:pPr>
            <a:r>
              <a:rPr lang="en-US" sz="1800" kern="1200" dirty="0" smtClean="0">
                <a:ea typeface="ＭＳ Ｐゴシック" pitchFamily="34" charset="-128"/>
              </a:rPr>
              <a:t>Let’s now compare GPA along 3 dimensions:  gender (female vs. male), race (black vs. non-black), and high school rank (top 5 vs. the rest). </a:t>
            </a: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17</a:t>
            </a:fld>
            <a:endParaRPr lang="en-US" sz="800" dirty="0" smtClean="0"/>
          </a:p>
        </p:txBody>
      </p:sp>
      <p:sp>
        <p:nvSpPr>
          <p:cNvPr id="10" name="Rectangle 3"/>
          <p:cNvSpPr txBox="1">
            <a:spLocks noChangeArrowheads="1"/>
          </p:cNvSpPr>
          <p:nvPr/>
        </p:nvSpPr>
        <p:spPr bwMode="auto">
          <a:xfrm>
            <a:off x="489856" y="1712725"/>
            <a:ext cx="8120743" cy="184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Descriptive Statistics: Stats by Classification</a:t>
            </a:r>
          </a:p>
          <a:p>
            <a:pPr marL="342900" indent="-342900" eaLnBrk="1" hangingPunct="1">
              <a:buSzPct val="100000"/>
              <a:buFont typeface="+mj-lt"/>
              <a:buAutoNum type="arabicPeriod"/>
              <a:defRPr/>
            </a:pPr>
            <a:r>
              <a:rPr lang="en-US" sz="1400" dirty="0" smtClean="0">
                <a:ea typeface="ＭＳ Ｐゴシック" pitchFamily="34" charset="-128"/>
              </a:rPr>
              <a:t>Open </a:t>
            </a:r>
            <a:r>
              <a:rPr lang="en-US" sz="1400" b="1" i="1" dirty="0" smtClean="0">
                <a:ea typeface="ＭＳ Ｐゴシック" pitchFamily="34" charset="-128"/>
              </a:rPr>
              <a:t>GPA</a:t>
            </a:r>
            <a:r>
              <a:rPr lang="en-US" sz="1400" dirty="0" smtClean="0">
                <a:ea typeface="ＭＳ Ｐゴシック" pitchFamily="34" charset="-128"/>
              </a:rPr>
              <a:t> series. 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&amp; Tests </a:t>
            </a:r>
            <a:r>
              <a:rPr lang="en-US" sz="1400" dirty="0"/>
              <a:t>→</a:t>
            </a:r>
            <a:r>
              <a:rPr lang="en-US" sz="1400" dirty="0">
                <a:ea typeface="ＭＳ Ｐゴシック" pitchFamily="34" charset="-128"/>
              </a:rPr>
              <a:t> </a:t>
            </a:r>
            <a:r>
              <a:rPr lang="en-US" sz="1400" b="1" dirty="0" smtClean="0">
                <a:ea typeface="ＭＳ Ｐゴシック" pitchFamily="34" charset="-128"/>
              </a:rPr>
              <a:t>Stats by Classification</a:t>
            </a:r>
            <a:r>
              <a:rPr lang="en-US" sz="1400" dirty="0" smtClean="0">
                <a:ea typeface="ＭＳ Ｐゴシック" pitchFamily="34" charset="-128"/>
              </a:rPr>
              <a:t>.</a:t>
            </a:r>
          </a:p>
          <a:p>
            <a:pPr marL="342900" indent="-342900" eaLnBrk="1" hangingPunct="1">
              <a:buSzPct val="100000"/>
              <a:buFont typeface="+mj-lt"/>
              <a:buAutoNum type="arabicPeriod"/>
              <a:defRPr/>
            </a:pPr>
            <a:r>
              <a:rPr lang="en-US" sz="1400" kern="1200" dirty="0" smtClean="0">
                <a:ea typeface="ＭＳ Ｐゴシック" pitchFamily="34" charset="-128"/>
              </a:rPr>
              <a:t>The </a:t>
            </a:r>
            <a:r>
              <a:rPr lang="en-US" sz="1400" b="1" i="1" kern="1200" dirty="0" smtClean="0">
                <a:ea typeface="ＭＳ Ｐゴシック" pitchFamily="34" charset="-128"/>
              </a:rPr>
              <a:t>Statistics By Classification </a:t>
            </a:r>
            <a:r>
              <a:rPr lang="en-US" sz="1400" kern="1200" dirty="0" smtClean="0">
                <a:ea typeface="ＭＳ Ｐゴシック" pitchFamily="34" charset="-128"/>
              </a:rPr>
              <a:t>dialog box opens up. </a:t>
            </a:r>
            <a:r>
              <a:rPr lang="en-US" sz="1400" dirty="0" smtClean="0">
                <a:ea typeface="ＭＳ Ｐゴシック" pitchFamily="34" charset="-128"/>
              </a:rPr>
              <a:t>In the </a:t>
            </a:r>
            <a:r>
              <a:rPr lang="en-US" sz="1400" b="1" i="1" dirty="0" smtClean="0">
                <a:ea typeface="ＭＳ Ｐゴシック" pitchFamily="34" charset="-128"/>
              </a:rPr>
              <a:t>Series/Group for classify </a:t>
            </a:r>
            <a:r>
              <a:rPr lang="en-US" sz="1400" dirty="0" smtClean="0">
                <a:ea typeface="ＭＳ Ｐゴシック" pitchFamily="34" charset="-128"/>
              </a:rPr>
              <a:t>field enter </a:t>
            </a:r>
            <a:r>
              <a:rPr lang="en-US" sz="1400" b="1" i="1" dirty="0" smtClean="0">
                <a:ea typeface="ＭＳ Ｐゴシック" pitchFamily="34" charset="-128"/>
              </a:rPr>
              <a:t>female</a:t>
            </a:r>
            <a:r>
              <a:rPr lang="en-US" sz="1400" dirty="0" smtClean="0">
                <a:ea typeface="ＭＳ Ｐゴシック" pitchFamily="34" charset="-128"/>
              </a:rPr>
              <a:t> </a:t>
            </a:r>
            <a:r>
              <a:rPr lang="en-US" sz="1400" b="1" i="1" dirty="0" smtClean="0">
                <a:ea typeface="ＭＳ Ｐゴシック" pitchFamily="34" charset="-128"/>
              </a:rPr>
              <a:t>black </a:t>
            </a:r>
            <a:r>
              <a:rPr lang="en-US" sz="1400" b="1" i="1" dirty="0" err="1" smtClean="0">
                <a:ea typeface="ＭＳ Ｐゴシック" pitchFamily="34" charset="-128"/>
              </a:rPr>
              <a:t>hsrank</a:t>
            </a:r>
            <a:r>
              <a:rPr lang="en-US" sz="1400" b="1" i="1" dirty="0" smtClean="0">
                <a:ea typeface="ＭＳ Ｐゴシック" pitchFamily="34" charset="-128"/>
              </a:rPr>
              <a:t>&lt;=</a:t>
            </a:r>
            <a:r>
              <a:rPr lang="en-US" sz="1400" b="1" i="1" dirty="0">
                <a:ea typeface="ＭＳ Ｐゴシック" pitchFamily="34" charset="-128"/>
              </a:rPr>
              <a:t>5</a:t>
            </a:r>
            <a:r>
              <a:rPr lang="en-US" sz="1400" b="1" dirty="0" smtClean="0">
                <a:ea typeface="ＭＳ Ｐゴシック" pitchFamily="34" charset="-128"/>
              </a:rPr>
              <a:t>. </a:t>
            </a:r>
          </a:p>
          <a:p>
            <a:pPr marL="342900" indent="-342900" eaLnBrk="1" hangingPunct="1">
              <a:buSzPct val="100000"/>
              <a:buFont typeface="+mj-lt"/>
              <a:buAutoNum type="arabicPeriod"/>
              <a:defRPr/>
            </a:pPr>
            <a:r>
              <a:rPr lang="en-US" sz="1400" kern="1200" dirty="0" smtClean="0">
                <a:ea typeface="ＭＳ Ｐゴシック" pitchFamily="34" charset="-128"/>
              </a:rPr>
              <a:t>Click </a:t>
            </a:r>
            <a:r>
              <a:rPr lang="en-US" sz="1400" b="1" kern="1200" dirty="0" smtClean="0">
                <a:ea typeface="ＭＳ Ｐゴシック" pitchFamily="34" charset="-128"/>
              </a:rPr>
              <a:t>OK. </a:t>
            </a:r>
          </a:p>
          <a:p>
            <a:pPr marL="0" indent="0" eaLnBrk="1" hangingPunct="1">
              <a:buFont typeface="Times" pitchFamily="17" charset="0"/>
              <a:buNone/>
              <a:defRPr/>
            </a:pPr>
            <a:r>
              <a:rPr lang="en-US" sz="1400" dirty="0" smtClean="0">
                <a:ea typeface="ＭＳ Ｐゴシック" pitchFamily="34" charset="-128"/>
              </a:rPr>
              <a:t>EViews produces 3 tables. The first two (shown below) show GPA across gender and race for students ranked in the top 5 </a:t>
            </a:r>
            <a:r>
              <a:rPr lang="en-US" sz="1400" dirty="0">
                <a:ea typeface="ＭＳ Ｐゴシック" pitchFamily="34" charset="-128"/>
              </a:rPr>
              <a:t>of their class </a:t>
            </a:r>
            <a:r>
              <a:rPr lang="en-US" sz="1400" dirty="0" smtClean="0">
                <a:ea typeface="ＭＳ Ｐゴシック" pitchFamily="34" charset="-128"/>
              </a:rPr>
              <a:t>(HSRANK&lt;=5=1) compared to the rest (HSRANK&lt;=5=0). </a:t>
            </a:r>
            <a:endParaRPr lang="en-US" sz="1400" kern="1200" dirty="0">
              <a:ea typeface="ＭＳ Ｐゴシック" pitchFamily="34" charset="-128"/>
            </a:endParaRPr>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168049"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Stats by Classification: Example 5</a:t>
            </a:r>
            <a:endParaRPr lang="en-US" sz="2000" kern="0" dirty="0" smtClean="0">
              <a:ea typeface="ＭＳ Ｐゴシック" pitchFamily="34" charset="-128"/>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114" y="3483425"/>
            <a:ext cx="3875315" cy="2928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4283" y="3505368"/>
            <a:ext cx="3828809" cy="2884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
          <p:cNvSpPr>
            <a:spLocks noChangeArrowheads="1"/>
          </p:cNvSpPr>
          <p:nvPr/>
        </p:nvSpPr>
        <p:spPr bwMode="auto">
          <a:xfrm>
            <a:off x="370114" y="3966186"/>
            <a:ext cx="2699657" cy="268357"/>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16" name="Rectangle 1"/>
          <p:cNvSpPr>
            <a:spLocks noChangeArrowheads="1"/>
          </p:cNvSpPr>
          <p:nvPr/>
        </p:nvSpPr>
        <p:spPr bwMode="auto">
          <a:xfrm>
            <a:off x="4386940" y="3962636"/>
            <a:ext cx="2699657" cy="268357"/>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35055179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53107" y="1183421"/>
            <a:ext cx="3903207" cy="863093"/>
          </a:xfrm>
        </p:spPr>
        <p:txBody>
          <a:bodyPr/>
          <a:lstStyle/>
          <a:p>
            <a:pPr eaLnBrk="1" hangingPunct="1">
              <a:buSzPct val="100000"/>
              <a:buFont typeface="Arial" pitchFamily="34" charset="0"/>
              <a:buChar char="•"/>
              <a:defRPr/>
            </a:pPr>
            <a:r>
              <a:rPr lang="en-US" sz="1600" kern="1200" dirty="0" smtClean="0">
                <a:ea typeface="ＭＳ Ｐゴシック" pitchFamily="34" charset="-128"/>
              </a:rPr>
              <a:t>The last table shows GPA across gender and race without conditioning on the last qualifier: </a:t>
            </a:r>
            <a:r>
              <a:rPr lang="en-US" sz="1600" b="1" i="1" kern="1200" dirty="0" err="1" smtClean="0">
                <a:ea typeface="ＭＳ Ｐゴシック" pitchFamily="34" charset="-128"/>
              </a:rPr>
              <a:t>hsrank</a:t>
            </a:r>
            <a:r>
              <a:rPr lang="en-US" sz="1600" kern="1200" dirty="0" smtClean="0">
                <a:ea typeface="ＭＳ Ｐゴシック" pitchFamily="34" charset="-128"/>
              </a:rPr>
              <a:t>. </a:t>
            </a:r>
          </a:p>
          <a:p>
            <a:pPr eaLnBrk="1" hangingPunct="1">
              <a:buSzPct val="100000"/>
              <a:buFont typeface="Arial" pitchFamily="34" charset="0"/>
              <a:buChar char="•"/>
              <a:defRPr/>
            </a:pPr>
            <a:r>
              <a:rPr lang="en-US" sz="1600" kern="1200" dirty="0" smtClean="0">
                <a:ea typeface="ＭＳ Ｐゴシック" pitchFamily="34" charset="-128"/>
              </a:rPr>
              <a:t>Note, if we change the order of the variable which defines subgroups, the 3 tables will also change.</a:t>
            </a:r>
          </a:p>
          <a:p>
            <a:pPr lvl="1" eaLnBrk="1" hangingPunct="1">
              <a:buSzPct val="100000"/>
              <a:buFont typeface="Wingdings" pitchFamily="2" charset="2"/>
              <a:buChar char="ü"/>
              <a:defRPr/>
            </a:pPr>
            <a:r>
              <a:rPr lang="en-US" sz="1400" kern="1200" dirty="0" smtClean="0">
                <a:ea typeface="ＭＳ Ｐゴシック" pitchFamily="34" charset="-128"/>
              </a:rPr>
              <a:t>For example, if we type, </a:t>
            </a:r>
            <a:r>
              <a:rPr lang="en-US" sz="1400" b="1" i="1" kern="1200" dirty="0" smtClean="0">
                <a:ea typeface="ＭＳ Ｐゴシック" pitchFamily="34" charset="-128"/>
              </a:rPr>
              <a:t>female </a:t>
            </a:r>
            <a:r>
              <a:rPr lang="en-US" sz="1400" b="1" i="1" kern="1200" dirty="0" err="1" smtClean="0">
                <a:ea typeface="ＭＳ Ｐゴシック" pitchFamily="34" charset="-128"/>
              </a:rPr>
              <a:t>hsrank</a:t>
            </a:r>
            <a:r>
              <a:rPr lang="en-US" sz="1400" b="1" i="1" kern="1200" dirty="0" smtClean="0">
                <a:ea typeface="ＭＳ Ｐゴシック" pitchFamily="34" charset="-128"/>
              </a:rPr>
              <a:t>&lt;=5 black</a:t>
            </a:r>
            <a:r>
              <a:rPr lang="en-US" sz="1400" kern="1200" dirty="0" smtClean="0">
                <a:ea typeface="ＭＳ Ｐゴシック" pitchFamily="34" charset="-128"/>
              </a:rPr>
              <a:t>, Tables 1 and 2 will use the last factor (black in this case) as the conditioning variable. </a:t>
            </a:r>
          </a:p>
          <a:p>
            <a:pPr lvl="1" eaLnBrk="1" hangingPunct="1">
              <a:buSzPct val="100000"/>
              <a:buFont typeface="Wingdings" pitchFamily="2" charset="2"/>
              <a:buChar char="ü"/>
              <a:defRPr/>
            </a:pPr>
            <a:r>
              <a:rPr lang="en-US" sz="1400" kern="1200" dirty="0" smtClean="0">
                <a:ea typeface="ＭＳ Ｐゴシック" pitchFamily="34" charset="-128"/>
              </a:rPr>
              <a:t>Table 1 will produce GPA comparisons based on gender and high-school rank when </a:t>
            </a:r>
            <a:r>
              <a:rPr lang="en-US" sz="1400" b="1" i="1" kern="1200" dirty="0" smtClean="0">
                <a:ea typeface="ＭＳ Ｐゴシック" pitchFamily="34" charset="-128"/>
              </a:rPr>
              <a:t>BLACK=0</a:t>
            </a:r>
            <a:r>
              <a:rPr lang="en-US" sz="1400" kern="1200" dirty="0" smtClean="0">
                <a:ea typeface="ＭＳ Ｐゴシック" pitchFamily="34" charset="-128"/>
              </a:rPr>
              <a:t>. </a:t>
            </a:r>
          </a:p>
          <a:p>
            <a:pPr lvl="1" eaLnBrk="1" hangingPunct="1">
              <a:buSzPct val="100000"/>
              <a:buFont typeface="Wingdings" pitchFamily="2" charset="2"/>
              <a:buChar char="ü"/>
              <a:defRPr/>
            </a:pPr>
            <a:r>
              <a:rPr lang="en-US" sz="1400" kern="1200" dirty="0">
                <a:ea typeface="ＭＳ Ｐゴシック" pitchFamily="34" charset="-128"/>
              </a:rPr>
              <a:t>Table </a:t>
            </a:r>
            <a:r>
              <a:rPr lang="en-US" sz="1400" kern="1200" dirty="0" smtClean="0">
                <a:ea typeface="ＭＳ Ｐゴシック" pitchFamily="34" charset="-128"/>
              </a:rPr>
              <a:t>2 </a:t>
            </a:r>
            <a:r>
              <a:rPr lang="en-US" sz="1400" kern="1200" dirty="0">
                <a:ea typeface="ＭＳ Ｐゴシック" pitchFamily="34" charset="-128"/>
              </a:rPr>
              <a:t>will produce GPA comparisons based on gender and high-school rank when</a:t>
            </a:r>
            <a:r>
              <a:rPr lang="en-US" sz="1400" b="1" i="1" kern="1200" dirty="0">
                <a:ea typeface="ＭＳ Ｐゴシック" pitchFamily="34" charset="-128"/>
              </a:rPr>
              <a:t> </a:t>
            </a:r>
            <a:r>
              <a:rPr lang="en-US" sz="1400" b="1" i="1" kern="1200" dirty="0" smtClean="0">
                <a:ea typeface="ＭＳ Ｐゴシック" pitchFamily="34" charset="-128"/>
              </a:rPr>
              <a:t>BLACK=1</a:t>
            </a:r>
            <a:r>
              <a:rPr lang="en-US" sz="1400" kern="1200" dirty="0" smtClean="0">
                <a:ea typeface="ＭＳ Ｐゴシック" pitchFamily="34" charset="-128"/>
              </a:rPr>
              <a:t>. </a:t>
            </a:r>
            <a:endParaRPr lang="en-US" sz="1400" kern="1200" dirty="0">
              <a:ea typeface="ＭＳ Ｐゴシック" pitchFamily="34" charset="-128"/>
            </a:endParaRPr>
          </a:p>
          <a:p>
            <a:pPr lvl="1" eaLnBrk="1" hangingPunct="1">
              <a:buSzPct val="100000"/>
              <a:buFont typeface="Wingdings" pitchFamily="2" charset="2"/>
              <a:buChar char="ü"/>
              <a:defRPr/>
            </a:pPr>
            <a:r>
              <a:rPr lang="en-US" sz="1400" kern="1200" dirty="0" smtClean="0">
                <a:ea typeface="ＭＳ Ｐゴシック" pitchFamily="34" charset="-128"/>
              </a:rPr>
              <a:t> Table 3 will </a:t>
            </a:r>
            <a:r>
              <a:rPr lang="en-US" sz="1400" kern="1200" dirty="0">
                <a:ea typeface="ＭＳ Ｐゴシック" pitchFamily="34" charset="-128"/>
              </a:rPr>
              <a:t>produce GPA comparisons based on gender and high-school rank </a:t>
            </a:r>
            <a:r>
              <a:rPr lang="en-US" sz="1400" kern="1200" dirty="0" smtClean="0">
                <a:ea typeface="ＭＳ Ｐゴシック" pitchFamily="34" charset="-128"/>
              </a:rPr>
              <a:t>unconditional on the variable </a:t>
            </a:r>
            <a:r>
              <a:rPr lang="en-US" sz="1400" b="1" i="1" kern="1200" dirty="0" smtClean="0">
                <a:ea typeface="ＭＳ Ｐゴシック" pitchFamily="34" charset="-128"/>
              </a:rPr>
              <a:t>BLACK</a:t>
            </a:r>
            <a:r>
              <a:rPr lang="en-US" sz="1400" kern="1200" dirty="0" smtClean="0">
                <a:ea typeface="ＭＳ Ｐゴシック" pitchFamily="34" charset="-128"/>
              </a:rPr>
              <a:t>. </a:t>
            </a:r>
            <a:endParaRPr lang="en-US" sz="1400" kern="1200" dirty="0">
              <a:ea typeface="ＭＳ Ｐゴシック" pitchFamily="34" charset="-128"/>
            </a:endParaRPr>
          </a:p>
          <a:p>
            <a:pPr lvl="1" eaLnBrk="1" hangingPunct="1">
              <a:buSzPct val="100000"/>
              <a:buFont typeface="Wingdings" pitchFamily="2" charset="2"/>
              <a:buChar char="ü"/>
              <a:defRPr/>
            </a:pPr>
            <a:endParaRPr lang="en-US" sz="14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18</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Stats by Classification: Example 5 </a:t>
            </a:r>
            <a:r>
              <a:rPr lang="en-US" sz="1800" kern="0" dirty="0" smtClean="0">
                <a:ea typeface="ＭＳ Ｐゴシック" pitchFamily="34" charset="-128"/>
              </a:rPr>
              <a:t>(cont’d)</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5172" y="1277028"/>
            <a:ext cx="4171950"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51753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dirty="0" smtClean="0">
                <a:ea typeface="ＭＳ Ｐゴシック" pitchFamily="34" charset="-128"/>
              </a:rPr>
              <a:t>Series:</a:t>
            </a:r>
            <a:endParaRPr lang="en-US" sz="3200" b="1" dirty="0">
              <a:ea typeface="ＭＳ Ｐゴシック" pitchFamily="34" charset="-128"/>
            </a:endParaRPr>
          </a:p>
          <a:p>
            <a:pPr algn="ctr" eaLnBrk="1" hangingPunct="1">
              <a:buFont typeface="Times" pitchFamily="18" charset="0"/>
              <a:buNone/>
            </a:pPr>
            <a:r>
              <a:rPr lang="en-US" sz="3200" b="1" dirty="0" smtClean="0">
                <a:ea typeface="ＭＳ Ｐゴシック" pitchFamily="34" charset="-128"/>
              </a:rPr>
              <a:t> Simple Hypothesis Tests</a:t>
            </a:r>
            <a:endParaRPr lang="en-US" sz="3200" dirty="0" smtClean="0">
              <a:ea typeface="ＭＳ Ｐゴシック" pitchFamily="34" charset="-128"/>
            </a:endParaRPr>
          </a:p>
        </p:txBody>
      </p:sp>
    </p:spTree>
    <p:extLst>
      <p:ext uri="{BB962C8B-B14F-4D97-AF65-F5344CB8AC3E}">
        <p14:creationId xmlns:p14="http://schemas.microsoft.com/office/powerpoint/2010/main" val="321280142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Data and </a:t>
            </a:r>
            <a:r>
              <a:rPr lang="en-US" dirty="0" err="1" smtClean="0">
                <a:ea typeface="ＭＳ Ｐゴシック" pitchFamily="34" charset="-128"/>
              </a:rPr>
              <a:t>Workfile</a:t>
            </a:r>
            <a:r>
              <a:rPr lang="en-US" dirty="0" smtClean="0">
                <a:ea typeface="ＭＳ Ｐゴシック" pitchFamily="34" charset="-128"/>
              </a:rPr>
              <a:t> Documentation</a:t>
            </a:r>
          </a:p>
        </p:txBody>
      </p:sp>
      <p:sp>
        <p:nvSpPr>
          <p:cNvPr id="4100" name="Rectangle 3"/>
          <p:cNvSpPr>
            <a:spLocks noGrp="1" noChangeArrowheads="1"/>
          </p:cNvSpPr>
          <p:nvPr>
            <p:ph idx="1"/>
          </p:nvPr>
        </p:nvSpPr>
        <p:spPr>
          <a:xfrm>
            <a:off x="382588" y="1157288"/>
            <a:ext cx="8651875" cy="5275262"/>
          </a:xfrm>
        </p:spPr>
        <p:txBody>
          <a:bodyPr/>
          <a:lstStyle/>
          <a:p>
            <a:pPr eaLnBrk="1" hangingPunct="1">
              <a:spcBef>
                <a:spcPts val="0"/>
              </a:spcBef>
              <a:spcAft>
                <a:spcPts val="600"/>
              </a:spcAft>
              <a:buSzPct val="100000"/>
              <a:buFont typeface="Arial" pitchFamily="34" charset="0"/>
              <a:buChar char="•"/>
              <a:defRPr/>
            </a:pPr>
            <a:r>
              <a:rPr lang="en-US" sz="1800" b="1" i="1" dirty="0" smtClean="0"/>
              <a:t>Data.wf1</a:t>
            </a:r>
            <a:r>
              <a:rPr lang="en-US" sz="1800" dirty="0" smtClean="0"/>
              <a:t> and </a:t>
            </a:r>
            <a:r>
              <a:rPr lang="en-US" sz="1800" b="1" i="1" dirty="0" smtClean="0"/>
              <a:t>Data.xlsx</a:t>
            </a:r>
            <a:r>
              <a:rPr lang="en-US" sz="1800" dirty="0" smtClean="0"/>
              <a:t>  consist of two pages (tabs) with the following data: </a:t>
            </a:r>
          </a:p>
          <a:p>
            <a:pPr eaLnBrk="1" hangingPunct="1">
              <a:spcBef>
                <a:spcPts val="0"/>
              </a:spcBef>
              <a:spcAft>
                <a:spcPts val="600"/>
              </a:spcAft>
              <a:buSzPct val="100000"/>
              <a:buFont typeface="Arial" pitchFamily="34" charset="0"/>
              <a:buChar char="•"/>
              <a:defRPr/>
            </a:pPr>
            <a:endParaRPr lang="en-US" sz="1600" dirty="0" smtClean="0"/>
          </a:p>
          <a:p>
            <a:pPr eaLnBrk="1" hangingPunct="1">
              <a:spcBef>
                <a:spcPts val="0"/>
              </a:spcBef>
              <a:spcAft>
                <a:spcPts val="600"/>
              </a:spcAft>
              <a:buSzPct val="100000"/>
              <a:buFont typeface="Arial" pitchFamily="34" charset="0"/>
              <a:buChar char="•"/>
              <a:defRPr/>
            </a:pPr>
            <a:r>
              <a:rPr lang="en-US" sz="1600" dirty="0" err="1" smtClean="0"/>
              <a:t>Workfile</a:t>
            </a:r>
            <a:r>
              <a:rPr lang="en-US" sz="1600" dirty="0" smtClean="0"/>
              <a:t> Page: </a:t>
            </a:r>
            <a:r>
              <a:rPr lang="en-US" sz="1600" b="1" i="1" dirty="0" err="1" smtClean="0"/>
              <a:t>coss_section</a:t>
            </a:r>
            <a:r>
              <a:rPr lang="en-US" sz="1600" b="1" i="1" dirty="0" smtClean="0"/>
              <a:t> </a:t>
            </a:r>
            <a:r>
              <a:rPr lang="en-US" sz="1600" dirty="0" smtClean="0"/>
              <a:t>(Data.xlsx tab </a:t>
            </a:r>
            <a:r>
              <a:rPr lang="en-US" sz="1600" i="1" dirty="0" err="1" smtClean="0"/>
              <a:t>cross_section</a:t>
            </a:r>
            <a:r>
              <a:rPr lang="en-US" sz="1600" dirty="0"/>
              <a:t>)</a:t>
            </a:r>
            <a:r>
              <a:rPr lang="en-US" sz="1600" dirty="0" smtClean="0"/>
              <a:t> data on 4,137 individuals</a:t>
            </a:r>
            <a:endParaRPr lang="en-US" sz="1400" dirty="0" smtClean="0"/>
          </a:p>
          <a:p>
            <a:pPr lvl="1" eaLnBrk="1" hangingPunct="1">
              <a:spcBef>
                <a:spcPts val="0"/>
              </a:spcBef>
              <a:spcAft>
                <a:spcPts val="600"/>
              </a:spcAft>
              <a:buSzPct val="100000"/>
              <a:buFont typeface="Wingdings" pitchFamily="2" charset="2"/>
              <a:buChar char="ü"/>
              <a:defRPr/>
            </a:pPr>
            <a:r>
              <a:rPr lang="en-US" sz="1400" dirty="0" smtClean="0"/>
              <a:t> </a:t>
            </a:r>
            <a:r>
              <a:rPr lang="en-US" sz="1400" b="1" i="1" dirty="0" smtClean="0"/>
              <a:t>GPA</a:t>
            </a:r>
            <a:r>
              <a:rPr lang="en-US" sz="1400" dirty="0" smtClean="0"/>
              <a:t> – Cumulative GPA in high school </a:t>
            </a:r>
          </a:p>
          <a:p>
            <a:pPr lvl="1" eaLnBrk="1" hangingPunct="1">
              <a:spcBef>
                <a:spcPts val="0"/>
              </a:spcBef>
              <a:spcAft>
                <a:spcPts val="600"/>
              </a:spcAft>
              <a:buSzPct val="100000"/>
              <a:buFont typeface="Wingdings" pitchFamily="2" charset="2"/>
              <a:buChar char="ü"/>
              <a:defRPr/>
            </a:pPr>
            <a:r>
              <a:rPr lang="en-US" sz="1400" b="1" i="1" dirty="0" smtClean="0"/>
              <a:t>SAT</a:t>
            </a:r>
            <a:r>
              <a:rPr lang="en-US" sz="1400" i="1" dirty="0" smtClean="0"/>
              <a:t> – </a:t>
            </a:r>
            <a:r>
              <a:rPr lang="en-US" sz="1400" dirty="0" smtClean="0"/>
              <a:t>combined SAT score </a:t>
            </a:r>
          </a:p>
          <a:p>
            <a:pPr lvl="1" eaLnBrk="1" hangingPunct="1">
              <a:spcBef>
                <a:spcPts val="0"/>
              </a:spcBef>
              <a:spcAft>
                <a:spcPts val="600"/>
              </a:spcAft>
              <a:buSzPct val="100000"/>
              <a:buFont typeface="Wingdings" pitchFamily="2" charset="2"/>
              <a:buChar char="ü"/>
              <a:defRPr/>
            </a:pPr>
            <a:r>
              <a:rPr lang="en-US" sz="1400" b="1" i="1" dirty="0" smtClean="0"/>
              <a:t>Black</a:t>
            </a:r>
            <a:r>
              <a:rPr lang="en-US" sz="1400" dirty="0" smtClean="0"/>
              <a:t> – indicator variable =1 if black, 0 otherwise</a:t>
            </a:r>
          </a:p>
          <a:p>
            <a:pPr lvl="1" eaLnBrk="1" hangingPunct="1">
              <a:spcBef>
                <a:spcPts val="0"/>
              </a:spcBef>
              <a:spcAft>
                <a:spcPts val="600"/>
              </a:spcAft>
              <a:buSzPct val="100000"/>
              <a:buFont typeface="Wingdings" pitchFamily="2" charset="2"/>
              <a:buChar char="ü"/>
              <a:defRPr/>
            </a:pPr>
            <a:r>
              <a:rPr lang="en-US" sz="1400" b="1" i="1" dirty="0" smtClean="0"/>
              <a:t>Female</a:t>
            </a:r>
            <a:r>
              <a:rPr lang="en-US" sz="1400" dirty="0" smtClean="0"/>
              <a:t> – </a:t>
            </a:r>
            <a:r>
              <a:rPr lang="en-US" sz="1400" dirty="0" err="1" smtClean="0"/>
              <a:t>indicatore</a:t>
            </a:r>
            <a:r>
              <a:rPr lang="en-US" sz="1400" dirty="0" smtClean="0"/>
              <a:t> variable=1 if female, 0 otherwise</a:t>
            </a:r>
          </a:p>
          <a:p>
            <a:pPr lvl="1" eaLnBrk="1" hangingPunct="1">
              <a:spcBef>
                <a:spcPts val="0"/>
              </a:spcBef>
              <a:spcAft>
                <a:spcPts val="600"/>
              </a:spcAft>
              <a:buSzPct val="100000"/>
              <a:buFont typeface="Wingdings" pitchFamily="2" charset="2"/>
              <a:buChar char="ü"/>
              <a:defRPr/>
            </a:pPr>
            <a:r>
              <a:rPr lang="en-US" sz="1400" b="1" i="1" dirty="0" err="1" smtClean="0"/>
              <a:t>Hsize</a:t>
            </a:r>
            <a:r>
              <a:rPr lang="en-US" sz="1400" dirty="0" smtClean="0"/>
              <a:t> – size of graduating class, (in hundreds of people)</a:t>
            </a:r>
          </a:p>
          <a:p>
            <a:pPr lvl="1" eaLnBrk="1" hangingPunct="1">
              <a:spcBef>
                <a:spcPts val="0"/>
              </a:spcBef>
              <a:spcAft>
                <a:spcPts val="600"/>
              </a:spcAft>
              <a:buSzPct val="100000"/>
              <a:buFont typeface="Wingdings" pitchFamily="2" charset="2"/>
              <a:buChar char="ü"/>
              <a:defRPr/>
            </a:pPr>
            <a:r>
              <a:rPr lang="en-US" sz="1400" b="1" i="1" dirty="0" err="1" smtClean="0"/>
              <a:t>Hsrank</a:t>
            </a:r>
            <a:r>
              <a:rPr lang="en-US" sz="1400" dirty="0" smtClean="0"/>
              <a:t> – rank in graduating class </a:t>
            </a:r>
          </a:p>
          <a:p>
            <a:pPr lvl="1" eaLnBrk="1" hangingPunct="1">
              <a:spcBef>
                <a:spcPts val="0"/>
              </a:spcBef>
              <a:spcAft>
                <a:spcPts val="600"/>
              </a:spcAft>
              <a:buSzPct val="100000"/>
              <a:buFont typeface="Wingdings" pitchFamily="2" charset="2"/>
              <a:buChar char="ü"/>
              <a:defRPr/>
            </a:pPr>
            <a:endParaRPr lang="en-US" sz="1400" dirty="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1AE2D4AF-9162-4DFF-8883-4944F1DD7541}" type="slidenum">
              <a:rPr lang="en-US" sz="800" smtClean="0"/>
              <a:pPr eaLnBrk="1" hangingPunct="1">
                <a:defRPr/>
              </a:pPr>
              <a:t>2</a:t>
            </a:fld>
            <a:endParaRPr lang="en-US" sz="800" smtClean="0"/>
          </a:p>
        </p:txBody>
      </p:sp>
      <p:sp>
        <p:nvSpPr>
          <p:cNvPr id="5" name="Rectangle 3"/>
          <p:cNvSpPr txBox="1">
            <a:spLocks noChangeArrowheads="1"/>
          </p:cNvSpPr>
          <p:nvPr/>
        </p:nvSpPr>
        <p:spPr bwMode="gray">
          <a:xfrm>
            <a:off x="748073" y="4819718"/>
            <a:ext cx="7288827"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spcBef>
                <a:spcPct val="20000"/>
              </a:spcBef>
              <a:buClr>
                <a:schemeClr val="accent2"/>
              </a:buClr>
              <a:buSzPct val="90000"/>
              <a:buFont typeface="Times" pitchFamily="18" charset="0"/>
              <a:buNone/>
            </a:pPr>
            <a:r>
              <a:rPr lang="en-US" sz="1400" b="1" dirty="0" smtClean="0">
                <a:solidFill>
                  <a:srgbClr val="003399"/>
                </a:solidFill>
              </a:rPr>
              <a:t>* </a:t>
            </a:r>
            <a:r>
              <a:rPr lang="en-US" sz="1400" dirty="0" smtClean="0">
                <a:solidFill>
                  <a:srgbClr val="003399"/>
                </a:solidFill>
              </a:rPr>
              <a:t>This </a:t>
            </a:r>
            <a:r>
              <a:rPr lang="en-US" sz="1400" dirty="0">
                <a:solidFill>
                  <a:srgbClr val="003399"/>
                </a:solidFill>
              </a:rPr>
              <a:t>data is from Wooldridge, </a:t>
            </a:r>
            <a:r>
              <a:rPr lang="en-US" sz="1400" i="1" dirty="0">
                <a:solidFill>
                  <a:srgbClr val="003399"/>
                </a:solidFill>
              </a:rPr>
              <a:t>Introductory </a:t>
            </a:r>
            <a:r>
              <a:rPr lang="en-US" sz="1400" i="1" dirty="0" smtClean="0">
                <a:solidFill>
                  <a:srgbClr val="003399"/>
                </a:solidFill>
              </a:rPr>
              <a:t>Econometrics</a:t>
            </a:r>
            <a:r>
              <a:rPr lang="en-US" sz="1400" dirty="0" smtClean="0">
                <a:solidFill>
                  <a:srgbClr val="003399"/>
                </a:solidFill>
              </a:rPr>
              <a:t> (4</a:t>
            </a:r>
            <a:r>
              <a:rPr lang="en-US" sz="1400" baseline="30000" dirty="0" smtClean="0">
                <a:solidFill>
                  <a:srgbClr val="003399"/>
                </a:solidFill>
              </a:rPr>
              <a:t>th</a:t>
            </a:r>
            <a:r>
              <a:rPr lang="en-US" sz="1400" dirty="0" smtClean="0">
                <a:solidFill>
                  <a:srgbClr val="003399"/>
                </a:solidFill>
              </a:rPr>
              <a:t> Edition). </a:t>
            </a:r>
            <a:endParaRPr lang="en-US" sz="1400" dirty="0">
              <a:solidFill>
                <a:srgbClr val="003399"/>
              </a:solidFill>
            </a:endParaRPr>
          </a:p>
        </p:txBody>
      </p:sp>
    </p:spTree>
    <p:extLst>
      <p:ext uri="{BB962C8B-B14F-4D97-AF65-F5344CB8AC3E}">
        <p14:creationId xmlns:p14="http://schemas.microsoft.com/office/powerpoint/2010/main" val="42497532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Hypothesis Tests on Series</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77327" y="1186678"/>
            <a:ext cx="8448959"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EViews allows you to carry out a number of formal hypothesis tests on a series. </a:t>
            </a:r>
          </a:p>
          <a:p>
            <a:pPr eaLnBrk="1" hangingPunct="1">
              <a:buSzPct val="100000"/>
              <a:buFont typeface="Arial" pitchFamily="34" charset="0"/>
              <a:buChar char="•"/>
              <a:defRPr/>
            </a:pPr>
            <a:r>
              <a:rPr lang="en-US" sz="1800" kern="1200" dirty="0" smtClean="0">
                <a:ea typeface="ＭＳ Ｐゴシック" pitchFamily="34" charset="-128"/>
              </a:rPr>
              <a:t>The main menu for all tests is the </a:t>
            </a:r>
            <a:r>
              <a:rPr lang="en-US" sz="1800" b="1" i="1" kern="1200" dirty="0" smtClean="0">
                <a:ea typeface="ＭＳ Ｐゴシック" pitchFamily="34" charset="-128"/>
              </a:rPr>
              <a:t>Descriptive Statistics &amp; Tests </a:t>
            </a:r>
            <a:r>
              <a:rPr lang="en-US" sz="1800" kern="1200" dirty="0" smtClean="0">
                <a:ea typeface="ＭＳ Ｐゴシック" pitchFamily="34" charset="-128"/>
              </a:rPr>
              <a:t>menu. </a:t>
            </a:r>
          </a:p>
          <a:p>
            <a:pPr eaLnBrk="1" hangingPunct="1">
              <a:buSzPct val="100000"/>
              <a:buFont typeface="Arial" pitchFamily="34" charset="0"/>
              <a:buChar char="•"/>
              <a:defRPr/>
            </a:pPr>
            <a:endParaRPr lang="en-US" sz="1800" kern="1200" dirty="0" smtClean="0">
              <a:ea typeface="ＭＳ Ｐゴシック" pitchFamily="34" charset="-128"/>
            </a:endParaRPr>
          </a:p>
          <a:p>
            <a:pPr marL="0" indent="0" eaLnBrk="1" hangingPunct="1">
              <a:buSzPct val="100000"/>
              <a:buNone/>
              <a:defRPr/>
            </a:pP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20</a:t>
            </a:fld>
            <a:endParaRPr lang="en-US" sz="800" dirty="0" smtClean="0"/>
          </a:p>
        </p:txBody>
      </p:sp>
      <p:sp>
        <p:nvSpPr>
          <p:cNvPr id="10" name="Rectangle 3"/>
          <p:cNvSpPr txBox="1">
            <a:spLocks noChangeArrowheads="1"/>
          </p:cNvSpPr>
          <p:nvPr/>
        </p:nvSpPr>
        <p:spPr bwMode="auto">
          <a:xfrm>
            <a:off x="509984" y="1970448"/>
            <a:ext cx="3593929" cy="41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Descriptive Statistics &amp;Tests menu: </a:t>
            </a:r>
          </a:p>
          <a:p>
            <a:pPr eaLnBrk="1" hangingPunct="1">
              <a:buSzPct val="100000"/>
              <a:buFont typeface="Arial" pitchFamily="34" charset="0"/>
              <a:buChar char="•"/>
              <a:defRPr/>
            </a:pPr>
            <a:r>
              <a:rPr lang="en-US" sz="1600" kern="1200" dirty="0" smtClean="0">
                <a:ea typeface="ＭＳ Ｐゴシック" pitchFamily="34" charset="-128"/>
              </a:rPr>
              <a:t>The tests described in this section are:</a:t>
            </a:r>
          </a:p>
          <a:p>
            <a:pPr lvl="1" eaLnBrk="1" hangingPunct="1">
              <a:buSzPct val="100000"/>
              <a:buFont typeface="Wingdings" pitchFamily="2" charset="2"/>
              <a:buChar char="ü"/>
              <a:defRPr/>
            </a:pPr>
            <a:r>
              <a:rPr lang="en-US" sz="1400" kern="1200" dirty="0" smtClean="0">
                <a:ea typeface="ＭＳ Ｐゴシック" pitchFamily="34" charset="-128"/>
              </a:rPr>
              <a:t>Simple Hypothesis Tests – tests for the mean, median and variance of the series.</a:t>
            </a:r>
          </a:p>
          <a:p>
            <a:pPr lvl="1" eaLnBrk="1" hangingPunct="1">
              <a:buSzPct val="100000"/>
              <a:buFont typeface="Wingdings" pitchFamily="2" charset="2"/>
              <a:buChar char="ü"/>
              <a:defRPr/>
            </a:pPr>
            <a:r>
              <a:rPr lang="en-US" sz="1400" dirty="0" smtClean="0">
                <a:ea typeface="ＭＳ Ｐゴシック" pitchFamily="34" charset="-128"/>
              </a:rPr>
              <a:t>Equality Tests by Classification – tests equality of means medians and variances across subsamples (subgroups) of a series. </a:t>
            </a:r>
          </a:p>
          <a:p>
            <a:pPr lvl="1" eaLnBrk="1" hangingPunct="1">
              <a:buSzPct val="100000"/>
              <a:buFont typeface="Wingdings" pitchFamily="2" charset="2"/>
              <a:buChar char="ü"/>
              <a:defRPr/>
            </a:pPr>
            <a:r>
              <a:rPr lang="en-US" sz="1400" kern="1200" dirty="0" smtClean="0">
                <a:ea typeface="ＭＳ Ｐゴシック" pitchFamily="34" charset="-128"/>
              </a:rPr>
              <a:t>Empirical </a:t>
            </a:r>
            <a:r>
              <a:rPr lang="en-US" sz="1400" dirty="0" smtClean="0">
                <a:ea typeface="ＭＳ Ｐゴシック" pitchFamily="34" charset="-128"/>
              </a:rPr>
              <a:t>distribution Tests – tests whether the data distribution of the series is drawn from a number of well-known distributions. </a:t>
            </a:r>
            <a:endParaRPr lang="en-US" sz="1400" kern="1200" dirty="0" smtClean="0">
              <a:ea typeface="ＭＳ Ｐゴシック" pitchFamily="34" charset="-128"/>
            </a:endParaRPr>
          </a:p>
          <a:p>
            <a:pPr marL="342900" indent="-342900" eaLnBrk="1" hangingPunct="1">
              <a:buSzPct val="100000"/>
              <a:buFont typeface="+mj-lt"/>
              <a:buAutoNum type="arabicPeriod"/>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8539" y="2090191"/>
            <a:ext cx="4438650" cy="240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
          <p:cNvSpPr>
            <a:spLocks noChangeArrowheads="1"/>
          </p:cNvSpPr>
          <p:nvPr/>
        </p:nvSpPr>
        <p:spPr bwMode="auto">
          <a:xfrm>
            <a:off x="6575623" y="3718678"/>
            <a:ext cx="2002320" cy="781338"/>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14669291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Hypothesis Tests on Series</a:t>
            </a:r>
            <a:br>
              <a:rPr lang="en-US" dirty="0" smtClean="0">
                <a:ea typeface="ＭＳ Ｐゴシック" pitchFamily="34" charset="-128"/>
              </a:rPr>
            </a:br>
            <a:r>
              <a:rPr lang="en-US" dirty="0" smtClean="0">
                <a:ea typeface="ＭＳ Ｐゴシック" pitchFamily="34" charset="-128"/>
              </a:rPr>
              <a:t>Example 1: Simple Tests</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77327" y="1186677"/>
            <a:ext cx="8448959" cy="1001351"/>
          </a:xfrm>
        </p:spPr>
        <p:txBody>
          <a:bodyPr/>
          <a:lstStyle/>
          <a:p>
            <a:pPr eaLnBrk="1" hangingPunct="1">
              <a:buSzPct val="100000"/>
              <a:buFont typeface="Arial" pitchFamily="34" charset="0"/>
              <a:buChar char="•"/>
              <a:defRPr/>
            </a:pPr>
            <a:r>
              <a:rPr lang="en-US" sz="1800" kern="1200" dirty="0" smtClean="0">
                <a:ea typeface="ＭＳ Ｐゴシック" pitchFamily="34" charset="-128"/>
              </a:rPr>
              <a:t>One of the most common tests for series is to compare whether its mean (or median, or variance) is equal to a specific value. </a:t>
            </a:r>
          </a:p>
          <a:p>
            <a:pPr eaLnBrk="1" hangingPunct="1">
              <a:buSzPct val="100000"/>
              <a:buFont typeface="Arial" pitchFamily="34" charset="0"/>
              <a:buChar char="•"/>
              <a:defRPr/>
            </a:pPr>
            <a:r>
              <a:rPr lang="en-US" sz="1800" kern="1200" dirty="0" smtClean="0">
                <a:ea typeface="ＭＳ Ｐゴシック" pitchFamily="34" charset="-128"/>
              </a:rPr>
              <a:t>The students in our sample had a high school GPA of (roughly) 2.65; the national average at the time of data collection (early 1990s) was 2.70. Let’s test formally if this difference is statistically significant.  </a:t>
            </a:r>
          </a:p>
          <a:p>
            <a:pPr eaLnBrk="1" hangingPunct="1">
              <a:buSzPct val="100000"/>
              <a:buFont typeface="Arial" pitchFamily="34" charset="0"/>
              <a:buChar char="•"/>
              <a:defRPr/>
            </a:pPr>
            <a:endParaRPr lang="en-US" sz="1800" kern="1200" dirty="0" smtClean="0">
              <a:ea typeface="ＭＳ Ｐゴシック" pitchFamily="34" charset="-128"/>
            </a:endParaRPr>
          </a:p>
          <a:p>
            <a:pPr marL="0" indent="0" eaLnBrk="1" hangingPunct="1">
              <a:buSzPct val="100000"/>
              <a:buNone/>
              <a:defRPr/>
            </a:pP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21</a:t>
            </a:fld>
            <a:endParaRPr lang="en-US" sz="800" dirty="0" smtClean="0"/>
          </a:p>
        </p:txBody>
      </p:sp>
      <p:sp>
        <p:nvSpPr>
          <p:cNvPr id="10" name="Rectangle 3"/>
          <p:cNvSpPr txBox="1">
            <a:spLocks noChangeArrowheads="1"/>
          </p:cNvSpPr>
          <p:nvPr/>
        </p:nvSpPr>
        <p:spPr bwMode="auto">
          <a:xfrm>
            <a:off x="531755" y="2793817"/>
            <a:ext cx="3593929" cy="3095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Hypothesis Tests</a:t>
            </a:r>
            <a:r>
              <a:rPr lang="en-US" sz="1600" u="sng" kern="1200" dirty="0" smtClean="0">
                <a:ea typeface="ＭＳ Ｐゴシック" pitchFamily="34" charset="-128"/>
              </a:rPr>
              <a:t>: Example 1 </a:t>
            </a:r>
          </a:p>
          <a:p>
            <a:pPr marL="342900" indent="-342900" eaLnBrk="1" hangingPunct="1">
              <a:buSzPct val="100000"/>
              <a:buFont typeface="+mj-lt"/>
              <a:buAutoNum type="arabicPeriod"/>
              <a:defRPr/>
            </a:pPr>
            <a:r>
              <a:rPr lang="en-US" sz="1400" dirty="0">
                <a:ea typeface="ＭＳ Ｐゴシック" pitchFamily="34" charset="-128"/>
              </a:rPr>
              <a:t>Open </a:t>
            </a:r>
            <a:r>
              <a:rPr lang="en-US" sz="1400" b="1" i="1" dirty="0">
                <a:ea typeface="ＭＳ Ｐゴシック" pitchFamily="34" charset="-128"/>
              </a:rPr>
              <a:t>GPA</a:t>
            </a:r>
            <a:r>
              <a:rPr lang="en-US" sz="1400" dirty="0">
                <a:ea typeface="ＭＳ Ｐゴシック" pitchFamily="34" charset="-128"/>
              </a:rPr>
              <a:t> </a:t>
            </a:r>
            <a:r>
              <a:rPr lang="en-US" sz="1400" dirty="0" smtClean="0">
                <a:ea typeface="ＭＳ Ｐゴシック" pitchFamily="34" charset="-128"/>
              </a:rPr>
              <a:t>series in the </a:t>
            </a:r>
            <a:r>
              <a:rPr lang="en-US" sz="1400" b="1" i="1" dirty="0" err="1" smtClean="0">
                <a:ea typeface="ＭＳ Ｐゴシック" pitchFamily="34" charset="-128"/>
              </a:rPr>
              <a:t>cross_section</a:t>
            </a:r>
            <a:r>
              <a:rPr lang="en-US" sz="1400" dirty="0" smtClean="0">
                <a:ea typeface="ＭＳ Ｐゴシック" pitchFamily="34" charset="-128"/>
              </a:rPr>
              <a:t> page.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&amp; Tests </a:t>
            </a:r>
            <a:r>
              <a:rPr lang="en-US" sz="1400" dirty="0"/>
              <a:t>→</a:t>
            </a:r>
            <a:r>
              <a:rPr lang="en-US" sz="1400" dirty="0">
                <a:ea typeface="ＭＳ Ｐゴシック" pitchFamily="34" charset="-128"/>
              </a:rPr>
              <a:t> </a:t>
            </a:r>
            <a:r>
              <a:rPr lang="en-US" sz="1400" b="1" dirty="0" smtClean="0">
                <a:ea typeface="ＭＳ Ｐゴシック" pitchFamily="34" charset="-128"/>
              </a:rPr>
              <a:t>Simple Hypothesis Tests</a:t>
            </a:r>
            <a:r>
              <a:rPr lang="en-US" sz="1400" dirty="0" smtClean="0">
                <a:ea typeface="ＭＳ Ｐゴシック" pitchFamily="34" charset="-128"/>
              </a:rPr>
              <a:t>.</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a:ea typeface="ＭＳ Ｐゴシック" pitchFamily="34" charset="-128"/>
              </a:rPr>
              <a:t>The </a:t>
            </a:r>
            <a:r>
              <a:rPr lang="en-US" sz="1400" b="1" i="1" dirty="0" smtClean="0">
                <a:ea typeface="ＭＳ Ｐゴシック" pitchFamily="34" charset="-128"/>
              </a:rPr>
              <a:t>Series Distribution Tests </a:t>
            </a:r>
            <a:r>
              <a:rPr lang="en-US" sz="1400" dirty="0" smtClean="0">
                <a:ea typeface="ＭＳ Ｐゴシック" pitchFamily="34" charset="-128"/>
              </a:rPr>
              <a:t>dialog </a:t>
            </a:r>
            <a:r>
              <a:rPr lang="en-US" sz="1400" dirty="0">
                <a:ea typeface="ＭＳ Ｐゴシック" pitchFamily="34" charset="-128"/>
              </a:rPr>
              <a:t>box opens up. In the </a:t>
            </a:r>
            <a:r>
              <a:rPr lang="en-US" sz="1400" b="1" i="1" dirty="0" smtClean="0">
                <a:ea typeface="ＭＳ Ｐゴシック" pitchFamily="34" charset="-128"/>
              </a:rPr>
              <a:t>Test value </a:t>
            </a:r>
            <a:r>
              <a:rPr lang="en-US" sz="1400" dirty="0" smtClean="0">
                <a:ea typeface="ＭＳ Ｐゴシック" pitchFamily="34" charset="-128"/>
              </a:rPr>
              <a:t>section, on the </a:t>
            </a:r>
            <a:r>
              <a:rPr lang="en-US" sz="1400" b="1" dirty="0" smtClean="0">
                <a:ea typeface="ＭＳ Ｐゴシック" pitchFamily="34" charset="-128"/>
              </a:rPr>
              <a:t>Mean</a:t>
            </a:r>
            <a:r>
              <a:rPr lang="en-US" sz="1400" dirty="0" smtClean="0">
                <a:ea typeface="ＭＳ Ｐゴシック" pitchFamily="34" charset="-128"/>
              </a:rPr>
              <a:t> field type the value against which you are comparing the mean of your data</a:t>
            </a:r>
            <a:r>
              <a:rPr lang="en-US" sz="1400" b="1" dirty="0" smtClean="0">
                <a:ea typeface="ＭＳ Ｐゴシック" pitchFamily="34" charset="-128"/>
              </a:rPr>
              <a:t>. </a:t>
            </a:r>
            <a:r>
              <a:rPr lang="en-US" sz="1400" dirty="0" smtClean="0">
                <a:ea typeface="ＭＳ Ｐゴシック" pitchFamily="34" charset="-128"/>
              </a:rPr>
              <a:t>Let’s type 2.70. </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400" dirty="0">
              <a:ea typeface="ＭＳ Ｐゴシック" pitchFamily="34" charset="-128"/>
            </a:endParaRPr>
          </a:p>
          <a:p>
            <a:pPr marL="0" indent="0" eaLnBrk="1" hangingPunct="1">
              <a:buSzPct val="100000"/>
              <a:buNone/>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323" y="2793817"/>
            <a:ext cx="3057525" cy="19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1"/>
          <p:cNvSpPr>
            <a:spLocks noChangeArrowheads="1"/>
          </p:cNvSpPr>
          <p:nvPr/>
        </p:nvSpPr>
        <p:spPr bwMode="auto">
          <a:xfrm>
            <a:off x="4790366" y="3320143"/>
            <a:ext cx="1392719" cy="310232"/>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41249942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b="1" dirty="0" smtClean="0">
                <a:ea typeface="ＭＳ Ｐゴシック" pitchFamily="34" charset="-128"/>
              </a:rPr>
              <a:t/>
            </a:r>
            <a:br>
              <a:rPr lang="en-US" b="1" dirty="0" smtClean="0">
                <a:ea typeface="ＭＳ Ｐゴシック" pitchFamily="34" charset="-128"/>
              </a:rPr>
            </a:br>
            <a:r>
              <a:rPr lang="en-US" dirty="0" smtClean="0">
                <a:ea typeface="ＭＳ Ｐゴシック" pitchFamily="34" charset="-128"/>
              </a:rPr>
              <a:t>Hypothesis Tests on Series</a:t>
            </a:r>
            <a:br>
              <a:rPr lang="en-US" dirty="0" smtClean="0">
                <a:ea typeface="ＭＳ Ｐゴシック" pitchFamily="34" charset="-128"/>
              </a:rPr>
            </a:br>
            <a:r>
              <a:rPr lang="en-US" dirty="0" smtClean="0">
                <a:ea typeface="ＭＳ Ｐゴシック" pitchFamily="34" charset="-128"/>
              </a:rPr>
              <a:t>Example 1: Simple Tests </a:t>
            </a:r>
            <a:r>
              <a:rPr lang="en-US" sz="1800" dirty="0" smtClean="0">
                <a:ea typeface="ＭＳ Ｐゴシック" pitchFamily="34" charset="-128"/>
              </a:rPr>
              <a:t>(cont’d)</a:t>
            </a:r>
          </a:p>
        </p:txBody>
      </p:sp>
      <p:sp>
        <p:nvSpPr>
          <p:cNvPr id="6148" name="Rectangle 3"/>
          <p:cNvSpPr>
            <a:spLocks noGrp="1" noChangeArrowheads="1"/>
          </p:cNvSpPr>
          <p:nvPr>
            <p:ph idx="1"/>
          </p:nvPr>
        </p:nvSpPr>
        <p:spPr>
          <a:xfrm>
            <a:off x="564413" y="1160959"/>
            <a:ext cx="3713673" cy="4967698"/>
          </a:xfrm>
        </p:spPr>
        <p:txBody>
          <a:bodyPr/>
          <a:lstStyle/>
          <a:p>
            <a:pPr eaLnBrk="1" hangingPunct="1">
              <a:buSzPct val="100000"/>
              <a:buFont typeface="Arial" pitchFamily="34" charset="0"/>
              <a:buChar char="•"/>
              <a:defRPr/>
            </a:pPr>
            <a:r>
              <a:rPr lang="en-US" sz="1600" kern="1200" dirty="0" smtClean="0">
                <a:ea typeface="ＭＳ Ｐゴシック" pitchFamily="34" charset="-128"/>
              </a:rPr>
              <a:t>EViews reports the t-statistics and its associated Probability (</a:t>
            </a:r>
            <a:r>
              <a:rPr lang="en-US" sz="1600" i="1" kern="1200" dirty="0" smtClean="0">
                <a:ea typeface="ＭＳ Ｐゴシック" pitchFamily="34" charset="-128"/>
              </a:rPr>
              <a:t>p-value</a:t>
            </a:r>
            <a:r>
              <a:rPr lang="en-US" sz="1600" kern="1200" dirty="0" smtClean="0">
                <a:ea typeface="ＭＳ Ｐゴシック" pitchFamily="34" charset="-128"/>
              </a:rPr>
              <a:t>)*. </a:t>
            </a:r>
          </a:p>
          <a:p>
            <a:pPr eaLnBrk="1" hangingPunct="1">
              <a:buSzPct val="100000"/>
              <a:buFont typeface="Arial" pitchFamily="34" charset="0"/>
              <a:buChar char="•"/>
              <a:defRPr/>
            </a:pPr>
            <a:r>
              <a:rPr lang="en-US" sz="1600" kern="1200" dirty="0" smtClean="0">
                <a:ea typeface="ＭＳ Ｐゴシック" pitchFamily="34" charset="-128"/>
              </a:rPr>
              <a:t>The test is carried out against a two-sided alternative. The </a:t>
            </a:r>
            <a:r>
              <a:rPr lang="en-US" sz="1600" i="1" kern="1200" dirty="0" smtClean="0">
                <a:ea typeface="ＭＳ Ｐゴシック" pitchFamily="34" charset="-128"/>
              </a:rPr>
              <a:t>p-value</a:t>
            </a:r>
            <a:r>
              <a:rPr lang="en-US" sz="1600" kern="1200" dirty="0" smtClean="0">
                <a:ea typeface="ＭＳ Ｐゴシック" pitchFamily="34" charset="-128"/>
              </a:rPr>
              <a:t> gives us the probability of obtaining the sample GPA mean (2.65) if the true GPA mean is 2.70. </a:t>
            </a:r>
          </a:p>
          <a:p>
            <a:pPr eaLnBrk="1" hangingPunct="1">
              <a:buSzPct val="100000"/>
              <a:buFont typeface="Arial" pitchFamily="34" charset="0"/>
              <a:buChar char="•"/>
              <a:defRPr/>
            </a:pPr>
            <a:r>
              <a:rPr lang="en-US" sz="1600" kern="1200" dirty="0" smtClean="0">
                <a:ea typeface="ＭＳ Ｐゴシック" pitchFamily="34" charset="-128"/>
              </a:rPr>
              <a:t>The </a:t>
            </a:r>
            <a:r>
              <a:rPr lang="en-US" sz="1600" i="1" kern="1200" dirty="0" smtClean="0">
                <a:ea typeface="ＭＳ Ｐゴシック" pitchFamily="34" charset="-128"/>
              </a:rPr>
              <a:t>p-value</a:t>
            </a:r>
            <a:r>
              <a:rPr lang="en-US" sz="1600" kern="1200" dirty="0" smtClean="0">
                <a:ea typeface="ＭＳ Ｐゴシック" pitchFamily="34" charset="-128"/>
              </a:rPr>
              <a:t> for this is 0, which means we strongly reject the hypothesis that the two means are equal.  </a:t>
            </a:r>
          </a:p>
          <a:p>
            <a:pPr eaLnBrk="1" hangingPunct="1">
              <a:buSzPct val="100000"/>
              <a:buFont typeface="Arial" pitchFamily="34" charset="0"/>
              <a:buChar char="•"/>
              <a:defRPr/>
            </a:pPr>
            <a:r>
              <a:rPr lang="en-US" sz="1600" kern="1200" dirty="0" smtClean="0">
                <a:ea typeface="ＭＳ Ｐゴシック" pitchFamily="34" charset="-128"/>
              </a:rPr>
              <a:t>In other words, the students in our sample have a GPA that is </a:t>
            </a:r>
            <a:r>
              <a:rPr lang="en-US" sz="1600" i="1" kern="1200" dirty="0" smtClean="0">
                <a:ea typeface="ＭＳ Ｐゴシック" pitchFamily="34" charset="-128"/>
              </a:rPr>
              <a:t>statistically significantly different </a:t>
            </a:r>
            <a:r>
              <a:rPr lang="en-US" sz="1600" kern="1200" dirty="0" smtClean="0">
                <a:ea typeface="ＭＳ Ｐゴシック" pitchFamily="34" charset="-128"/>
              </a:rPr>
              <a:t>from the national average (students in the sample have statistically lower GPAs than nationally). </a:t>
            </a:r>
          </a:p>
          <a:p>
            <a:pPr marL="0" indent="0" eaLnBrk="1" hangingPunct="1">
              <a:buSzPct val="100000"/>
              <a:buNone/>
              <a:defRPr/>
            </a:pPr>
            <a:endParaRPr lang="en-US" sz="1800" kern="1200" dirty="0" smtClean="0">
              <a:ea typeface="ＭＳ Ｐゴシック" pitchFamily="34" charset="-128"/>
            </a:endParaRPr>
          </a:p>
          <a:p>
            <a:pPr marL="0" indent="0" eaLnBrk="1" hangingPunct="1">
              <a:buSzPct val="100000"/>
              <a:buNone/>
              <a:defRPr/>
            </a:pP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22</a:t>
            </a:fld>
            <a:endParaRPr lang="en-US" sz="800" dirty="0" smtClean="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8086" y="1269815"/>
            <a:ext cx="4267200" cy="2543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
          <p:cNvSpPr>
            <a:spLocks noChangeArrowheads="1"/>
          </p:cNvSpPr>
          <p:nvPr/>
        </p:nvSpPr>
        <p:spPr bwMode="auto">
          <a:xfrm>
            <a:off x="4321630" y="3069769"/>
            <a:ext cx="3994407" cy="391885"/>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25828588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Hypothesis Tests on Series</a:t>
            </a:r>
            <a:br>
              <a:rPr lang="en-US" dirty="0" smtClean="0">
                <a:ea typeface="ＭＳ Ｐゴシック" pitchFamily="34" charset="-128"/>
              </a:rPr>
            </a:br>
            <a:r>
              <a:rPr lang="en-US" dirty="0" smtClean="0">
                <a:ea typeface="ＭＳ Ｐゴシック" pitchFamily="34" charset="-128"/>
              </a:rPr>
              <a:t>Example 2: Simple Tests</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77327" y="1186677"/>
            <a:ext cx="8448959" cy="1001351"/>
          </a:xfrm>
        </p:spPr>
        <p:txBody>
          <a:bodyPr/>
          <a:lstStyle/>
          <a:p>
            <a:pPr eaLnBrk="1" hangingPunct="1">
              <a:buSzPct val="100000"/>
              <a:buFont typeface="Arial" pitchFamily="34" charset="0"/>
              <a:buChar char="•"/>
              <a:defRPr/>
            </a:pPr>
            <a:r>
              <a:rPr lang="en-US" sz="1800" kern="1200" dirty="0" smtClean="0">
                <a:ea typeface="ＭＳ Ｐゴシック" pitchFamily="34" charset="-128"/>
              </a:rPr>
              <a:t>We can just as easily test whether the variance of our series is statistically equal to a specified value. </a:t>
            </a:r>
          </a:p>
          <a:p>
            <a:pPr eaLnBrk="1" hangingPunct="1">
              <a:buSzPct val="100000"/>
              <a:buFont typeface="Arial" pitchFamily="34" charset="0"/>
              <a:buChar char="•"/>
              <a:defRPr/>
            </a:pPr>
            <a:r>
              <a:rPr lang="en-US" sz="1800" kern="1200" dirty="0" smtClean="0">
                <a:ea typeface="ＭＳ Ｐゴシック" pitchFamily="34" charset="-128"/>
              </a:rPr>
              <a:t>The variance of our data is 0.433; let’s compare this to 0.45.  </a:t>
            </a:r>
          </a:p>
          <a:p>
            <a:pPr eaLnBrk="1" hangingPunct="1">
              <a:buSzPct val="100000"/>
              <a:buFont typeface="Arial" pitchFamily="34" charset="0"/>
              <a:buChar char="•"/>
              <a:defRPr/>
            </a:pPr>
            <a:endParaRPr lang="en-US" sz="1800" kern="1200" dirty="0" smtClean="0">
              <a:ea typeface="ＭＳ Ｐゴシック" pitchFamily="34" charset="-128"/>
            </a:endParaRPr>
          </a:p>
          <a:p>
            <a:pPr marL="0" indent="0" eaLnBrk="1" hangingPunct="1">
              <a:buSzPct val="100000"/>
              <a:buNone/>
              <a:defRPr/>
            </a:pP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23</a:t>
            </a:fld>
            <a:endParaRPr lang="en-US" sz="800" dirty="0" smtClean="0"/>
          </a:p>
        </p:txBody>
      </p:sp>
      <p:sp>
        <p:nvSpPr>
          <p:cNvPr id="10" name="Rectangle 3"/>
          <p:cNvSpPr txBox="1">
            <a:spLocks noChangeArrowheads="1"/>
          </p:cNvSpPr>
          <p:nvPr/>
        </p:nvSpPr>
        <p:spPr bwMode="auto">
          <a:xfrm>
            <a:off x="531752" y="2308581"/>
            <a:ext cx="3593929" cy="3095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Hypothesis Tests</a:t>
            </a:r>
            <a:r>
              <a:rPr lang="en-US" sz="1600" u="sng" kern="1200" dirty="0" smtClean="0">
                <a:ea typeface="ＭＳ Ｐゴシック" pitchFamily="34" charset="-128"/>
              </a:rPr>
              <a:t>: Example 2 </a:t>
            </a:r>
          </a:p>
          <a:p>
            <a:pPr marL="342900" indent="-342900" eaLnBrk="1" hangingPunct="1">
              <a:buSzPct val="100000"/>
              <a:buFont typeface="+mj-lt"/>
              <a:buAutoNum type="arabicPeriod"/>
              <a:defRPr/>
            </a:pPr>
            <a:r>
              <a:rPr lang="en-US" sz="1400" dirty="0">
                <a:ea typeface="ＭＳ Ｐゴシック" pitchFamily="34" charset="-128"/>
              </a:rPr>
              <a:t>Open </a:t>
            </a:r>
            <a:r>
              <a:rPr lang="en-US" sz="1400" b="1" i="1" dirty="0">
                <a:ea typeface="ＭＳ Ｐゴシック" pitchFamily="34" charset="-128"/>
              </a:rPr>
              <a:t>GPA</a:t>
            </a:r>
            <a:r>
              <a:rPr lang="en-US" sz="1400" dirty="0">
                <a:ea typeface="ＭＳ Ｐゴシック" pitchFamily="34" charset="-128"/>
              </a:rPr>
              <a:t> </a:t>
            </a:r>
            <a:r>
              <a:rPr lang="en-US" sz="1400" dirty="0" smtClean="0">
                <a:ea typeface="ＭＳ Ｐゴシック" pitchFamily="34" charset="-128"/>
              </a:rPr>
              <a:t>series. 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&amp; Tests </a:t>
            </a:r>
            <a:r>
              <a:rPr lang="en-US" sz="1400" dirty="0"/>
              <a:t>→</a:t>
            </a:r>
            <a:r>
              <a:rPr lang="en-US" sz="1400" dirty="0">
                <a:ea typeface="ＭＳ Ｐゴシック" pitchFamily="34" charset="-128"/>
              </a:rPr>
              <a:t> </a:t>
            </a:r>
            <a:r>
              <a:rPr lang="en-US" sz="1400" b="1" dirty="0" smtClean="0">
                <a:ea typeface="ＭＳ Ｐゴシック" pitchFamily="34" charset="-128"/>
              </a:rPr>
              <a:t>Simple Hypothesis Tests</a:t>
            </a:r>
            <a:r>
              <a:rPr lang="en-US" sz="1400" dirty="0" smtClean="0">
                <a:ea typeface="ＭＳ Ｐゴシック" pitchFamily="34" charset="-128"/>
              </a:rPr>
              <a:t>.</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a:ea typeface="ＭＳ Ｐゴシック" pitchFamily="34" charset="-128"/>
              </a:rPr>
              <a:t>The </a:t>
            </a:r>
            <a:r>
              <a:rPr lang="en-US" sz="1400" b="1" i="1" dirty="0" smtClean="0">
                <a:ea typeface="ＭＳ Ｐゴシック" pitchFamily="34" charset="-128"/>
              </a:rPr>
              <a:t>Series Distribution Tests </a:t>
            </a:r>
            <a:r>
              <a:rPr lang="en-US" sz="1400" dirty="0" smtClean="0">
                <a:ea typeface="ＭＳ Ｐゴシック" pitchFamily="34" charset="-128"/>
              </a:rPr>
              <a:t>dialog </a:t>
            </a:r>
            <a:r>
              <a:rPr lang="en-US" sz="1400" dirty="0">
                <a:ea typeface="ＭＳ Ｐゴシック" pitchFamily="34" charset="-128"/>
              </a:rPr>
              <a:t>box opens up. In the </a:t>
            </a:r>
            <a:r>
              <a:rPr lang="en-US" sz="1400" b="1" i="1" dirty="0" smtClean="0">
                <a:ea typeface="ＭＳ Ｐゴシック" pitchFamily="34" charset="-128"/>
              </a:rPr>
              <a:t>Test value </a:t>
            </a:r>
            <a:r>
              <a:rPr lang="en-US" sz="1400" dirty="0" smtClean="0">
                <a:ea typeface="ＭＳ Ｐゴシック" pitchFamily="34" charset="-128"/>
              </a:rPr>
              <a:t>section, type 0.5 in the </a:t>
            </a:r>
            <a:r>
              <a:rPr lang="en-US" sz="1400" b="1" dirty="0" smtClean="0">
                <a:ea typeface="ＭＳ Ｐゴシック" pitchFamily="34" charset="-128"/>
              </a:rPr>
              <a:t>Variance</a:t>
            </a:r>
            <a:r>
              <a:rPr lang="en-US" sz="1400" dirty="0" smtClean="0">
                <a:ea typeface="ＭＳ Ｐゴシック" pitchFamily="34" charset="-128"/>
              </a:rPr>
              <a:t> field. </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400" dirty="0">
              <a:ea typeface="ＭＳ Ｐゴシック" pitchFamily="34" charset="-128"/>
            </a:endParaRPr>
          </a:p>
          <a:p>
            <a:pPr marL="0" indent="0" eaLnBrk="1" hangingPunct="1">
              <a:buSzPct val="100000"/>
              <a:buNone/>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11" name="Rectangle 3"/>
          <p:cNvSpPr txBox="1">
            <a:spLocks noChangeArrowheads="1"/>
          </p:cNvSpPr>
          <p:nvPr/>
        </p:nvSpPr>
        <p:spPr bwMode="auto">
          <a:xfrm>
            <a:off x="531752" y="4543504"/>
            <a:ext cx="7741386" cy="1400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dirty="0" smtClean="0">
                <a:ea typeface="ＭＳ Ｐゴシック" pitchFamily="34" charset="-128"/>
              </a:rPr>
              <a:t>Similar to the previous example, the </a:t>
            </a:r>
            <a:r>
              <a:rPr lang="en-US" sz="1600" dirty="0">
                <a:ea typeface="ＭＳ Ｐゴシック" pitchFamily="34" charset="-128"/>
              </a:rPr>
              <a:t>test is carried out against a two-sided alternative. </a:t>
            </a:r>
            <a:r>
              <a:rPr lang="en-US" sz="1600" dirty="0" smtClean="0">
                <a:ea typeface="ＭＳ Ｐゴシック" pitchFamily="34" charset="-128"/>
              </a:rPr>
              <a:t>Under the null hypothesis and normality assumption, the test statistics follows a Chi-squared distribution. </a:t>
            </a:r>
          </a:p>
          <a:p>
            <a:pPr eaLnBrk="1" hangingPunct="1">
              <a:buSzPct val="100000"/>
              <a:buFont typeface="Arial" pitchFamily="34" charset="0"/>
              <a:buChar char="•"/>
              <a:defRPr/>
            </a:pPr>
            <a:r>
              <a:rPr lang="en-US" sz="1600" dirty="0" smtClean="0">
                <a:ea typeface="ＭＳ Ｐゴシック" pitchFamily="34" charset="-128"/>
              </a:rPr>
              <a:t>As </a:t>
            </a:r>
            <a:r>
              <a:rPr lang="en-US" sz="1600" dirty="0">
                <a:ea typeface="ＭＳ Ｐゴシック" pitchFamily="34" charset="-128"/>
              </a:rPr>
              <a:t>you can see, the </a:t>
            </a:r>
            <a:r>
              <a:rPr lang="en-US" sz="1600" i="1" dirty="0">
                <a:ea typeface="ＭＳ Ｐゴシック" pitchFamily="34" charset="-128"/>
              </a:rPr>
              <a:t>p-value</a:t>
            </a:r>
            <a:r>
              <a:rPr lang="en-US" sz="1600" dirty="0">
                <a:ea typeface="ＭＳ Ｐゴシック" pitchFamily="34" charset="-128"/>
              </a:rPr>
              <a:t> </a:t>
            </a:r>
            <a:r>
              <a:rPr lang="en-US" sz="1600" dirty="0" smtClean="0">
                <a:ea typeface="ＭＳ Ｐゴシック" pitchFamily="34" charset="-128"/>
              </a:rPr>
              <a:t>of the test is 0.0495, </a:t>
            </a:r>
            <a:r>
              <a:rPr lang="en-US" sz="1600" dirty="0">
                <a:ea typeface="ＭＳ Ｐゴシック" pitchFamily="34" charset="-128"/>
              </a:rPr>
              <a:t>which </a:t>
            </a:r>
            <a:r>
              <a:rPr lang="en-US" sz="1600" dirty="0" smtClean="0">
                <a:ea typeface="ＭＳ Ｐゴシック" pitchFamily="34" charset="-128"/>
              </a:rPr>
              <a:t>means we fail to reject the null if the significance level is 5% (0.05), but reject it at the 1% level (0.01). </a:t>
            </a:r>
            <a:endParaRPr lang="en-US" sz="16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5938" y="2228929"/>
            <a:ext cx="4267200" cy="231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78055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Hypothesis Tests on Series</a:t>
            </a:r>
            <a:br>
              <a:rPr lang="en-US" dirty="0" smtClean="0">
                <a:ea typeface="ＭＳ Ｐゴシック" pitchFamily="34" charset="-128"/>
              </a:rPr>
            </a:br>
            <a:r>
              <a:rPr lang="en-US" dirty="0" smtClean="0">
                <a:ea typeface="ＭＳ Ｐゴシック" pitchFamily="34" charset="-128"/>
              </a:rPr>
              <a:t>Example 3: Tests by Classifications</a:t>
            </a:r>
            <a:endParaRPr lang="en-US" sz="1800" dirty="0" smtClean="0">
              <a:ea typeface="ＭＳ Ｐゴシック" pitchFamily="34" charset="-128"/>
            </a:endParaRPr>
          </a:p>
        </p:txBody>
      </p:sp>
      <p:sp>
        <p:nvSpPr>
          <p:cNvPr id="6148" name="Rectangle 3"/>
          <p:cNvSpPr>
            <a:spLocks noGrp="1" noChangeArrowheads="1"/>
          </p:cNvSpPr>
          <p:nvPr>
            <p:ph idx="1"/>
          </p:nvPr>
        </p:nvSpPr>
        <p:spPr>
          <a:xfrm>
            <a:off x="444670" y="1186677"/>
            <a:ext cx="8448959" cy="1469437"/>
          </a:xfrm>
        </p:spPr>
        <p:txBody>
          <a:bodyPr/>
          <a:lstStyle/>
          <a:p>
            <a:pPr eaLnBrk="1" hangingPunct="1">
              <a:buSzPct val="100000"/>
              <a:buFont typeface="Arial" pitchFamily="34" charset="0"/>
              <a:buChar char="•"/>
              <a:defRPr/>
            </a:pPr>
            <a:r>
              <a:rPr lang="en-US" sz="1800" kern="1200" dirty="0" smtClean="0">
                <a:ea typeface="ＭＳ Ｐゴシック" pitchFamily="34" charset="-128"/>
              </a:rPr>
              <a:t>We saw previously that GPA varies with respect to race, gender, sat scores, high school rank etc. </a:t>
            </a:r>
          </a:p>
          <a:p>
            <a:pPr eaLnBrk="1" hangingPunct="1">
              <a:buSzPct val="100000"/>
              <a:buFont typeface="Arial" pitchFamily="34" charset="0"/>
              <a:buChar char="•"/>
              <a:defRPr/>
            </a:pPr>
            <a:r>
              <a:rPr lang="en-US" sz="1800" kern="1200" dirty="0" smtClean="0">
                <a:ea typeface="ＭＳ Ｐゴシック" pitchFamily="34" charset="-128"/>
              </a:rPr>
              <a:t>Let’s test formally whether these differences are statistically significant. For example, let’s test whether the average GPA of black students is statistically different from non-black students (recall, average GPA=2.24 if </a:t>
            </a:r>
            <a:r>
              <a:rPr lang="en-US" sz="1800" b="1" i="1" kern="1200" dirty="0" smtClean="0">
                <a:ea typeface="ＭＳ Ｐゴシック" pitchFamily="34" charset="-128"/>
              </a:rPr>
              <a:t>BLACK=1</a:t>
            </a:r>
            <a:r>
              <a:rPr lang="en-US" sz="1800" kern="1200" dirty="0" smtClean="0">
                <a:ea typeface="ＭＳ Ｐゴシック" pitchFamily="34" charset="-128"/>
              </a:rPr>
              <a:t> and average GPA=2.67 if </a:t>
            </a:r>
            <a:r>
              <a:rPr lang="en-US" sz="1800" b="1" i="1" kern="1200" dirty="0" smtClean="0">
                <a:ea typeface="ＭＳ Ｐゴシック" pitchFamily="34" charset="-128"/>
              </a:rPr>
              <a:t>BLACK=0</a:t>
            </a:r>
            <a:r>
              <a:rPr lang="en-US" sz="1800" kern="1200" dirty="0" smtClean="0">
                <a:ea typeface="ＭＳ Ｐゴシック" pitchFamily="34" charset="-128"/>
              </a:rPr>
              <a:t>).  </a:t>
            </a:r>
          </a:p>
          <a:p>
            <a:pPr eaLnBrk="1" hangingPunct="1">
              <a:buSzPct val="100000"/>
              <a:buFont typeface="Arial" pitchFamily="34" charset="0"/>
              <a:buChar char="•"/>
              <a:defRPr/>
            </a:pPr>
            <a:endParaRPr lang="en-US" sz="1800" kern="1200" dirty="0" smtClean="0">
              <a:ea typeface="ＭＳ Ｐゴシック" pitchFamily="34" charset="-128"/>
            </a:endParaRPr>
          </a:p>
          <a:p>
            <a:pPr marL="0" indent="0" eaLnBrk="1" hangingPunct="1">
              <a:buSzPct val="100000"/>
              <a:buNone/>
              <a:defRPr/>
            </a:pP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24</a:t>
            </a:fld>
            <a:endParaRPr lang="en-US" sz="800" dirty="0" smtClean="0"/>
          </a:p>
        </p:txBody>
      </p:sp>
      <p:sp>
        <p:nvSpPr>
          <p:cNvPr id="10" name="Rectangle 3"/>
          <p:cNvSpPr txBox="1">
            <a:spLocks noChangeArrowheads="1"/>
          </p:cNvSpPr>
          <p:nvPr/>
        </p:nvSpPr>
        <p:spPr bwMode="auto">
          <a:xfrm>
            <a:off x="764439" y="3049619"/>
            <a:ext cx="3491875" cy="3095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Hypothesis Tests</a:t>
            </a:r>
            <a:r>
              <a:rPr lang="en-US" sz="1600" u="sng" kern="1200" dirty="0" smtClean="0">
                <a:ea typeface="ＭＳ Ｐゴシック" pitchFamily="34" charset="-128"/>
              </a:rPr>
              <a:t>: Example 4 </a:t>
            </a:r>
          </a:p>
          <a:p>
            <a:pPr marL="342900" indent="-342900" eaLnBrk="1" hangingPunct="1">
              <a:buSzPct val="100000"/>
              <a:buFont typeface="+mj-lt"/>
              <a:buAutoNum type="arabicPeriod"/>
              <a:defRPr/>
            </a:pPr>
            <a:r>
              <a:rPr lang="en-US" sz="1400" dirty="0">
                <a:ea typeface="ＭＳ Ｐゴシック" pitchFamily="34" charset="-128"/>
              </a:rPr>
              <a:t>Open </a:t>
            </a:r>
            <a:r>
              <a:rPr lang="en-US" sz="1400" b="1" i="1" dirty="0">
                <a:ea typeface="ＭＳ Ｐゴシック" pitchFamily="34" charset="-128"/>
              </a:rPr>
              <a:t>GPA</a:t>
            </a:r>
            <a:r>
              <a:rPr lang="en-US" sz="1400" dirty="0">
                <a:ea typeface="ＭＳ Ｐゴシック" pitchFamily="34" charset="-128"/>
              </a:rPr>
              <a:t> </a:t>
            </a:r>
            <a:r>
              <a:rPr lang="en-US" sz="1400" dirty="0" smtClean="0">
                <a:ea typeface="ＭＳ Ｐゴシック" pitchFamily="34" charset="-128"/>
              </a:rPr>
              <a:t>series. 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&amp; Tests </a:t>
            </a:r>
            <a:r>
              <a:rPr lang="en-US" sz="1400" dirty="0"/>
              <a:t>→</a:t>
            </a:r>
            <a:r>
              <a:rPr lang="en-US" sz="1400" dirty="0">
                <a:ea typeface="ＭＳ Ｐゴシック" pitchFamily="34" charset="-128"/>
              </a:rPr>
              <a:t> </a:t>
            </a:r>
            <a:r>
              <a:rPr lang="en-US" sz="1400" b="1" dirty="0" smtClean="0">
                <a:ea typeface="ＭＳ Ｐゴシック" pitchFamily="34" charset="-128"/>
              </a:rPr>
              <a:t>Equality Tests by Classification</a:t>
            </a:r>
            <a:r>
              <a:rPr lang="en-US" sz="1400" dirty="0" smtClean="0">
                <a:ea typeface="ＭＳ Ｐゴシック" pitchFamily="34" charset="-128"/>
              </a:rPr>
              <a:t>.</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a:ea typeface="ＭＳ Ｐゴシック" pitchFamily="34" charset="-128"/>
              </a:rPr>
              <a:t>The </a:t>
            </a:r>
            <a:r>
              <a:rPr lang="en-US" sz="1400" b="1" i="1" dirty="0" smtClean="0">
                <a:ea typeface="ＭＳ Ｐゴシック" pitchFamily="34" charset="-128"/>
              </a:rPr>
              <a:t>Tests by Classification </a:t>
            </a:r>
            <a:r>
              <a:rPr lang="en-US" sz="1400" dirty="0" smtClean="0">
                <a:ea typeface="ＭＳ Ｐゴシック" pitchFamily="34" charset="-128"/>
              </a:rPr>
              <a:t>dialog </a:t>
            </a:r>
            <a:r>
              <a:rPr lang="en-US" sz="1400" dirty="0">
                <a:ea typeface="ＭＳ Ｐゴシック" pitchFamily="34" charset="-128"/>
              </a:rPr>
              <a:t>box opens up. In the </a:t>
            </a:r>
            <a:r>
              <a:rPr lang="en-US" sz="1400" b="1" i="1" dirty="0" smtClean="0">
                <a:ea typeface="ＭＳ Ｐゴシック" pitchFamily="34" charset="-128"/>
              </a:rPr>
              <a:t>Series/Group for classify </a:t>
            </a:r>
            <a:r>
              <a:rPr lang="en-US" sz="1400" dirty="0" smtClean="0">
                <a:ea typeface="ＭＳ Ｐゴシック" pitchFamily="34" charset="-128"/>
              </a:rPr>
              <a:t>section, type </a:t>
            </a:r>
            <a:r>
              <a:rPr lang="en-US" sz="1400" b="1" i="1" dirty="0" smtClean="0">
                <a:ea typeface="ＭＳ Ｐゴシック" pitchFamily="34" charset="-128"/>
              </a:rPr>
              <a:t>black</a:t>
            </a:r>
            <a:r>
              <a:rPr lang="en-US" sz="1400" dirty="0" smtClean="0">
                <a:ea typeface="ＭＳ Ｐゴシック" pitchFamily="34" charset="-128"/>
              </a:rPr>
              <a:t>. This is the classification variable.</a:t>
            </a:r>
          </a:p>
          <a:p>
            <a:pPr marL="342900" indent="-342900" eaLnBrk="1" hangingPunct="1">
              <a:buSzPct val="100000"/>
              <a:buFont typeface="+mj-lt"/>
              <a:buAutoNum type="arabicPeriod"/>
              <a:defRPr/>
            </a:pPr>
            <a:r>
              <a:rPr lang="en-US" sz="1400" dirty="0" smtClean="0">
                <a:ea typeface="ＭＳ Ｐゴシック" pitchFamily="34" charset="-128"/>
              </a:rPr>
              <a:t>Under </a:t>
            </a:r>
            <a:r>
              <a:rPr lang="en-US" sz="1400" b="1" i="1" dirty="0" smtClean="0">
                <a:ea typeface="ＭＳ Ｐゴシック" pitchFamily="34" charset="-128"/>
              </a:rPr>
              <a:t>Test equality of </a:t>
            </a:r>
            <a:r>
              <a:rPr lang="en-US" sz="1400" dirty="0" smtClean="0">
                <a:ea typeface="ＭＳ Ｐゴシック" pitchFamily="34" charset="-128"/>
              </a:rPr>
              <a:t>section, click </a:t>
            </a:r>
            <a:r>
              <a:rPr lang="en-US" sz="1400" b="1" dirty="0" smtClean="0">
                <a:ea typeface="ＭＳ Ｐゴシック" pitchFamily="34" charset="-128"/>
              </a:rPr>
              <a:t>Mean</a:t>
            </a:r>
            <a:r>
              <a:rPr lang="en-US" sz="1400" dirty="0" smtClean="0">
                <a:ea typeface="ＭＳ Ｐゴシック" pitchFamily="34" charset="-128"/>
              </a:rPr>
              <a:t> (this is also the default setting). </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400" dirty="0">
              <a:ea typeface="ＭＳ Ｐゴシック" pitchFamily="34" charset="-128"/>
            </a:endParaRPr>
          </a:p>
          <a:p>
            <a:pPr marL="0" indent="0" eaLnBrk="1" hangingPunct="1">
              <a:buSzPct val="100000"/>
              <a:buNone/>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8368" y="3049619"/>
            <a:ext cx="3257550" cy="231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18347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691437"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Hypothesis Tests on Series</a:t>
            </a:r>
            <a:br>
              <a:rPr lang="en-US" dirty="0" smtClean="0">
                <a:ea typeface="ＭＳ Ｐゴシック" pitchFamily="34" charset="-128"/>
              </a:rPr>
            </a:br>
            <a:r>
              <a:rPr lang="en-US" dirty="0" smtClean="0">
                <a:ea typeface="ＭＳ Ｐゴシック" pitchFamily="34" charset="-128"/>
              </a:rPr>
              <a:t>Example 3: Tests </a:t>
            </a:r>
            <a:r>
              <a:rPr lang="en-US" dirty="0">
                <a:ea typeface="ＭＳ Ｐゴシック" pitchFamily="34" charset="-128"/>
              </a:rPr>
              <a:t>by </a:t>
            </a:r>
            <a:r>
              <a:rPr lang="en-US" dirty="0" smtClean="0">
                <a:ea typeface="ＭＳ Ｐゴシック" pitchFamily="34" charset="-128"/>
              </a:rPr>
              <a:t>Classifications </a:t>
            </a:r>
            <a:r>
              <a:rPr lang="en-US" sz="1800" dirty="0" smtClean="0">
                <a:ea typeface="ＭＳ Ｐゴシック" pitchFamily="34" charset="-128"/>
              </a:rPr>
              <a:t>(cont’d)</a:t>
            </a:r>
          </a:p>
        </p:txBody>
      </p:sp>
      <p:sp>
        <p:nvSpPr>
          <p:cNvPr id="6148" name="Rectangle 3"/>
          <p:cNvSpPr>
            <a:spLocks noGrp="1" noChangeArrowheads="1"/>
          </p:cNvSpPr>
          <p:nvPr>
            <p:ph idx="1"/>
          </p:nvPr>
        </p:nvSpPr>
        <p:spPr>
          <a:xfrm>
            <a:off x="564414" y="1160959"/>
            <a:ext cx="4038884" cy="4967698"/>
          </a:xfrm>
        </p:spPr>
        <p:txBody>
          <a:bodyPr/>
          <a:lstStyle/>
          <a:p>
            <a:pPr eaLnBrk="1" hangingPunct="1">
              <a:buSzPct val="100000"/>
              <a:buFont typeface="Arial" pitchFamily="34" charset="0"/>
              <a:buChar char="•"/>
              <a:defRPr/>
            </a:pPr>
            <a:r>
              <a:rPr lang="en-US" sz="1600" kern="1200" dirty="0" smtClean="0">
                <a:ea typeface="ＭＳ Ｐゴシック" pitchFamily="34" charset="-128"/>
              </a:rPr>
              <a:t>Test results are shown here. Note that since we only have two categories (black and non-black), EViews reports the t-statistics and its p-value as well as the F-stat. If there are more than 2 categories, we need to rely on the F-statistic. </a:t>
            </a:r>
          </a:p>
          <a:p>
            <a:pPr lvl="1" eaLnBrk="1" hangingPunct="1">
              <a:buSzPct val="100000"/>
              <a:buFont typeface="Wingdings" pitchFamily="2" charset="2"/>
              <a:buChar char="ü"/>
              <a:defRPr/>
            </a:pPr>
            <a:r>
              <a:rPr lang="en-US" sz="1400" kern="1200" dirty="0" smtClean="0">
                <a:ea typeface="ＭＳ Ｐゴシック" pitchFamily="34" charset="-128"/>
              </a:rPr>
              <a:t>The top portion of the test shows the ANOVA results for the test of equality of means between blacks and non-black.</a:t>
            </a:r>
          </a:p>
          <a:p>
            <a:pPr lvl="1" eaLnBrk="1" hangingPunct="1">
              <a:buSzPct val="100000"/>
              <a:buFont typeface="Wingdings" pitchFamily="2" charset="2"/>
              <a:buChar char="ü"/>
              <a:defRPr/>
            </a:pPr>
            <a:r>
              <a:rPr lang="en-US" sz="1400" kern="1200" dirty="0" smtClean="0">
                <a:ea typeface="ＭＳ Ｐゴシック" pitchFamily="34" charset="-128"/>
              </a:rPr>
              <a:t>The bottom portion of the table shows the statistics of the two categories (sub-groups). </a:t>
            </a:r>
            <a:endParaRPr lang="en-US" sz="1800" kern="1200" dirty="0" smtClean="0">
              <a:ea typeface="ＭＳ Ｐゴシック" pitchFamily="34" charset="-128"/>
            </a:endParaRPr>
          </a:p>
          <a:p>
            <a:pPr eaLnBrk="1" hangingPunct="1">
              <a:buSzPct val="100000"/>
              <a:buFont typeface="Arial" pitchFamily="34" charset="0"/>
              <a:buChar char="•"/>
              <a:defRPr/>
            </a:pPr>
            <a:r>
              <a:rPr lang="en-US" sz="1600" kern="1200" dirty="0" smtClean="0">
                <a:ea typeface="ＭＳ Ｐゴシック" pitchFamily="34" charset="-128"/>
              </a:rPr>
              <a:t>Clearly, based on the t-statistic (or F-stat) and their p-values, we conclude that average GPAs between black and non-black students are statistically significantly different (GPA for black students is lower and this difference is statistically significant). </a:t>
            </a:r>
            <a:endParaRPr lang="en-US" sz="1800" kern="1200" dirty="0">
              <a:ea typeface="ＭＳ Ｐゴシック" pitchFamily="34" charset="-128"/>
            </a:endParaRPr>
          </a:p>
          <a:p>
            <a:pPr marL="0" indent="0" eaLnBrk="1" hangingPunct="1">
              <a:buSzPct val="100000"/>
              <a:buNone/>
              <a:defRPr/>
            </a:pP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25</a:t>
            </a:fld>
            <a:endParaRPr lang="en-US" sz="800" dirty="0" smtClean="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297" y="1200828"/>
            <a:ext cx="3876675" cy="4980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704571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Hypothesis Tests on Series</a:t>
            </a:r>
            <a:br>
              <a:rPr lang="en-US" dirty="0" smtClean="0">
                <a:ea typeface="ＭＳ Ｐゴシック" pitchFamily="34" charset="-128"/>
              </a:rPr>
            </a:br>
            <a:r>
              <a:rPr lang="en-US" dirty="0" smtClean="0">
                <a:ea typeface="ＭＳ Ｐゴシック" pitchFamily="34" charset="-128"/>
              </a:rPr>
              <a:t>Example 4: Empirical Distribution Tests </a:t>
            </a:r>
            <a:endParaRPr lang="en-US" sz="1800" dirty="0" smtClean="0">
              <a:ea typeface="ＭＳ Ｐゴシック" pitchFamily="34" charset="-128"/>
            </a:endParaRPr>
          </a:p>
        </p:txBody>
      </p:sp>
      <p:sp>
        <p:nvSpPr>
          <p:cNvPr id="6148" name="Rectangle 3"/>
          <p:cNvSpPr>
            <a:spLocks noGrp="1" noChangeArrowheads="1"/>
          </p:cNvSpPr>
          <p:nvPr>
            <p:ph idx="1"/>
          </p:nvPr>
        </p:nvSpPr>
        <p:spPr>
          <a:xfrm>
            <a:off x="444670" y="1186677"/>
            <a:ext cx="8699330" cy="2100809"/>
          </a:xfrm>
        </p:spPr>
        <p:txBody>
          <a:bodyPr/>
          <a:lstStyle/>
          <a:p>
            <a:pPr eaLnBrk="1" hangingPunct="1">
              <a:buSzPct val="100000"/>
              <a:buFont typeface="Arial" pitchFamily="34" charset="0"/>
              <a:buChar char="•"/>
              <a:defRPr/>
            </a:pPr>
            <a:r>
              <a:rPr lang="en-US" sz="1800" kern="1200" dirty="0" smtClean="0">
                <a:ea typeface="ＭＳ Ｐゴシック" pitchFamily="34" charset="-128"/>
              </a:rPr>
              <a:t>EViews can carry out a number of empirical distribution tests, which test whether the data generating process for our series comes from one of these distributions:</a:t>
            </a:r>
            <a:endParaRPr lang="en-US" sz="1800" kern="1200" dirty="0">
              <a:ea typeface="ＭＳ Ｐゴシック" pitchFamily="34" charset="-128"/>
            </a:endParaRPr>
          </a:p>
          <a:p>
            <a:pPr lvl="1" eaLnBrk="1" hangingPunct="1">
              <a:buSzPct val="100000"/>
              <a:buFont typeface="Arial" pitchFamily="34" charset="0"/>
              <a:buChar char="•"/>
              <a:defRPr/>
            </a:pPr>
            <a:r>
              <a:rPr lang="en-US" sz="1400" kern="1200" dirty="0" smtClean="0">
                <a:ea typeface="ＭＳ Ｐゴシック" pitchFamily="34" charset="-128"/>
              </a:rPr>
              <a:t>Normal</a:t>
            </a:r>
          </a:p>
          <a:p>
            <a:pPr lvl="1" eaLnBrk="1" hangingPunct="1">
              <a:buSzPct val="100000"/>
              <a:buFont typeface="Arial" pitchFamily="34" charset="0"/>
              <a:buChar char="•"/>
              <a:defRPr/>
            </a:pPr>
            <a:r>
              <a:rPr lang="en-US" sz="1400" kern="1200" dirty="0" smtClean="0">
                <a:ea typeface="ＭＳ Ｐゴシック" pitchFamily="34" charset="-128"/>
              </a:rPr>
              <a:t>Chi-Square</a:t>
            </a:r>
          </a:p>
          <a:p>
            <a:pPr lvl="1" eaLnBrk="1" hangingPunct="1">
              <a:buSzPct val="100000"/>
              <a:buFont typeface="Arial" pitchFamily="34" charset="0"/>
              <a:buChar char="•"/>
              <a:defRPr/>
            </a:pPr>
            <a:r>
              <a:rPr lang="en-US" sz="1400" kern="1200" dirty="0" smtClean="0">
                <a:ea typeface="ＭＳ Ｐゴシック" pitchFamily="34" charset="-128"/>
              </a:rPr>
              <a:t>Exponential</a:t>
            </a:r>
          </a:p>
          <a:p>
            <a:pPr lvl="1" eaLnBrk="1" hangingPunct="1">
              <a:buSzPct val="100000"/>
              <a:buFont typeface="Arial" pitchFamily="34" charset="0"/>
              <a:buChar char="•"/>
              <a:defRPr/>
            </a:pPr>
            <a:r>
              <a:rPr lang="en-US" sz="1400" kern="1200" dirty="0" smtClean="0">
                <a:ea typeface="ＭＳ Ｐゴシック" pitchFamily="34" charset="-128"/>
              </a:rPr>
              <a:t>Extreme (Max)</a:t>
            </a:r>
          </a:p>
          <a:p>
            <a:pPr lvl="1" eaLnBrk="1" hangingPunct="1">
              <a:buSzPct val="100000"/>
              <a:buFont typeface="Arial" pitchFamily="34" charset="0"/>
              <a:buChar char="•"/>
              <a:defRPr/>
            </a:pPr>
            <a:r>
              <a:rPr lang="en-US" sz="1400" kern="1200" dirty="0" smtClean="0">
                <a:ea typeface="ＭＳ Ｐゴシック" pitchFamily="34" charset="-128"/>
              </a:rPr>
              <a:t>Extreme (Min)</a:t>
            </a:r>
          </a:p>
          <a:p>
            <a:pPr lvl="1" eaLnBrk="1" hangingPunct="1">
              <a:buSzPct val="100000"/>
              <a:buFont typeface="Arial" pitchFamily="34" charset="0"/>
              <a:buChar char="•"/>
              <a:defRPr/>
            </a:pPr>
            <a:r>
              <a:rPr lang="en-US" sz="1400" kern="1200" dirty="0" smtClean="0">
                <a:ea typeface="ＭＳ Ｐゴシック" pitchFamily="34" charset="-128"/>
              </a:rPr>
              <a:t>Gamma</a:t>
            </a:r>
          </a:p>
          <a:p>
            <a:pPr lvl="1" eaLnBrk="1" hangingPunct="1">
              <a:buSzPct val="100000"/>
              <a:buFont typeface="Arial" pitchFamily="34" charset="0"/>
              <a:buChar char="•"/>
              <a:defRPr/>
            </a:pPr>
            <a:r>
              <a:rPr lang="en-US" sz="1400" kern="1200" dirty="0" smtClean="0">
                <a:ea typeface="ＭＳ Ｐゴシック" pitchFamily="34" charset="-128"/>
              </a:rPr>
              <a:t>Logistic</a:t>
            </a:r>
          </a:p>
          <a:p>
            <a:pPr lvl="1" eaLnBrk="1" hangingPunct="1">
              <a:buSzPct val="100000"/>
              <a:buFont typeface="Arial" pitchFamily="34" charset="0"/>
              <a:buChar char="•"/>
              <a:defRPr/>
            </a:pPr>
            <a:r>
              <a:rPr lang="en-US" sz="1400" kern="1200" dirty="0" smtClean="0">
                <a:ea typeface="ＭＳ Ｐゴシック" pitchFamily="34" charset="-128"/>
              </a:rPr>
              <a:t>Pareto </a:t>
            </a:r>
          </a:p>
          <a:p>
            <a:pPr lvl="1" eaLnBrk="1" hangingPunct="1">
              <a:buSzPct val="100000"/>
              <a:buFont typeface="Arial" pitchFamily="34" charset="0"/>
              <a:buChar char="•"/>
              <a:defRPr/>
            </a:pPr>
            <a:r>
              <a:rPr lang="en-US" sz="1400" kern="1200" dirty="0" smtClean="0">
                <a:ea typeface="ＭＳ Ｐゴシック" pitchFamily="34" charset="-128"/>
              </a:rPr>
              <a:t>Uniform</a:t>
            </a:r>
          </a:p>
          <a:p>
            <a:pPr lvl="1" eaLnBrk="1" hangingPunct="1">
              <a:buSzPct val="100000"/>
              <a:buFont typeface="Arial" pitchFamily="34" charset="0"/>
              <a:buChar char="•"/>
              <a:defRPr/>
            </a:pPr>
            <a:r>
              <a:rPr lang="en-US" sz="1400" kern="1200" dirty="0" err="1" smtClean="0">
                <a:ea typeface="ＭＳ Ｐゴシック" pitchFamily="34" charset="-128"/>
              </a:rPr>
              <a:t>Weibull</a:t>
            </a:r>
            <a:r>
              <a:rPr lang="en-US" sz="1400" kern="1200" dirty="0" smtClean="0">
                <a:ea typeface="ＭＳ Ｐゴシック" pitchFamily="34" charset="-128"/>
              </a:rPr>
              <a:t>  </a:t>
            </a:r>
          </a:p>
          <a:p>
            <a:pPr eaLnBrk="1" hangingPunct="1">
              <a:buSzPct val="100000"/>
              <a:buFont typeface="Arial" pitchFamily="34" charset="0"/>
              <a:buChar char="•"/>
              <a:defRPr/>
            </a:pPr>
            <a:endParaRPr lang="en-US" sz="1800" kern="1200" dirty="0" smtClean="0">
              <a:ea typeface="ＭＳ Ｐゴシック" pitchFamily="34" charset="-128"/>
            </a:endParaRPr>
          </a:p>
          <a:p>
            <a:pPr eaLnBrk="1" hangingPunct="1">
              <a:buSzPct val="100000"/>
              <a:buFont typeface="Arial" pitchFamily="34" charset="0"/>
              <a:buChar char="•"/>
              <a:defRPr/>
            </a:pPr>
            <a:r>
              <a:rPr lang="en-US" sz="1800" kern="1200" dirty="0" smtClean="0">
                <a:ea typeface="ＭＳ Ｐゴシック" pitchFamily="34" charset="-128"/>
              </a:rPr>
              <a:t>For example, the Histogram for SAT variable seems to indicate that SAT scores are normally distributed in our sample.  </a:t>
            </a:r>
          </a:p>
          <a:p>
            <a:pPr eaLnBrk="1" hangingPunct="1">
              <a:buSzPct val="100000"/>
              <a:buFont typeface="Arial" pitchFamily="34" charset="0"/>
              <a:buChar char="•"/>
              <a:defRPr/>
            </a:pPr>
            <a:r>
              <a:rPr lang="en-US" sz="1800" kern="1200" dirty="0" smtClean="0">
                <a:ea typeface="ＭＳ Ｐゴシック" pitchFamily="34" charset="-128"/>
              </a:rPr>
              <a:t>Let’s test this more formally. </a:t>
            </a:r>
          </a:p>
          <a:p>
            <a:pPr eaLnBrk="1" hangingPunct="1">
              <a:buSzPct val="100000"/>
              <a:buFont typeface="Arial" pitchFamily="34" charset="0"/>
              <a:buChar char="•"/>
              <a:defRPr/>
            </a:pPr>
            <a:endParaRPr lang="en-US" sz="1800" kern="1200" dirty="0" smtClean="0">
              <a:ea typeface="ＭＳ Ｐゴシック" pitchFamily="34" charset="-128"/>
            </a:endParaRPr>
          </a:p>
          <a:p>
            <a:pPr marL="0" indent="0" eaLnBrk="1" hangingPunct="1">
              <a:buSzPct val="100000"/>
              <a:buNone/>
              <a:defRPr/>
            </a:pP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26</a:t>
            </a:fld>
            <a:endParaRPr lang="en-US" sz="800" dirty="0" smtClean="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339" y="1866900"/>
            <a:ext cx="971550" cy="148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0476" y="1866900"/>
            <a:ext cx="4792480" cy="2656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60259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Hypothesis Tests on Series</a:t>
            </a:r>
            <a:br>
              <a:rPr lang="en-US" dirty="0" smtClean="0">
                <a:ea typeface="ＭＳ Ｐゴシック" pitchFamily="34" charset="-128"/>
              </a:rPr>
            </a:br>
            <a:r>
              <a:rPr lang="en-US" dirty="0" smtClean="0">
                <a:ea typeface="ＭＳ Ｐゴシック" pitchFamily="34" charset="-128"/>
              </a:rPr>
              <a:t>Example 4: Empirical Distribution Tests </a:t>
            </a:r>
            <a:r>
              <a:rPr lang="en-US" sz="2000" dirty="0" smtClean="0">
                <a:ea typeface="ＭＳ Ｐゴシック" pitchFamily="34" charset="-128"/>
              </a:rPr>
              <a:t>(cont’d) </a:t>
            </a:r>
            <a:endParaRPr lang="en-US" sz="1800" dirty="0" smtClean="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27</a:t>
            </a:fld>
            <a:endParaRPr lang="en-US" sz="800" dirty="0" smtClean="0"/>
          </a:p>
        </p:txBody>
      </p:sp>
      <p:sp>
        <p:nvSpPr>
          <p:cNvPr id="10" name="Rectangle 3"/>
          <p:cNvSpPr txBox="1">
            <a:spLocks noChangeArrowheads="1"/>
          </p:cNvSpPr>
          <p:nvPr/>
        </p:nvSpPr>
        <p:spPr bwMode="auto">
          <a:xfrm>
            <a:off x="437864" y="1209934"/>
            <a:ext cx="4145019" cy="397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Hypothesis Tests</a:t>
            </a:r>
            <a:r>
              <a:rPr lang="en-US" sz="1600" u="sng" kern="1200" dirty="0" smtClean="0">
                <a:ea typeface="ＭＳ Ｐゴシック" pitchFamily="34" charset="-128"/>
              </a:rPr>
              <a:t>: Example 4</a:t>
            </a:r>
          </a:p>
          <a:p>
            <a:pPr marL="342900" indent="-342900" eaLnBrk="1" hangingPunct="1">
              <a:buSzPct val="100000"/>
              <a:buFont typeface="+mj-lt"/>
              <a:buAutoNum type="arabicPeriod"/>
              <a:defRPr/>
            </a:pPr>
            <a:r>
              <a:rPr lang="en-US" sz="1400" dirty="0">
                <a:ea typeface="ＭＳ Ｐゴシック" pitchFamily="34" charset="-128"/>
              </a:rPr>
              <a:t>Open </a:t>
            </a:r>
            <a:r>
              <a:rPr lang="en-US" sz="1400" b="1" i="1" dirty="0" smtClean="0">
                <a:ea typeface="ＭＳ Ｐゴシック" pitchFamily="34" charset="-128"/>
              </a:rPr>
              <a:t>SAT</a:t>
            </a:r>
            <a:r>
              <a:rPr lang="en-US" sz="1400" dirty="0" smtClean="0">
                <a:ea typeface="ＭＳ Ｐゴシック" pitchFamily="34" charset="-128"/>
              </a:rPr>
              <a:t> series. 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&amp; Tests </a:t>
            </a:r>
            <a:r>
              <a:rPr lang="en-US" sz="1400" dirty="0"/>
              <a:t>→</a:t>
            </a:r>
            <a:r>
              <a:rPr lang="en-US" sz="1400" dirty="0">
                <a:ea typeface="ＭＳ Ｐゴシック" pitchFamily="34" charset="-128"/>
              </a:rPr>
              <a:t> </a:t>
            </a:r>
            <a:r>
              <a:rPr lang="en-US" sz="1400" b="1" dirty="0" smtClean="0">
                <a:ea typeface="ＭＳ Ｐゴシック" pitchFamily="34" charset="-128"/>
              </a:rPr>
              <a:t>Empirical Distribution Tests</a:t>
            </a:r>
            <a:r>
              <a:rPr lang="en-US" sz="1400" dirty="0" smtClean="0">
                <a:ea typeface="ＭＳ Ｐゴシック" pitchFamily="34" charset="-128"/>
              </a:rPr>
              <a:t>.</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a:ea typeface="ＭＳ Ｐゴシック" pitchFamily="34" charset="-128"/>
              </a:rPr>
              <a:t>The </a:t>
            </a:r>
            <a:r>
              <a:rPr lang="en-US" sz="1400" b="1" i="1" dirty="0" smtClean="0">
                <a:ea typeface="ＭＳ Ｐゴシック" pitchFamily="34" charset="-128"/>
              </a:rPr>
              <a:t>EDF Test </a:t>
            </a:r>
            <a:r>
              <a:rPr lang="en-US" sz="1400" dirty="0" smtClean="0">
                <a:ea typeface="ＭＳ Ｐゴシック" pitchFamily="34" charset="-128"/>
              </a:rPr>
              <a:t>dialog </a:t>
            </a:r>
            <a:r>
              <a:rPr lang="en-US" sz="1400" dirty="0">
                <a:ea typeface="ＭＳ Ｐゴシック" pitchFamily="34" charset="-128"/>
              </a:rPr>
              <a:t>box opens up. </a:t>
            </a:r>
            <a:r>
              <a:rPr lang="en-US" sz="1400" dirty="0" smtClean="0">
                <a:ea typeface="ＭＳ Ｐゴシック" pitchFamily="34" charset="-128"/>
              </a:rPr>
              <a:t>There are two tabs: </a:t>
            </a:r>
          </a:p>
          <a:p>
            <a:pPr lvl="1" eaLnBrk="1" hangingPunct="1">
              <a:buSzPct val="100000"/>
              <a:buFont typeface="Wingdings" pitchFamily="2" charset="2"/>
              <a:buChar char="ü"/>
              <a:defRPr/>
            </a:pPr>
            <a:r>
              <a:rPr lang="en-US" sz="1200" b="1" i="1" dirty="0" smtClean="0">
                <a:ea typeface="ＭＳ Ｐゴシック" pitchFamily="34" charset="-128"/>
              </a:rPr>
              <a:t>Test Specification </a:t>
            </a:r>
            <a:r>
              <a:rPr lang="en-US" sz="1200" dirty="0" smtClean="0">
                <a:ea typeface="ＭＳ Ｐゴシック" pitchFamily="34" charset="-128"/>
              </a:rPr>
              <a:t>– allows you to specify the parametric distribution against which you want to test the empirical distribution of the series.  </a:t>
            </a:r>
          </a:p>
          <a:p>
            <a:pPr lvl="1" eaLnBrk="1" hangingPunct="1">
              <a:buSzPct val="100000"/>
              <a:buFont typeface="Wingdings" pitchFamily="2" charset="2"/>
              <a:buChar char="ü"/>
              <a:defRPr/>
            </a:pPr>
            <a:r>
              <a:rPr lang="en-US" sz="1200" b="1" i="1" dirty="0" smtClean="0">
                <a:ea typeface="ＭＳ Ｐゴシック" pitchFamily="34" charset="-128"/>
              </a:rPr>
              <a:t>Estimation Options </a:t>
            </a:r>
            <a:r>
              <a:rPr lang="en-US" sz="1200" dirty="0" smtClean="0">
                <a:ea typeface="ＭＳ Ｐゴシック" pitchFamily="34" charset="-128"/>
              </a:rPr>
              <a:t>– provides control over any iterative estimation performed. This tab is mostly used in those cases when there is a failure in the estimation process. Otherwise you won’t need to use this particular tab.  </a:t>
            </a:r>
          </a:p>
          <a:p>
            <a:pPr marL="342900" indent="-342900" eaLnBrk="1" hangingPunct="1">
              <a:buSzPct val="100000"/>
              <a:buFont typeface="+mj-lt"/>
              <a:buAutoNum type="arabicPeriod"/>
              <a:defRPr/>
            </a:pPr>
            <a:r>
              <a:rPr lang="en-US" sz="1400" dirty="0" smtClean="0">
                <a:ea typeface="ＭＳ Ｐゴシック" pitchFamily="34" charset="-128"/>
              </a:rPr>
              <a:t>Under the </a:t>
            </a:r>
            <a:r>
              <a:rPr lang="en-US" sz="1400" b="1" i="1" dirty="0" smtClean="0">
                <a:ea typeface="ＭＳ Ｐゴシック" pitchFamily="34" charset="-128"/>
              </a:rPr>
              <a:t>Parameters</a:t>
            </a:r>
            <a:r>
              <a:rPr lang="en-US" sz="1400" dirty="0" smtClean="0">
                <a:ea typeface="ＭＳ Ｐゴシック" pitchFamily="34" charset="-128"/>
              </a:rPr>
              <a:t> section you can specify the values of any known parameters. If you leave it black, EViews will estimate these from your data. Let’s leave them blank. </a:t>
            </a:r>
            <a:r>
              <a:rPr lang="en-US" sz="1400" b="1" dirty="0" smtClean="0">
                <a:ea typeface="ＭＳ Ｐゴシック" pitchFamily="34" charset="-128"/>
              </a:rPr>
              <a:t> </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400" dirty="0">
              <a:ea typeface="ＭＳ Ｐゴシック" pitchFamily="34" charset="-128"/>
            </a:endParaRPr>
          </a:p>
          <a:p>
            <a:pPr marL="0" indent="0" eaLnBrk="1" hangingPunct="1">
              <a:buSzPct val="100000"/>
              <a:buNone/>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3989" y="1304915"/>
            <a:ext cx="3371850" cy="3000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03194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691437"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Hypothesis Tests on Series</a:t>
            </a:r>
            <a:br>
              <a:rPr lang="en-US" dirty="0" smtClean="0">
                <a:ea typeface="ＭＳ Ｐゴシック" pitchFamily="34" charset="-128"/>
              </a:rPr>
            </a:br>
            <a:r>
              <a:rPr lang="en-US" dirty="0" smtClean="0">
                <a:ea typeface="ＭＳ Ｐゴシック" pitchFamily="34" charset="-128"/>
              </a:rPr>
              <a:t>Example 4: </a:t>
            </a:r>
            <a:r>
              <a:rPr lang="en-US" dirty="0">
                <a:ea typeface="ＭＳ Ｐゴシック" pitchFamily="34" charset="-128"/>
              </a:rPr>
              <a:t>Empirical Distribution Tests </a:t>
            </a:r>
            <a:r>
              <a:rPr lang="en-US" sz="1800" dirty="0" smtClean="0">
                <a:ea typeface="ＭＳ Ｐゴシック" pitchFamily="34" charset="-128"/>
              </a:rPr>
              <a:t>(cont’d)</a:t>
            </a:r>
          </a:p>
        </p:txBody>
      </p:sp>
      <p:sp>
        <p:nvSpPr>
          <p:cNvPr id="6148" name="Rectangle 3"/>
          <p:cNvSpPr>
            <a:spLocks noGrp="1" noChangeArrowheads="1"/>
          </p:cNvSpPr>
          <p:nvPr>
            <p:ph idx="1"/>
          </p:nvPr>
        </p:nvSpPr>
        <p:spPr>
          <a:xfrm>
            <a:off x="564414" y="1160959"/>
            <a:ext cx="4125686" cy="3519898"/>
          </a:xfrm>
        </p:spPr>
        <p:txBody>
          <a:bodyPr/>
          <a:lstStyle/>
          <a:p>
            <a:pPr eaLnBrk="1" hangingPunct="1">
              <a:buSzPct val="100000"/>
              <a:buFont typeface="Arial" pitchFamily="34" charset="0"/>
              <a:buChar char="•"/>
              <a:defRPr/>
            </a:pPr>
            <a:r>
              <a:rPr lang="en-US" sz="1600" kern="1200" dirty="0" smtClean="0">
                <a:ea typeface="ＭＳ Ｐゴシック" pitchFamily="34" charset="-128"/>
              </a:rPr>
              <a:t>The output consists of two parts: </a:t>
            </a:r>
          </a:p>
          <a:p>
            <a:pPr lvl="1" eaLnBrk="1" hangingPunct="1">
              <a:buSzPct val="100000"/>
              <a:buFont typeface="Wingdings" pitchFamily="2" charset="2"/>
              <a:buChar char="ü"/>
              <a:defRPr/>
            </a:pPr>
            <a:r>
              <a:rPr lang="en-US" sz="1400" kern="1200" dirty="0" smtClean="0">
                <a:ea typeface="ＭＳ Ｐゴシック" pitchFamily="34" charset="-128"/>
              </a:rPr>
              <a:t>Top panel – displays the tests statistics and associated probability values. The “Value” column reports the asymptotic test statistics, the “Adj. Value” reports  the adjusted test statistics (adjusted for sample size and parameter uncertainty). Note that the </a:t>
            </a:r>
            <a:r>
              <a:rPr lang="en-US" sz="1400" i="1" kern="1200" dirty="0" smtClean="0">
                <a:ea typeface="ＭＳ Ｐゴシック" pitchFamily="34" charset="-128"/>
              </a:rPr>
              <a:t>p-values</a:t>
            </a:r>
            <a:r>
              <a:rPr lang="en-US" sz="1400" kern="1200" dirty="0" smtClean="0">
                <a:ea typeface="ＭＳ Ｐゴシック" pitchFamily="34" charset="-128"/>
              </a:rPr>
              <a:t> (shown in the third column) take into account the fact that parameters in the distribution are estimated.   </a:t>
            </a:r>
          </a:p>
          <a:p>
            <a:pPr lvl="1" eaLnBrk="1" hangingPunct="1">
              <a:buSzPct val="100000"/>
              <a:buFont typeface="Wingdings" pitchFamily="2" charset="2"/>
              <a:buChar char="ü"/>
              <a:defRPr/>
            </a:pPr>
            <a:r>
              <a:rPr lang="en-US" sz="1400" kern="1200" dirty="0" smtClean="0">
                <a:ea typeface="ＭＳ Ｐゴシック" pitchFamily="34" charset="-128"/>
              </a:rPr>
              <a:t>Bottom panel – displays the parameter values used to compute the theoretical distribution function.</a:t>
            </a: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28</a:t>
            </a:fld>
            <a:endParaRPr lang="en-US" sz="800" dirty="0" smtClean="0"/>
          </a:p>
        </p:txBody>
      </p:sp>
      <p:sp>
        <p:nvSpPr>
          <p:cNvPr id="7" name="Rectangle 3"/>
          <p:cNvSpPr txBox="1">
            <a:spLocks noChangeArrowheads="1"/>
          </p:cNvSpPr>
          <p:nvPr/>
        </p:nvSpPr>
        <p:spPr bwMode="auto">
          <a:xfrm>
            <a:off x="738301" y="4673232"/>
            <a:ext cx="4038884" cy="961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Based on the test statistics (and their associated </a:t>
            </a:r>
            <a:r>
              <a:rPr lang="en-US" sz="1600" i="1" kern="1200" dirty="0" smtClean="0">
                <a:ea typeface="ＭＳ Ｐゴシック" pitchFamily="34" charset="-128"/>
              </a:rPr>
              <a:t>p-values</a:t>
            </a:r>
            <a:r>
              <a:rPr lang="en-US" sz="1600" kern="1200" dirty="0" smtClean="0">
                <a:ea typeface="ＭＳ Ｐゴシック" pitchFamily="34" charset="-128"/>
              </a:rPr>
              <a:t>) we reject the null of normality</a:t>
            </a:r>
            <a:r>
              <a:rPr lang="en-US" sz="1600" dirty="0" smtClean="0">
                <a:ea typeface="ＭＳ Ｐゴシック" pitchFamily="34" charset="-128"/>
              </a:rPr>
              <a:t>. </a:t>
            </a:r>
            <a:r>
              <a:rPr lang="en-US" sz="1600" kern="1200" dirty="0" smtClean="0">
                <a:ea typeface="ＭＳ Ｐゴシック" pitchFamily="34" charset="-128"/>
              </a:rPr>
              <a:t> </a:t>
            </a: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0100" y="1285875"/>
            <a:ext cx="4012257" cy="3612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02065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dirty="0" smtClean="0">
                <a:ea typeface="ＭＳ Ｐゴシック" pitchFamily="34" charset="-128"/>
              </a:rPr>
              <a:t>Time Series Data:</a:t>
            </a:r>
            <a:endParaRPr lang="en-US" sz="3200" b="1" dirty="0">
              <a:ea typeface="ＭＳ Ｐゴシック" pitchFamily="34" charset="-128"/>
            </a:endParaRPr>
          </a:p>
          <a:p>
            <a:pPr algn="ctr" eaLnBrk="1" hangingPunct="1">
              <a:buFont typeface="Times" pitchFamily="18" charset="0"/>
              <a:buNone/>
            </a:pPr>
            <a:r>
              <a:rPr lang="en-US" sz="3200" b="1" dirty="0" err="1" smtClean="0">
                <a:ea typeface="ＭＳ Ｐゴシック" pitchFamily="34" charset="-128"/>
              </a:rPr>
              <a:t>Correlogram</a:t>
            </a:r>
            <a:endParaRPr lang="en-US" sz="3200" dirty="0" smtClean="0">
              <a:ea typeface="ＭＳ Ｐゴシック" pitchFamily="34" charset="-128"/>
            </a:endParaRPr>
          </a:p>
        </p:txBody>
      </p:sp>
    </p:spTree>
    <p:extLst>
      <p:ext uri="{BB962C8B-B14F-4D97-AF65-F5344CB8AC3E}">
        <p14:creationId xmlns:p14="http://schemas.microsoft.com/office/powerpoint/2010/main" val="3965781109"/>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Data and </a:t>
            </a:r>
            <a:r>
              <a:rPr lang="en-US" dirty="0" err="1" smtClean="0">
                <a:ea typeface="ＭＳ Ｐゴシック" pitchFamily="34" charset="-128"/>
              </a:rPr>
              <a:t>Workfile</a:t>
            </a:r>
            <a:r>
              <a:rPr lang="en-US" dirty="0" smtClean="0">
                <a:ea typeface="ＭＳ Ｐゴシック" pitchFamily="34" charset="-128"/>
              </a:rPr>
              <a:t> Documentation </a:t>
            </a:r>
            <a:r>
              <a:rPr lang="en-US" sz="1800" dirty="0" smtClean="0">
                <a:ea typeface="ＭＳ Ｐゴシック" pitchFamily="34" charset="-128"/>
              </a:rPr>
              <a:t>(</a:t>
            </a:r>
            <a:r>
              <a:rPr lang="en-US" sz="1800" dirty="0" err="1" smtClean="0">
                <a:ea typeface="ＭＳ Ｐゴシック" pitchFamily="34" charset="-128"/>
              </a:rPr>
              <a:t>con’t</a:t>
            </a:r>
            <a:r>
              <a:rPr lang="en-US" sz="1800" dirty="0" smtClean="0">
                <a:ea typeface="ＭＳ Ｐゴシック" pitchFamily="34" charset="-128"/>
              </a:rPr>
              <a:t>)</a:t>
            </a:r>
          </a:p>
        </p:txBody>
      </p:sp>
      <p:sp>
        <p:nvSpPr>
          <p:cNvPr id="4100" name="Rectangle 3"/>
          <p:cNvSpPr>
            <a:spLocks noGrp="1" noChangeArrowheads="1"/>
          </p:cNvSpPr>
          <p:nvPr>
            <p:ph idx="1"/>
          </p:nvPr>
        </p:nvSpPr>
        <p:spPr>
          <a:xfrm>
            <a:off x="371702" y="1385888"/>
            <a:ext cx="8651875" cy="1792741"/>
          </a:xfrm>
        </p:spPr>
        <p:txBody>
          <a:bodyPr/>
          <a:lstStyle/>
          <a:p>
            <a:pPr eaLnBrk="1" hangingPunct="1">
              <a:spcBef>
                <a:spcPts val="0"/>
              </a:spcBef>
              <a:spcAft>
                <a:spcPts val="600"/>
              </a:spcAft>
              <a:buSzPct val="100000"/>
              <a:buFont typeface="Arial" pitchFamily="34" charset="0"/>
              <a:buChar char="•"/>
              <a:defRPr/>
            </a:pPr>
            <a:r>
              <a:rPr lang="en-US" sz="1600" dirty="0" err="1" smtClean="0"/>
              <a:t>Workfile</a:t>
            </a:r>
            <a:r>
              <a:rPr lang="en-US" sz="1600" dirty="0" smtClean="0"/>
              <a:t> Page: </a:t>
            </a:r>
            <a:r>
              <a:rPr lang="en-US" sz="1600" b="1" i="1" dirty="0" err="1" smtClean="0"/>
              <a:t>TimeSeries</a:t>
            </a:r>
            <a:r>
              <a:rPr lang="en-US" sz="1600" b="1" i="1" dirty="0" smtClean="0"/>
              <a:t> </a:t>
            </a:r>
            <a:r>
              <a:rPr lang="en-US" sz="1600" dirty="0" smtClean="0"/>
              <a:t>(Data.xlsx tab </a:t>
            </a:r>
            <a:r>
              <a:rPr lang="en-US" sz="1600" i="1" dirty="0" err="1" smtClean="0"/>
              <a:t>TimeSeries</a:t>
            </a:r>
            <a:r>
              <a:rPr lang="en-US" sz="1600" dirty="0"/>
              <a:t>)</a:t>
            </a:r>
            <a:r>
              <a:rPr lang="en-US" sz="1600" dirty="0" smtClean="0"/>
              <a:t> monthly data Jan1959-March2013</a:t>
            </a:r>
            <a:endParaRPr lang="en-US" sz="1400" dirty="0" smtClean="0"/>
          </a:p>
          <a:p>
            <a:pPr lvl="1" eaLnBrk="1" hangingPunct="1">
              <a:spcBef>
                <a:spcPts val="0"/>
              </a:spcBef>
              <a:spcAft>
                <a:spcPts val="600"/>
              </a:spcAft>
              <a:buSzPct val="100000"/>
              <a:buFont typeface="Wingdings" pitchFamily="2" charset="2"/>
              <a:buChar char="ü"/>
              <a:defRPr/>
            </a:pPr>
            <a:r>
              <a:rPr lang="en-US" sz="1400" dirty="0" smtClean="0"/>
              <a:t> </a:t>
            </a:r>
            <a:r>
              <a:rPr lang="en-US" sz="1400" b="1" i="1" dirty="0" smtClean="0"/>
              <a:t>CPI</a:t>
            </a:r>
            <a:r>
              <a:rPr lang="en-US" sz="1400" dirty="0" smtClean="0"/>
              <a:t> – CPI index, level (source: </a:t>
            </a:r>
            <a:r>
              <a:rPr lang="en-US" sz="1400" i="1" dirty="0" smtClean="0"/>
              <a:t>Bureau of Labor Statistics</a:t>
            </a:r>
            <a:r>
              <a:rPr lang="en-US" sz="1400" dirty="0" smtClean="0"/>
              <a:t>)</a:t>
            </a:r>
          </a:p>
          <a:p>
            <a:pPr lvl="1" eaLnBrk="1" hangingPunct="1">
              <a:spcBef>
                <a:spcPts val="0"/>
              </a:spcBef>
              <a:spcAft>
                <a:spcPts val="600"/>
              </a:spcAft>
              <a:buSzPct val="100000"/>
              <a:buFont typeface="Wingdings" pitchFamily="2" charset="2"/>
              <a:buChar char="ü"/>
              <a:defRPr/>
            </a:pPr>
            <a:r>
              <a:rPr lang="en-US" sz="1400" b="1" i="1" dirty="0" smtClean="0"/>
              <a:t> bond10Y</a:t>
            </a:r>
            <a:r>
              <a:rPr lang="en-US" sz="1400" i="1" dirty="0" smtClean="0"/>
              <a:t> – </a:t>
            </a:r>
            <a:r>
              <a:rPr lang="en-US" sz="1400" dirty="0" smtClean="0"/>
              <a:t>10-year Treasury bond yield (source: the </a:t>
            </a:r>
            <a:r>
              <a:rPr lang="en-US" sz="1400" i="1" dirty="0" smtClean="0"/>
              <a:t>Federal Reserve Board of Governors</a:t>
            </a:r>
            <a:r>
              <a:rPr lang="en-US" sz="1400" dirty="0" smtClean="0"/>
              <a:t>)</a:t>
            </a:r>
          </a:p>
          <a:p>
            <a:pPr lvl="1" eaLnBrk="1" hangingPunct="1">
              <a:spcBef>
                <a:spcPts val="0"/>
              </a:spcBef>
              <a:spcAft>
                <a:spcPts val="600"/>
              </a:spcAft>
              <a:buSzPct val="100000"/>
              <a:buFont typeface="Wingdings" pitchFamily="2" charset="2"/>
              <a:buChar char="ü"/>
              <a:defRPr/>
            </a:pPr>
            <a:r>
              <a:rPr lang="en-US" sz="1400" b="1" i="1" dirty="0" smtClean="0"/>
              <a:t> </a:t>
            </a:r>
            <a:r>
              <a:rPr lang="en-US" sz="1400" b="1" i="1" dirty="0" err="1" smtClean="0"/>
              <a:t>Hstarts</a:t>
            </a:r>
            <a:r>
              <a:rPr lang="en-US" sz="1400" b="1" i="1" dirty="0" smtClean="0"/>
              <a:t> – </a:t>
            </a:r>
            <a:r>
              <a:rPr lang="en-US" sz="1400" dirty="0" smtClean="0"/>
              <a:t>housing starts (thousands of units) (source: the </a:t>
            </a:r>
            <a:r>
              <a:rPr lang="en-US" sz="1400" i="1" dirty="0" smtClean="0"/>
              <a:t>Census Bureau</a:t>
            </a:r>
            <a:r>
              <a:rPr lang="en-US" sz="1400" dirty="0" smtClean="0"/>
              <a:t>) </a:t>
            </a:r>
          </a:p>
          <a:p>
            <a:pPr lvl="1" eaLnBrk="1" hangingPunct="1">
              <a:spcBef>
                <a:spcPts val="0"/>
              </a:spcBef>
              <a:spcAft>
                <a:spcPts val="600"/>
              </a:spcAft>
              <a:buSzPct val="100000"/>
              <a:buFont typeface="Wingdings" pitchFamily="2" charset="2"/>
              <a:buChar char="ü"/>
              <a:defRPr/>
            </a:pPr>
            <a:r>
              <a:rPr lang="en-US" sz="1400" b="1" i="1" dirty="0" smtClean="0"/>
              <a:t> </a:t>
            </a:r>
            <a:r>
              <a:rPr lang="en-US" sz="1400" b="1" i="1" dirty="0" err="1" smtClean="0"/>
              <a:t>Series_NA</a:t>
            </a:r>
            <a:r>
              <a:rPr lang="en-US" sz="1400" dirty="0" smtClean="0"/>
              <a:t> – created series. </a:t>
            </a:r>
          </a:p>
          <a:p>
            <a:pPr lvl="1" eaLnBrk="1" hangingPunct="1">
              <a:spcBef>
                <a:spcPts val="0"/>
              </a:spcBef>
              <a:spcAft>
                <a:spcPts val="600"/>
              </a:spcAft>
              <a:buSzPct val="100000"/>
              <a:buFont typeface="Wingdings" pitchFamily="2" charset="2"/>
              <a:buChar char="ü"/>
              <a:defRPr/>
            </a:pPr>
            <a:endParaRPr lang="en-US" sz="1400" dirty="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1AE2D4AF-9162-4DFF-8883-4944F1DD7541}" type="slidenum">
              <a:rPr lang="en-US" sz="800" smtClean="0"/>
              <a:pPr eaLnBrk="1" hangingPunct="1">
                <a:defRPr/>
              </a:pPr>
              <a:t>3</a:t>
            </a:fld>
            <a:endParaRPr lang="en-US" sz="800" smtClean="0"/>
          </a:p>
        </p:txBody>
      </p:sp>
    </p:spTree>
    <p:extLst>
      <p:ext uri="{BB962C8B-B14F-4D97-AF65-F5344CB8AC3E}">
        <p14:creationId xmlns:p14="http://schemas.microsoft.com/office/powerpoint/2010/main" val="28216595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Time Series Analysis</a:t>
            </a:r>
            <a:br>
              <a:rPr lang="en-US" dirty="0" smtClean="0">
                <a:ea typeface="ＭＳ Ｐゴシック" pitchFamily="34" charset="-128"/>
              </a:rPr>
            </a:br>
            <a:r>
              <a:rPr lang="en-US" dirty="0" err="1" smtClean="0">
                <a:ea typeface="ＭＳ Ｐゴシック" pitchFamily="34" charset="-128"/>
              </a:rPr>
              <a:t>Correlogram</a:t>
            </a:r>
            <a:r>
              <a:rPr lang="en-US" dirty="0" smtClean="0">
                <a:ea typeface="ＭＳ Ｐゴシック" pitchFamily="34" charset="-128"/>
              </a:rPr>
              <a:t>: Example 1</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44670" y="1186677"/>
            <a:ext cx="8579587" cy="1469437"/>
          </a:xfrm>
        </p:spPr>
        <p:txBody>
          <a:bodyPr/>
          <a:lstStyle/>
          <a:p>
            <a:pPr eaLnBrk="1" hangingPunct="1">
              <a:buSzPct val="100000"/>
              <a:buFont typeface="Arial" pitchFamily="34" charset="0"/>
              <a:buChar char="•"/>
              <a:defRPr/>
            </a:pPr>
            <a:r>
              <a:rPr lang="en-US" sz="1800" kern="1200" dirty="0" smtClean="0">
                <a:ea typeface="ＭＳ Ｐゴシック" pitchFamily="34" charset="-128"/>
              </a:rPr>
              <a:t>Serial dependence (temporal dependence) is one of the most common features of time series data. </a:t>
            </a:r>
          </a:p>
          <a:p>
            <a:pPr eaLnBrk="1" hangingPunct="1">
              <a:buSzPct val="100000"/>
              <a:buFont typeface="Arial" pitchFamily="34" charset="0"/>
              <a:buChar char="•"/>
              <a:defRPr/>
            </a:pPr>
            <a:r>
              <a:rPr lang="en-US" sz="1800" kern="1200" dirty="0" smtClean="0">
                <a:ea typeface="ＭＳ Ｐゴシック" pitchFamily="34" charset="-128"/>
              </a:rPr>
              <a:t>The series </a:t>
            </a:r>
            <a:r>
              <a:rPr lang="en-US" sz="1800" b="1" i="1" kern="1200" dirty="0" smtClean="0">
                <a:ea typeface="ＭＳ Ｐゴシック" pitchFamily="34" charset="-128"/>
              </a:rPr>
              <a:t>Views</a:t>
            </a:r>
            <a:r>
              <a:rPr lang="en-US" sz="1800" kern="1200" dirty="0" smtClean="0">
                <a:ea typeface="ＭＳ Ｐゴシック" pitchFamily="34" charset="-128"/>
              </a:rPr>
              <a:t> menu displays the autocorrelation and partial correlation functions of a series (up to a specified number of lags), which allows you to have a visual feel of the degree and pattern of the serial correlation in your data. </a:t>
            </a:r>
          </a:p>
          <a:p>
            <a:pPr eaLnBrk="1" hangingPunct="1">
              <a:buSzPct val="100000"/>
              <a:buFont typeface="Arial" pitchFamily="34" charset="0"/>
              <a:buChar char="•"/>
              <a:defRPr/>
            </a:pPr>
            <a:endParaRPr lang="en-US" sz="1800" kern="1200" dirty="0" smtClean="0">
              <a:ea typeface="ＭＳ Ｐゴシック" pitchFamily="34" charset="-128"/>
            </a:endParaRPr>
          </a:p>
          <a:p>
            <a:pPr marL="0" indent="0" eaLnBrk="1" hangingPunct="1">
              <a:buSzPct val="100000"/>
              <a:buNone/>
              <a:defRPr/>
            </a:pP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30</a:t>
            </a:fld>
            <a:endParaRPr lang="en-US" sz="800" dirty="0" smtClean="0"/>
          </a:p>
        </p:txBody>
      </p:sp>
      <p:sp>
        <p:nvSpPr>
          <p:cNvPr id="7" name="Rectangle 3"/>
          <p:cNvSpPr txBox="1">
            <a:spLocks noChangeArrowheads="1"/>
          </p:cNvSpPr>
          <p:nvPr/>
        </p:nvSpPr>
        <p:spPr bwMode="auto">
          <a:xfrm>
            <a:off x="535832" y="2657733"/>
            <a:ext cx="5288022" cy="3095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err="1" smtClean="0">
                <a:ea typeface="ＭＳ Ｐゴシック" pitchFamily="34" charset="-128"/>
              </a:rPr>
              <a:t>Correlogram</a:t>
            </a:r>
            <a:r>
              <a:rPr lang="en-US" sz="1600" u="sng" dirty="0" smtClean="0">
                <a:ea typeface="ＭＳ Ｐゴシック" pitchFamily="34" charset="-128"/>
              </a:rPr>
              <a:t>: </a:t>
            </a:r>
            <a:r>
              <a:rPr lang="en-US" sz="1600" u="sng" kern="1200" dirty="0" smtClean="0">
                <a:ea typeface="ＭＳ Ｐゴシック" pitchFamily="34" charset="-128"/>
              </a:rPr>
              <a:t>Example 1</a:t>
            </a:r>
          </a:p>
          <a:p>
            <a:pPr marL="342900" indent="-342900" eaLnBrk="1" hangingPunct="1">
              <a:buSzPct val="100000"/>
              <a:buFont typeface="+mj-lt"/>
              <a:buAutoNum type="arabicPeriod"/>
              <a:defRPr/>
            </a:pPr>
            <a:r>
              <a:rPr lang="en-US" sz="1400" dirty="0" smtClean="0">
                <a:ea typeface="ＭＳ Ｐゴシック" pitchFamily="34" charset="-128"/>
              </a:rPr>
              <a:t>Click on the </a:t>
            </a:r>
            <a:r>
              <a:rPr lang="en-US" sz="1400" b="1" i="1" dirty="0" err="1" smtClean="0">
                <a:ea typeface="ＭＳ Ｐゴシック" pitchFamily="34" charset="-128"/>
              </a:rPr>
              <a:t>TimeSeries</a:t>
            </a:r>
            <a:r>
              <a:rPr lang="en-US" sz="1400" b="1" i="1" dirty="0" smtClean="0">
                <a:ea typeface="ＭＳ Ｐゴシック" pitchFamily="34" charset="-128"/>
              </a:rPr>
              <a:t> </a:t>
            </a:r>
            <a:r>
              <a:rPr lang="en-US" sz="1400" dirty="0" smtClean="0">
                <a:ea typeface="ＭＳ Ｐゴシック" pitchFamily="34" charset="-128"/>
              </a:rPr>
              <a:t>page on </a:t>
            </a:r>
            <a:r>
              <a:rPr lang="en-US" sz="1400" dirty="0" err="1" smtClean="0">
                <a:ea typeface="ＭＳ Ｐゴシック" pitchFamily="34" charset="-128"/>
              </a:rPr>
              <a:t>workfile</a:t>
            </a:r>
            <a:r>
              <a:rPr lang="en-US" sz="1400" dirty="0" smtClean="0">
                <a:ea typeface="ＭＳ Ｐゴシック" pitchFamily="34" charset="-128"/>
              </a:rPr>
              <a:t> </a:t>
            </a:r>
            <a:r>
              <a:rPr lang="en-US" sz="1400" b="1" i="1" dirty="0" smtClean="0">
                <a:ea typeface="ＭＳ Ｐゴシック" pitchFamily="34" charset="-128"/>
              </a:rPr>
              <a:t>Data.wf1</a:t>
            </a:r>
            <a:r>
              <a:rPr lang="en-US" sz="1400" dirty="0" smtClean="0">
                <a:ea typeface="ＭＳ Ｐゴシック" pitchFamily="34" charset="-128"/>
              </a:rPr>
              <a:t>. Open the </a:t>
            </a:r>
            <a:r>
              <a:rPr lang="en-US" sz="1400" b="1" i="1" dirty="0" smtClean="0">
                <a:ea typeface="ＭＳ Ｐゴシック" pitchFamily="34" charset="-128"/>
              </a:rPr>
              <a:t>CPI</a:t>
            </a:r>
            <a:r>
              <a:rPr lang="en-US" sz="1400" dirty="0" smtClean="0">
                <a:ea typeface="ＭＳ Ｐゴシック" pitchFamily="34" charset="-128"/>
              </a:rPr>
              <a:t> series.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err="1" smtClean="0">
                <a:ea typeface="ＭＳ Ｐゴシック" pitchFamily="34" charset="-128"/>
              </a:rPr>
              <a:t>Correlogram</a:t>
            </a:r>
            <a:r>
              <a:rPr lang="en-US" sz="1400" dirty="0" smtClean="0">
                <a:ea typeface="ＭＳ Ｐゴシック" pitchFamily="34" charset="-128"/>
              </a:rPr>
              <a:t>.</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a:ea typeface="ＭＳ Ｐゴシック" pitchFamily="34" charset="-128"/>
              </a:rPr>
              <a:t>The </a:t>
            </a:r>
            <a:r>
              <a:rPr lang="en-US" sz="1400" b="1" i="1" dirty="0" err="1" smtClean="0">
                <a:ea typeface="ＭＳ Ｐゴシック" pitchFamily="34" charset="-128"/>
              </a:rPr>
              <a:t>Correlogram</a:t>
            </a:r>
            <a:r>
              <a:rPr lang="en-US" sz="1400" b="1" i="1" dirty="0" smtClean="0">
                <a:ea typeface="ＭＳ Ｐゴシック" pitchFamily="34" charset="-128"/>
              </a:rPr>
              <a:t> </a:t>
            </a:r>
            <a:r>
              <a:rPr lang="en-US" sz="1400" b="1" i="1" dirty="0" err="1" smtClean="0">
                <a:ea typeface="ＭＳ Ｐゴシック" pitchFamily="34" charset="-128"/>
              </a:rPr>
              <a:t>Speciication</a:t>
            </a:r>
            <a:r>
              <a:rPr lang="en-US" sz="1400" b="1" i="1" dirty="0" smtClean="0">
                <a:ea typeface="ＭＳ Ｐゴシック" pitchFamily="34" charset="-128"/>
              </a:rPr>
              <a:t> </a:t>
            </a:r>
            <a:r>
              <a:rPr lang="en-US" sz="1400" dirty="0" smtClean="0">
                <a:ea typeface="ＭＳ Ｐゴシック" pitchFamily="34" charset="-128"/>
              </a:rPr>
              <a:t>box opens up. Here you have options as to how you want to plot to </a:t>
            </a:r>
            <a:r>
              <a:rPr lang="en-US" sz="1400" dirty="0" err="1" smtClean="0">
                <a:ea typeface="ＭＳ Ｐゴシック" pitchFamily="34" charset="-128"/>
              </a:rPr>
              <a:t>correlogram</a:t>
            </a:r>
            <a:r>
              <a:rPr lang="en-US" sz="1400" dirty="0" smtClean="0">
                <a:ea typeface="ＭＳ Ｐゴシック" pitchFamily="34" charset="-128"/>
              </a:rPr>
              <a:t>:</a:t>
            </a:r>
          </a:p>
          <a:p>
            <a:pPr marL="744538" lvl="1" indent="-342900" eaLnBrk="1" hangingPunct="1">
              <a:buSzPct val="100000"/>
              <a:buFont typeface="+mj-lt"/>
              <a:buAutoNum type="arabicPeriod"/>
              <a:defRPr/>
            </a:pPr>
            <a:r>
              <a:rPr lang="en-US" sz="1400" dirty="0" smtClean="0">
                <a:ea typeface="ＭＳ Ｐゴシック" pitchFamily="34" charset="-128"/>
              </a:rPr>
              <a:t>Levels </a:t>
            </a:r>
            <a:r>
              <a:rPr lang="en-US" sz="1400" dirty="0" smtClean="0">
                <a:solidFill>
                  <a:schemeClr val="tx1"/>
                </a:solidFill>
                <a:latin typeface="Courier" pitchFamily="49" charset="0"/>
                <a:ea typeface="ＭＳ Ｐゴシック" pitchFamily="34" charset="-128"/>
              </a:rPr>
              <a:t>(x)</a:t>
            </a:r>
          </a:p>
          <a:p>
            <a:pPr marL="744538" lvl="1" indent="-342900" eaLnBrk="1" hangingPunct="1">
              <a:buSzPct val="100000"/>
              <a:buFont typeface="+mj-lt"/>
              <a:buAutoNum type="arabicPeriod"/>
              <a:defRPr/>
            </a:pPr>
            <a:r>
              <a:rPr lang="en-US" sz="1400" dirty="0" smtClean="0">
                <a:ea typeface="ＭＳ Ｐゴシック" pitchFamily="34" charset="-128"/>
              </a:rPr>
              <a:t>First difference </a:t>
            </a:r>
            <a:r>
              <a:rPr lang="en-US" sz="1400" dirty="0" smtClean="0">
                <a:solidFill>
                  <a:schemeClr val="tx1"/>
                </a:solidFill>
                <a:latin typeface="Courier" pitchFamily="49" charset="0"/>
                <a:ea typeface="ＭＳ Ｐゴシック" pitchFamily="34" charset="-128"/>
              </a:rPr>
              <a:t>(x-x(-1))</a:t>
            </a:r>
          </a:p>
          <a:p>
            <a:pPr marL="744538" lvl="1" indent="-342900" eaLnBrk="1" hangingPunct="1">
              <a:buSzPct val="100000"/>
              <a:buFont typeface="+mj-lt"/>
              <a:buAutoNum type="arabicPeriod"/>
              <a:defRPr/>
            </a:pPr>
            <a:r>
              <a:rPr lang="en-US" sz="1400" dirty="0" smtClean="0">
                <a:ea typeface="ＭＳ Ｐゴシック" pitchFamily="34" charset="-128"/>
              </a:rPr>
              <a:t>Second difference </a:t>
            </a:r>
            <a:r>
              <a:rPr lang="en-US" sz="1400" dirty="0" smtClean="0">
                <a:solidFill>
                  <a:schemeClr val="tx1"/>
                </a:solidFill>
                <a:latin typeface="Courier" pitchFamily="49" charset="0"/>
                <a:ea typeface="ＭＳ Ｐゴシック" pitchFamily="34" charset="-128"/>
              </a:rPr>
              <a:t>{(x-x(-1))-(x(-1)-x(-2)}</a:t>
            </a:r>
          </a:p>
          <a:p>
            <a:pPr marL="0" indent="0" eaLnBrk="1" hangingPunct="1">
              <a:buSzPct val="100000"/>
              <a:buNone/>
              <a:defRPr/>
            </a:pPr>
            <a:r>
              <a:rPr lang="en-US" sz="1400" dirty="0" smtClean="0">
                <a:ea typeface="ＭＳ Ｐゴシック" pitchFamily="34" charset="-128"/>
              </a:rPr>
              <a:t>         Let’s choose Level here. </a:t>
            </a:r>
          </a:p>
          <a:p>
            <a:pPr marL="342900" indent="-342900" eaLnBrk="1" hangingPunct="1">
              <a:buSzPct val="100000"/>
              <a:buFont typeface="+mj-lt"/>
              <a:buAutoNum type="arabicPeriod" startAt="4"/>
              <a:defRPr/>
            </a:pPr>
            <a:r>
              <a:rPr lang="en-US" sz="1400" dirty="0" smtClean="0">
                <a:ea typeface="ＭＳ Ｐゴシック" pitchFamily="34" charset="-128"/>
              </a:rPr>
              <a:t>Under </a:t>
            </a:r>
            <a:r>
              <a:rPr lang="en-US" sz="1400" b="1" i="1" dirty="0" smtClean="0">
                <a:ea typeface="ＭＳ Ｐゴシック" pitchFamily="34" charset="-128"/>
              </a:rPr>
              <a:t>Lags to Include section</a:t>
            </a:r>
            <a:r>
              <a:rPr lang="en-US" sz="1400" dirty="0" smtClean="0">
                <a:ea typeface="ＭＳ Ｐゴシック" pitchFamily="34" charset="-128"/>
              </a:rPr>
              <a:t>, type the number of lags (36, the default, is fine)</a:t>
            </a:r>
            <a:r>
              <a:rPr lang="en-US" sz="1400" b="1" dirty="0" smtClean="0">
                <a:ea typeface="ＭＳ Ｐゴシック" pitchFamily="34" charset="-128"/>
              </a:rPr>
              <a:t>. </a:t>
            </a:r>
            <a:endParaRPr lang="en-US" sz="1400" dirty="0">
              <a:ea typeface="ＭＳ Ｐゴシック" pitchFamily="34" charset="-128"/>
            </a:endParaRPr>
          </a:p>
          <a:p>
            <a:pPr marL="342900" indent="-342900" eaLnBrk="1" hangingPunct="1">
              <a:buSzPct val="100000"/>
              <a:buFont typeface="+mj-lt"/>
              <a:buAutoNum type="arabicPeriod" startAt="4"/>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400" dirty="0">
              <a:ea typeface="ＭＳ Ｐゴシック" pitchFamily="34" charset="-128"/>
            </a:endParaRPr>
          </a:p>
          <a:p>
            <a:pPr marL="0" indent="0" eaLnBrk="1" hangingPunct="1">
              <a:buSzPct val="100000"/>
              <a:buNone/>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2339" y="2875446"/>
            <a:ext cx="2276475"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83382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a:ea typeface="ＭＳ Ｐゴシック" pitchFamily="34" charset="-128"/>
              </a:rPr>
              <a:t>Time Series Analysis</a:t>
            </a:r>
            <a:br>
              <a:rPr lang="en-US" dirty="0">
                <a:ea typeface="ＭＳ Ｐゴシック" pitchFamily="34" charset="-128"/>
              </a:rPr>
            </a:br>
            <a:r>
              <a:rPr lang="en-US" dirty="0" err="1">
                <a:ea typeface="ＭＳ Ｐゴシック" pitchFamily="34" charset="-128"/>
              </a:rPr>
              <a:t>Correlogram</a:t>
            </a:r>
            <a:r>
              <a:rPr lang="en-US" dirty="0">
                <a:ea typeface="ＭＳ Ｐゴシック" pitchFamily="34" charset="-128"/>
              </a:rPr>
              <a:t>: Example </a:t>
            </a:r>
            <a:r>
              <a:rPr lang="en-US" dirty="0" smtClean="0">
                <a:ea typeface="ＭＳ Ｐゴシック" pitchFamily="34" charset="-128"/>
              </a:rPr>
              <a:t>1 </a:t>
            </a:r>
            <a:r>
              <a:rPr lang="en-US" sz="2000" dirty="0" smtClean="0">
                <a:ea typeface="ＭＳ Ｐゴシック" pitchFamily="34" charset="-128"/>
              </a:rPr>
              <a:t>(cont’d</a:t>
            </a:r>
            <a:r>
              <a:rPr lang="en-US" sz="1800" dirty="0" smtClean="0">
                <a:ea typeface="ＭＳ Ｐゴシック" pitchFamily="34" charset="-128"/>
              </a:rPr>
              <a:t>) </a:t>
            </a: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31</a:t>
            </a:fld>
            <a:endParaRPr lang="en-US" sz="800" dirty="0" smtClean="0"/>
          </a:p>
        </p:txBody>
      </p:sp>
      <p:sp>
        <p:nvSpPr>
          <p:cNvPr id="10" name="Rectangle 3"/>
          <p:cNvSpPr txBox="1">
            <a:spLocks noChangeArrowheads="1"/>
          </p:cNvSpPr>
          <p:nvPr/>
        </p:nvSpPr>
        <p:spPr bwMode="auto">
          <a:xfrm>
            <a:off x="250370" y="1209932"/>
            <a:ext cx="4158344" cy="483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dirty="0" smtClean="0">
                <a:ea typeface="ＭＳ Ｐゴシック" pitchFamily="34" charset="-128"/>
              </a:rPr>
              <a:t>The </a:t>
            </a:r>
            <a:r>
              <a:rPr lang="en-US" sz="1600" dirty="0" err="1" smtClean="0">
                <a:ea typeface="ＭＳ Ｐゴシック" pitchFamily="34" charset="-128"/>
              </a:rPr>
              <a:t>Correlogram</a:t>
            </a:r>
            <a:r>
              <a:rPr lang="en-US" sz="1600" dirty="0" smtClean="0">
                <a:ea typeface="ＭＳ Ｐゴシック" pitchFamily="34" charset="-128"/>
              </a:rPr>
              <a:t> is shown here. There are three main parts:</a:t>
            </a:r>
            <a:endParaRPr lang="en-US" sz="1600" kern="1200" dirty="0" smtClean="0">
              <a:ea typeface="ＭＳ Ｐゴシック" pitchFamily="34" charset="-128"/>
            </a:endParaRPr>
          </a:p>
          <a:p>
            <a:pPr lvl="1" eaLnBrk="1" hangingPunct="1">
              <a:buSzPct val="100000"/>
              <a:buFont typeface="Wingdings" pitchFamily="2" charset="2"/>
              <a:buChar char="ü"/>
              <a:defRPr/>
            </a:pPr>
            <a:r>
              <a:rPr lang="en-US" sz="1400" dirty="0" smtClean="0">
                <a:ea typeface="ＭＳ Ｐゴシック" pitchFamily="34" charset="-128"/>
              </a:rPr>
              <a:t>Autocorrelation (AC) – this is the correlation coefficient for values of the series </a:t>
            </a:r>
            <a:r>
              <a:rPr lang="en-US" sz="1400" i="1" dirty="0" smtClean="0">
                <a:ea typeface="ＭＳ Ｐゴシック" pitchFamily="34" charset="-128"/>
              </a:rPr>
              <a:t>k-periods</a:t>
            </a:r>
            <a:r>
              <a:rPr lang="en-US" sz="1400" dirty="0" smtClean="0">
                <a:ea typeface="ＭＳ Ｐゴシック" pitchFamily="34" charset="-128"/>
              </a:rPr>
              <a:t> apart. If the value of the first AC is non-zero, it means that the series is first-order serially correlated. If autocorrelation dies off geometrically as k increases, this is a sign of low-order AR process. If autocorrelation drops to 0 after a small number of lags, this is a sign of low-order MA process. </a:t>
            </a:r>
          </a:p>
          <a:p>
            <a:pPr lvl="1" eaLnBrk="1" hangingPunct="1">
              <a:buSzPct val="100000"/>
              <a:buFont typeface="Wingdings" pitchFamily="2" charset="2"/>
              <a:buChar char="ü"/>
              <a:defRPr/>
            </a:pPr>
            <a:r>
              <a:rPr lang="en-US" sz="1400" dirty="0" smtClean="0">
                <a:ea typeface="ＭＳ Ｐゴシック" pitchFamily="34" charset="-128"/>
              </a:rPr>
              <a:t>The partial correlation at lag k is the coefficient of the regression of </a:t>
            </a:r>
            <a:r>
              <a:rPr lang="en-US" sz="1400" i="1" dirty="0" err="1" smtClean="0">
                <a:ea typeface="ＭＳ Ｐゴシック" pitchFamily="34" charset="-128"/>
              </a:rPr>
              <a:t>X</a:t>
            </a:r>
            <a:r>
              <a:rPr lang="en-US" sz="1400" i="1" baseline="-25000" dirty="0" err="1" smtClean="0">
                <a:ea typeface="ＭＳ Ｐゴシック" pitchFamily="34" charset="-128"/>
              </a:rPr>
              <a:t>t</a:t>
            </a:r>
            <a:r>
              <a:rPr lang="en-US" sz="1400" dirty="0" smtClean="0">
                <a:ea typeface="ＭＳ Ｐゴシック" pitchFamily="34" charset="-128"/>
              </a:rPr>
              <a:t> on a constant and all lags of </a:t>
            </a:r>
            <a:r>
              <a:rPr lang="en-US" sz="1400" i="1" dirty="0" smtClean="0">
                <a:ea typeface="ＭＳ Ｐゴシック" pitchFamily="34" charset="-128"/>
              </a:rPr>
              <a:t>X</a:t>
            </a:r>
            <a:r>
              <a:rPr lang="en-US" sz="1400" dirty="0" smtClean="0">
                <a:ea typeface="ＭＳ Ｐゴシック" pitchFamily="34" charset="-128"/>
              </a:rPr>
              <a:t> up to k. If the partial correlation at lag k is close to 0, this means that  autocorrelation is of the order less than k.   </a:t>
            </a:r>
          </a:p>
          <a:p>
            <a:pPr lvl="1" eaLnBrk="1" hangingPunct="1">
              <a:buSzPct val="100000"/>
              <a:buFont typeface="Wingdings" pitchFamily="2" charset="2"/>
              <a:buChar char="ü"/>
              <a:defRPr/>
            </a:pPr>
            <a:r>
              <a:rPr lang="en-US" sz="1400" dirty="0" smtClean="0">
                <a:ea typeface="ＭＳ Ｐゴシック" pitchFamily="34" charset="-128"/>
              </a:rPr>
              <a:t>Q-statistic – The last two columns report the Q-statistic and its p-value for the null that there is no autocorrelation up to order k. </a:t>
            </a:r>
            <a:endParaRPr lang="en-US" sz="1400" dirty="0">
              <a:ea typeface="ＭＳ Ｐゴシック" pitchFamily="34" charset="-128"/>
            </a:endParaRPr>
          </a:p>
          <a:p>
            <a:pPr marL="0" indent="0" eaLnBrk="1" hangingPunct="1">
              <a:buSzPct val="100000"/>
              <a:buNone/>
              <a:defRPr/>
            </a:pPr>
            <a:r>
              <a:rPr lang="en-US" sz="1400" dirty="0" smtClean="0">
                <a:ea typeface="ＭＳ Ｐゴシック" pitchFamily="34" charset="-128"/>
              </a:rPr>
              <a:t> </a:t>
            </a:r>
            <a:endParaRPr lang="en-US" sz="1400" dirty="0">
              <a:ea typeface="ＭＳ Ｐゴシック" pitchFamily="34" charset="-128"/>
            </a:endParaRPr>
          </a:p>
          <a:p>
            <a:pPr marL="0" indent="0" eaLnBrk="1" hangingPunct="1">
              <a:buSzPct val="100000"/>
              <a:buNone/>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514" y="1291856"/>
            <a:ext cx="4397829" cy="3252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3"/>
          <p:cNvSpPr txBox="1">
            <a:spLocks noChangeArrowheads="1"/>
          </p:cNvSpPr>
          <p:nvPr/>
        </p:nvSpPr>
        <p:spPr bwMode="auto">
          <a:xfrm>
            <a:off x="4332514" y="4673232"/>
            <a:ext cx="4572000" cy="166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Note that in this example, AC remain high even after 12 lags, while PAC drops to 0 in the 2</a:t>
            </a:r>
            <a:r>
              <a:rPr lang="en-US" sz="1600" kern="1200" baseline="30000" dirty="0" smtClean="0">
                <a:ea typeface="ＭＳ Ｐゴシック" pitchFamily="34" charset="-128"/>
              </a:rPr>
              <a:t>nd</a:t>
            </a:r>
            <a:r>
              <a:rPr lang="en-US" sz="1600" kern="1200" dirty="0" smtClean="0">
                <a:ea typeface="ＭＳ Ｐゴシック" pitchFamily="34" charset="-128"/>
              </a:rPr>
              <a:t> lag. One issue with the data is that the series (CPI) has a unit root.  </a:t>
            </a:r>
          </a:p>
        </p:txBody>
      </p:sp>
    </p:spTree>
    <p:extLst>
      <p:ext uri="{BB962C8B-B14F-4D97-AF65-F5344CB8AC3E}">
        <p14:creationId xmlns:p14="http://schemas.microsoft.com/office/powerpoint/2010/main" val="40001427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dirty="0" smtClean="0">
                <a:ea typeface="ＭＳ Ｐゴシック" pitchFamily="34" charset="-128"/>
              </a:rPr>
              <a:t>Time Series Analysis</a:t>
            </a:r>
            <a:br>
              <a:rPr lang="en-US" dirty="0" smtClean="0">
                <a:ea typeface="ＭＳ Ｐゴシック" pitchFamily="34" charset="-128"/>
              </a:rPr>
            </a:br>
            <a:r>
              <a:rPr lang="en-US" dirty="0" err="1" smtClean="0">
                <a:ea typeface="ＭＳ Ｐゴシック" pitchFamily="34" charset="-128"/>
              </a:rPr>
              <a:t>Correlogram</a:t>
            </a:r>
            <a:r>
              <a:rPr lang="en-US" dirty="0" smtClean="0">
                <a:ea typeface="ＭＳ Ｐゴシック" pitchFamily="34" charset="-128"/>
              </a:rPr>
              <a:t>: Example 2</a:t>
            </a:r>
            <a:endParaRPr lang="en-US" sz="1800" dirty="0" smtClean="0">
              <a:ea typeface="ＭＳ Ｐゴシック" pitchFamily="34" charset="-128"/>
            </a:endParaRPr>
          </a:p>
        </p:txBody>
      </p:sp>
      <p:sp>
        <p:nvSpPr>
          <p:cNvPr id="6148" name="Rectangle 3"/>
          <p:cNvSpPr>
            <a:spLocks noGrp="1" noChangeArrowheads="1"/>
          </p:cNvSpPr>
          <p:nvPr>
            <p:ph idx="1"/>
          </p:nvPr>
        </p:nvSpPr>
        <p:spPr>
          <a:xfrm>
            <a:off x="444670" y="1186678"/>
            <a:ext cx="8579587" cy="696552"/>
          </a:xfrm>
        </p:spPr>
        <p:txBody>
          <a:bodyPr/>
          <a:lstStyle/>
          <a:p>
            <a:pPr eaLnBrk="1" hangingPunct="1">
              <a:buSzPct val="100000"/>
              <a:buFont typeface="Arial" pitchFamily="34" charset="0"/>
              <a:buChar char="•"/>
              <a:defRPr/>
            </a:pPr>
            <a:r>
              <a:rPr lang="en-US" sz="1800" kern="1200" dirty="0" smtClean="0">
                <a:ea typeface="ＭＳ Ｐゴシック" pitchFamily="34" charset="-128"/>
              </a:rPr>
              <a:t>Let’s check whether the CPI series displays serial dependence in the first difference.  </a:t>
            </a:r>
          </a:p>
          <a:p>
            <a:pPr eaLnBrk="1" hangingPunct="1">
              <a:buSzPct val="100000"/>
              <a:buFont typeface="Arial" pitchFamily="34" charset="0"/>
              <a:buChar char="•"/>
              <a:defRPr/>
            </a:pPr>
            <a:endParaRPr lang="en-US" sz="1800" kern="1200" dirty="0" smtClean="0">
              <a:ea typeface="ＭＳ Ｐゴシック" pitchFamily="34" charset="-128"/>
            </a:endParaRPr>
          </a:p>
          <a:p>
            <a:pPr marL="0" indent="0" eaLnBrk="1" hangingPunct="1">
              <a:buSzPct val="100000"/>
              <a:buNone/>
              <a:defRPr/>
            </a:pP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32</a:t>
            </a:fld>
            <a:endParaRPr lang="en-US" sz="800" dirty="0" smtClean="0"/>
          </a:p>
        </p:txBody>
      </p:sp>
      <p:sp>
        <p:nvSpPr>
          <p:cNvPr id="7" name="Rectangle 3"/>
          <p:cNvSpPr txBox="1">
            <a:spLocks noChangeArrowheads="1"/>
          </p:cNvSpPr>
          <p:nvPr/>
        </p:nvSpPr>
        <p:spPr bwMode="auto">
          <a:xfrm>
            <a:off x="535832" y="1863075"/>
            <a:ext cx="3600739" cy="260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err="1" smtClean="0">
                <a:ea typeface="ＭＳ Ｐゴシック" pitchFamily="34" charset="-128"/>
              </a:rPr>
              <a:t>Correlogram</a:t>
            </a:r>
            <a:r>
              <a:rPr lang="en-US" sz="1600" u="sng" dirty="0" smtClean="0">
                <a:ea typeface="ＭＳ Ｐゴシック" pitchFamily="34" charset="-128"/>
              </a:rPr>
              <a:t>: </a:t>
            </a:r>
            <a:r>
              <a:rPr lang="en-US" sz="1600" u="sng" kern="1200" dirty="0" smtClean="0">
                <a:ea typeface="ＭＳ Ｐゴシック" pitchFamily="34" charset="-128"/>
              </a:rPr>
              <a:t>Example 2</a:t>
            </a:r>
          </a:p>
          <a:p>
            <a:pPr marL="342900" indent="-342900" eaLnBrk="1" hangingPunct="1">
              <a:buSzPct val="100000"/>
              <a:buFont typeface="+mj-lt"/>
              <a:buAutoNum type="arabicPeriod"/>
              <a:defRPr/>
            </a:pPr>
            <a:r>
              <a:rPr lang="en-US" sz="1400" dirty="0" smtClean="0">
                <a:ea typeface="ＭＳ Ｐゴシック" pitchFamily="34" charset="-128"/>
              </a:rPr>
              <a:t>Open the </a:t>
            </a:r>
            <a:r>
              <a:rPr lang="en-US" sz="1400" b="1" i="1" dirty="0" smtClean="0">
                <a:ea typeface="ＭＳ Ｐゴシック" pitchFamily="34" charset="-128"/>
              </a:rPr>
              <a:t>CPI</a:t>
            </a:r>
            <a:r>
              <a:rPr lang="en-US" sz="1400" dirty="0" smtClean="0">
                <a:ea typeface="ＭＳ Ｐゴシック" pitchFamily="34" charset="-128"/>
              </a:rPr>
              <a:t> series in the </a:t>
            </a:r>
            <a:r>
              <a:rPr lang="en-US" sz="1400" b="1" i="1" dirty="0" err="1" smtClean="0">
                <a:ea typeface="ＭＳ Ｐゴシック" pitchFamily="34" charset="-128"/>
              </a:rPr>
              <a:t>TimeSeries</a:t>
            </a:r>
            <a:r>
              <a:rPr lang="en-US" sz="1400" dirty="0" smtClean="0">
                <a:ea typeface="ＭＳ Ｐゴシック" pitchFamily="34" charset="-128"/>
              </a:rPr>
              <a:t> </a:t>
            </a:r>
            <a:r>
              <a:rPr lang="en-US" sz="1400" dirty="0" err="1" smtClean="0">
                <a:ea typeface="ＭＳ Ｐゴシック" pitchFamily="34" charset="-128"/>
              </a:rPr>
              <a:t>workfile</a:t>
            </a:r>
            <a:r>
              <a:rPr lang="en-US" sz="1400" dirty="0" smtClean="0">
                <a:ea typeface="ＭＳ Ｐゴシック" pitchFamily="34" charset="-128"/>
              </a:rPr>
              <a:t> page.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err="1" smtClean="0">
                <a:ea typeface="ＭＳ Ｐゴシック" pitchFamily="34" charset="-128"/>
              </a:rPr>
              <a:t>Correlogram</a:t>
            </a:r>
            <a:r>
              <a:rPr lang="en-US" sz="1400" dirty="0" smtClean="0">
                <a:ea typeface="ＭＳ Ｐゴシック" pitchFamily="34" charset="-128"/>
              </a:rPr>
              <a:t>.</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a:ea typeface="ＭＳ Ｐゴシック" pitchFamily="34" charset="-128"/>
              </a:rPr>
              <a:t>The </a:t>
            </a:r>
            <a:r>
              <a:rPr lang="en-US" sz="1400" b="1" i="1" dirty="0" err="1" smtClean="0">
                <a:ea typeface="ＭＳ Ｐゴシック" pitchFamily="34" charset="-128"/>
              </a:rPr>
              <a:t>Correlogram</a:t>
            </a:r>
            <a:r>
              <a:rPr lang="en-US" sz="1400" b="1" i="1" dirty="0" smtClean="0">
                <a:ea typeface="ＭＳ Ｐゴシック" pitchFamily="34" charset="-128"/>
              </a:rPr>
              <a:t> </a:t>
            </a:r>
            <a:r>
              <a:rPr lang="en-US" sz="1400" b="1" i="1" dirty="0" err="1" smtClean="0">
                <a:ea typeface="ＭＳ Ｐゴシック" pitchFamily="34" charset="-128"/>
              </a:rPr>
              <a:t>Speciication</a:t>
            </a:r>
            <a:r>
              <a:rPr lang="en-US" sz="1400" b="1" i="1" dirty="0" smtClean="0">
                <a:ea typeface="ＭＳ Ｐゴシック" pitchFamily="34" charset="-128"/>
              </a:rPr>
              <a:t> </a:t>
            </a:r>
            <a:r>
              <a:rPr lang="en-US" sz="1400" dirty="0" smtClean="0">
                <a:ea typeface="ＭＳ Ｐゴシック" pitchFamily="34" charset="-128"/>
              </a:rPr>
              <a:t>box opens up. Select </a:t>
            </a:r>
            <a:r>
              <a:rPr lang="en-US" sz="1400" b="1" dirty="0" smtClean="0">
                <a:ea typeface="ＭＳ Ｐゴシック" pitchFamily="34" charset="-128"/>
              </a:rPr>
              <a:t>1</a:t>
            </a:r>
            <a:r>
              <a:rPr lang="en-US" sz="1400" b="1" baseline="30000" dirty="0" smtClean="0">
                <a:ea typeface="ＭＳ Ｐゴシック" pitchFamily="34" charset="-128"/>
              </a:rPr>
              <a:t>st</a:t>
            </a:r>
            <a:r>
              <a:rPr lang="en-US" sz="1400" b="1" dirty="0" smtClean="0">
                <a:ea typeface="ＭＳ Ｐゴシック" pitchFamily="34" charset="-128"/>
              </a:rPr>
              <a:t> Difference </a:t>
            </a:r>
            <a:r>
              <a:rPr lang="en-US" sz="1400" dirty="0" smtClean="0">
                <a:ea typeface="ＭＳ Ｐゴシック" pitchFamily="34" charset="-128"/>
              </a:rPr>
              <a:t>under </a:t>
            </a:r>
            <a:r>
              <a:rPr lang="en-US" sz="1400" b="1" i="1" dirty="0" err="1" smtClean="0">
                <a:ea typeface="ＭＳ Ｐゴシック" pitchFamily="34" charset="-128"/>
              </a:rPr>
              <a:t>Correlogram</a:t>
            </a:r>
            <a:r>
              <a:rPr lang="en-US" sz="1400" b="1" i="1" dirty="0" smtClean="0">
                <a:ea typeface="ＭＳ Ｐゴシック" pitchFamily="34" charset="-128"/>
              </a:rPr>
              <a:t> of </a:t>
            </a:r>
            <a:r>
              <a:rPr lang="en-US" sz="1400" dirty="0" smtClean="0">
                <a:ea typeface="ＭＳ Ｐゴシック" pitchFamily="34" charset="-128"/>
              </a:rPr>
              <a:t>section. </a:t>
            </a:r>
          </a:p>
          <a:p>
            <a:pPr marL="342900" indent="-342900" eaLnBrk="1" hangingPunct="1">
              <a:buSzPct val="100000"/>
              <a:buFont typeface="+mj-lt"/>
              <a:buAutoNum type="arabicPeriod" startAt="4"/>
              <a:defRPr/>
            </a:pPr>
            <a:r>
              <a:rPr lang="en-US" sz="1400" dirty="0" smtClean="0">
                <a:ea typeface="ＭＳ Ｐゴシック" pitchFamily="34" charset="-128"/>
              </a:rPr>
              <a:t>Under </a:t>
            </a:r>
            <a:r>
              <a:rPr lang="en-US" sz="1400" b="1" i="1" dirty="0" smtClean="0">
                <a:ea typeface="ＭＳ Ｐゴシック" pitchFamily="34" charset="-128"/>
              </a:rPr>
              <a:t>Lags to Include section</a:t>
            </a:r>
            <a:r>
              <a:rPr lang="en-US" sz="1400" dirty="0" smtClean="0">
                <a:ea typeface="ＭＳ Ｐゴシック" pitchFamily="34" charset="-128"/>
              </a:rPr>
              <a:t>, type the number of lags (36)</a:t>
            </a:r>
          </a:p>
          <a:p>
            <a:pPr marL="342900" indent="-342900" eaLnBrk="1" hangingPunct="1">
              <a:buSzPct val="100000"/>
              <a:buFont typeface="+mj-lt"/>
              <a:buAutoNum type="arabicPeriod" startAt="4"/>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400" dirty="0">
              <a:ea typeface="ＭＳ Ｐゴシック" pitchFamily="34" charset="-128"/>
            </a:endParaRPr>
          </a:p>
          <a:p>
            <a:pPr marL="0" indent="0" eaLnBrk="1" hangingPunct="1">
              <a:buSzPct val="100000"/>
              <a:buNone/>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6571" y="1726066"/>
            <a:ext cx="4543425" cy="3667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3"/>
          <p:cNvSpPr txBox="1">
            <a:spLocks noChangeArrowheads="1"/>
          </p:cNvSpPr>
          <p:nvPr/>
        </p:nvSpPr>
        <p:spPr bwMode="auto">
          <a:xfrm>
            <a:off x="631372" y="4463143"/>
            <a:ext cx="3505199" cy="166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As you can see, the autocorrelation pattern is less pronounced for 1</a:t>
            </a:r>
            <a:r>
              <a:rPr lang="en-US" sz="1600" kern="1200" baseline="30000" dirty="0" smtClean="0">
                <a:ea typeface="ＭＳ Ｐゴシック" pitchFamily="34" charset="-128"/>
              </a:rPr>
              <a:t>st</a:t>
            </a:r>
            <a:r>
              <a:rPr lang="en-US" sz="1600" kern="1200" dirty="0" smtClean="0">
                <a:ea typeface="ＭＳ Ｐゴシック" pitchFamily="34" charset="-128"/>
              </a:rPr>
              <a:t> differences relative to levels. </a:t>
            </a:r>
          </a:p>
        </p:txBody>
      </p:sp>
    </p:spTree>
    <p:extLst>
      <p:ext uri="{BB962C8B-B14F-4D97-AF65-F5344CB8AC3E}">
        <p14:creationId xmlns:p14="http://schemas.microsoft.com/office/powerpoint/2010/main" val="11423774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dirty="0" smtClean="0">
                <a:ea typeface="ＭＳ Ｐゴシック" pitchFamily="34" charset="-128"/>
              </a:rPr>
              <a:t>Series </a:t>
            </a:r>
            <a:r>
              <a:rPr lang="en-US" sz="3200" b="1" i="1" dirty="0" err="1" smtClean="0">
                <a:ea typeface="ＭＳ Ｐゴシック" pitchFamily="34" charset="-128"/>
              </a:rPr>
              <a:t>Proc</a:t>
            </a:r>
            <a:r>
              <a:rPr lang="en-US" sz="3200" b="1" dirty="0" smtClean="0">
                <a:ea typeface="ＭＳ Ｐゴシック" pitchFamily="34" charset="-128"/>
              </a:rPr>
              <a:t> Menu:</a:t>
            </a:r>
          </a:p>
          <a:p>
            <a:pPr algn="ctr" eaLnBrk="1" hangingPunct="1">
              <a:buFont typeface="Times" pitchFamily="18" charset="0"/>
              <a:buNone/>
            </a:pPr>
            <a:r>
              <a:rPr lang="en-US" sz="3200" b="1" dirty="0" smtClean="0">
                <a:ea typeface="ＭＳ Ｐゴシック" pitchFamily="34" charset="-128"/>
              </a:rPr>
              <a:t>Generating New Series</a:t>
            </a:r>
            <a:endParaRPr lang="en-US" sz="3200" b="1" dirty="0">
              <a:ea typeface="ＭＳ Ｐゴシック" pitchFamily="34" charset="-128"/>
            </a:endParaRPr>
          </a:p>
        </p:txBody>
      </p:sp>
    </p:spTree>
    <p:extLst>
      <p:ext uri="{BB962C8B-B14F-4D97-AF65-F5344CB8AC3E}">
        <p14:creationId xmlns:p14="http://schemas.microsoft.com/office/powerpoint/2010/main" val="3060701878"/>
      </p:ext>
    </p:extLst>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i="1" dirty="0" err="1" smtClean="0">
                <a:ea typeface="ＭＳ Ｐゴシック" pitchFamily="34" charset="-128"/>
              </a:rPr>
              <a:t>Proc</a:t>
            </a:r>
            <a:r>
              <a:rPr lang="en-US" dirty="0" smtClean="0">
                <a:ea typeface="ＭＳ Ｐゴシック" pitchFamily="34" charset="-128"/>
              </a:rPr>
              <a:t> Menu for Series </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77326" y="1186678"/>
            <a:ext cx="8666673"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The </a:t>
            </a:r>
            <a:r>
              <a:rPr lang="en-US" sz="1800" b="1" i="1" kern="1200" dirty="0" err="1" smtClean="0">
                <a:ea typeface="ＭＳ Ｐゴシック" pitchFamily="34" charset="-128"/>
              </a:rPr>
              <a:t>Proc</a:t>
            </a:r>
            <a:r>
              <a:rPr lang="en-US" sz="1800" kern="1200" dirty="0" smtClean="0">
                <a:ea typeface="ＭＳ Ｐゴシック" pitchFamily="34" charset="-128"/>
              </a:rPr>
              <a:t> menu can be used to generate new series based on an existing series. </a:t>
            </a:r>
          </a:p>
          <a:p>
            <a:pPr eaLnBrk="1" hangingPunct="1">
              <a:buSzPct val="100000"/>
              <a:buFont typeface="Arial" pitchFamily="34" charset="0"/>
              <a:buChar char="•"/>
              <a:defRPr/>
            </a:pPr>
            <a:r>
              <a:rPr lang="en-US" sz="1800" kern="1200" dirty="0" smtClean="0">
                <a:ea typeface="ＭＳ Ｐゴシック" pitchFamily="34" charset="-128"/>
              </a:rPr>
              <a:t>You can view all available procedures for a series from this menu. </a:t>
            </a: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34</a:t>
            </a:fld>
            <a:endParaRPr lang="en-US" sz="800" dirty="0" smtClean="0"/>
          </a:p>
        </p:txBody>
      </p:sp>
      <p:sp>
        <p:nvSpPr>
          <p:cNvPr id="10" name="Rectangle 3"/>
          <p:cNvSpPr txBox="1">
            <a:spLocks noChangeArrowheads="1"/>
          </p:cNvSpPr>
          <p:nvPr/>
        </p:nvSpPr>
        <p:spPr bwMode="auto">
          <a:xfrm>
            <a:off x="433784" y="1931460"/>
            <a:ext cx="3593929" cy="41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i="1" u="sng" kern="1200" dirty="0" err="1" smtClean="0">
                <a:ea typeface="ＭＳ Ｐゴシック" pitchFamily="34" charset="-128"/>
              </a:rPr>
              <a:t>Proc</a:t>
            </a:r>
            <a:r>
              <a:rPr lang="en-US" sz="1600" u="sng" kern="1200" dirty="0" smtClean="0">
                <a:ea typeface="ＭＳ Ｐゴシック" pitchFamily="34" charset="-128"/>
              </a:rPr>
              <a:t> menu: </a:t>
            </a:r>
          </a:p>
          <a:p>
            <a:pPr marL="342900" indent="-342900" eaLnBrk="1" hangingPunct="1">
              <a:buSzPct val="100000"/>
              <a:buFont typeface="+mj-lt"/>
              <a:buAutoNum type="arabicPeriod"/>
              <a:defRPr/>
            </a:pPr>
            <a:r>
              <a:rPr lang="en-US" sz="1600" kern="1200" dirty="0" smtClean="0">
                <a:ea typeface="ＭＳ Ｐゴシック" pitchFamily="34" charset="-128"/>
              </a:rPr>
              <a:t>To see the available actions for a series, open </a:t>
            </a:r>
            <a:r>
              <a:rPr lang="en-US" sz="1600" kern="1200" dirty="0" err="1" smtClean="0">
                <a:ea typeface="ＭＳ Ｐゴシック" pitchFamily="34" charset="-128"/>
              </a:rPr>
              <a:t>workfile</a:t>
            </a:r>
            <a:r>
              <a:rPr lang="en-US" sz="1600" kern="1200" dirty="0" smtClean="0">
                <a:ea typeface="ＭＳ Ｐゴシック" pitchFamily="34" charset="-128"/>
              </a:rPr>
              <a:t> </a:t>
            </a:r>
            <a:r>
              <a:rPr lang="en-US" sz="1600" b="1" i="1" kern="1200" dirty="0" smtClean="0">
                <a:ea typeface="ＭＳ Ｐゴシック" pitchFamily="34" charset="-128"/>
              </a:rPr>
              <a:t>Data.wf1</a:t>
            </a:r>
            <a:r>
              <a:rPr lang="en-US" sz="1600" kern="1200" dirty="0" smtClean="0">
                <a:ea typeface="ＭＳ Ｐゴシック" pitchFamily="34" charset="-128"/>
              </a:rPr>
              <a:t>. Click on the </a:t>
            </a:r>
            <a:r>
              <a:rPr lang="en-US" sz="1600" b="1" i="1" dirty="0" err="1" smtClean="0">
                <a:ea typeface="ＭＳ Ｐゴシック" pitchFamily="34" charset="-128"/>
              </a:rPr>
              <a:t>TimeSeries</a:t>
            </a:r>
            <a:r>
              <a:rPr lang="en-US" sz="1600" b="1" i="1" kern="1200" dirty="0" smtClean="0">
                <a:ea typeface="ＭＳ Ｐゴシック" pitchFamily="34" charset="-128"/>
              </a:rPr>
              <a:t> </a:t>
            </a:r>
            <a:r>
              <a:rPr lang="en-US" sz="1600" kern="1200" dirty="0" smtClean="0">
                <a:ea typeface="ＭＳ Ｐゴシック" pitchFamily="34" charset="-128"/>
              </a:rPr>
              <a:t>page and open series </a:t>
            </a:r>
            <a:r>
              <a:rPr lang="en-US" sz="1600" b="1" i="1" dirty="0" smtClean="0">
                <a:ea typeface="ＭＳ Ｐゴシック" pitchFamily="34" charset="-128"/>
              </a:rPr>
              <a:t>CPI</a:t>
            </a:r>
            <a:r>
              <a:rPr lang="en-US" sz="1600" kern="1200" dirty="0" smtClean="0">
                <a:ea typeface="ＭＳ Ｐゴシック" pitchFamily="34" charset="-128"/>
              </a:rPr>
              <a:t>.   </a:t>
            </a:r>
          </a:p>
          <a:p>
            <a:pPr marL="342900" indent="-342900" eaLnBrk="1" hangingPunct="1">
              <a:buSzPct val="100000"/>
              <a:buFont typeface="+mj-lt"/>
              <a:buAutoNum type="arabicPeriod"/>
              <a:defRPr/>
            </a:pPr>
            <a:r>
              <a:rPr lang="en-US" sz="1600" dirty="0" smtClean="0">
                <a:ea typeface="ＭＳ Ｐゴシック" pitchFamily="34" charset="-128"/>
              </a:rPr>
              <a:t>Click on the </a:t>
            </a:r>
            <a:r>
              <a:rPr lang="en-US" sz="1600" b="1" i="1" dirty="0" err="1" smtClean="0">
                <a:ea typeface="ＭＳ Ｐゴシック" pitchFamily="34" charset="-128"/>
              </a:rPr>
              <a:t>Proc</a:t>
            </a:r>
            <a:r>
              <a:rPr lang="en-US" sz="1600" dirty="0" smtClean="0">
                <a:ea typeface="ＭＳ Ｐゴシック" pitchFamily="34" charset="-128"/>
              </a:rPr>
              <a:t> menu item. A drop-down menu appears. </a:t>
            </a:r>
          </a:p>
          <a:p>
            <a:pPr lvl="1" eaLnBrk="1" hangingPunct="1">
              <a:buSzPct val="100000"/>
              <a:buFont typeface="Wingdings" pitchFamily="2" charset="2"/>
              <a:buChar char="ü"/>
              <a:defRPr/>
            </a:pPr>
            <a:r>
              <a:rPr lang="en-US" sz="1400" kern="1200" dirty="0" smtClean="0">
                <a:ea typeface="ＭＳ Ｐゴシック" pitchFamily="34" charset="-128"/>
              </a:rPr>
              <a:t>You can generate a new series from an existing series by Equation, by Classification, by resampling, or by interpolating. </a:t>
            </a:r>
          </a:p>
          <a:p>
            <a:pPr lvl="1" eaLnBrk="1" hangingPunct="1">
              <a:buSzPct val="100000"/>
              <a:buFont typeface="Wingdings" pitchFamily="2" charset="2"/>
              <a:buChar char="ü"/>
              <a:defRPr/>
            </a:pPr>
            <a:r>
              <a:rPr lang="en-US" sz="1400" dirty="0" smtClean="0">
                <a:ea typeface="ＭＳ Ｐゴシック" pitchFamily="34" charset="-128"/>
              </a:rPr>
              <a:t>You may also be able to perform a number of other procedures such as seasonal adjustment, exponential smoothing, filter the series using </a:t>
            </a:r>
            <a:r>
              <a:rPr lang="en-US" sz="1400" dirty="0" err="1" smtClean="0">
                <a:ea typeface="ＭＳ Ｐゴシック" pitchFamily="34" charset="-128"/>
              </a:rPr>
              <a:t>Hodrick-Prescot</a:t>
            </a:r>
            <a:r>
              <a:rPr lang="en-US" sz="1400" dirty="0" smtClean="0">
                <a:ea typeface="ＭＳ Ｐゴシック" pitchFamily="34" charset="-128"/>
              </a:rPr>
              <a:t> filter or band-pass filters, etc.  </a:t>
            </a:r>
            <a:endParaRPr lang="en-US" sz="1400" kern="1200" dirty="0" smtClean="0">
              <a:ea typeface="ＭＳ Ｐゴシック" pitchFamily="34" charset="-128"/>
            </a:endParaRPr>
          </a:p>
          <a:p>
            <a:pPr marL="342900" indent="-342900" eaLnBrk="1" hangingPunct="1">
              <a:buSzPct val="100000"/>
              <a:buFont typeface="+mj-lt"/>
              <a:buAutoNum type="arabicPeriod"/>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6050" y="1931326"/>
            <a:ext cx="4664235" cy="4187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Oval 6"/>
          <p:cNvSpPr>
            <a:spLocks noChangeArrowheads="1"/>
          </p:cNvSpPr>
          <p:nvPr/>
        </p:nvSpPr>
        <p:spPr bwMode="auto">
          <a:xfrm>
            <a:off x="5595257" y="3060563"/>
            <a:ext cx="508687" cy="257462"/>
          </a:xfrm>
          <a:prstGeom prst="ellipse">
            <a:avLst/>
          </a:prstGeom>
          <a:solidFill>
            <a:srgbClr val="C00000">
              <a:alpha val="0"/>
            </a:srgbClr>
          </a:solidFill>
          <a:ln w="38100" algn="ctr">
            <a:solidFill>
              <a:srgbClr val="C00000"/>
            </a:solidFill>
            <a:round/>
            <a:headEnd/>
            <a:tailEnd/>
          </a:ln>
        </p:spPr>
        <p:txBody>
          <a:bodyPr/>
          <a:lstStyle/>
          <a:p>
            <a:pPr eaLnBrk="0" hangingPunct="0"/>
            <a:endParaRPr lang="en-US" dirty="0"/>
          </a:p>
        </p:txBody>
      </p:sp>
      <p:sp>
        <p:nvSpPr>
          <p:cNvPr id="18" name="Rectangle 1"/>
          <p:cNvSpPr>
            <a:spLocks noChangeArrowheads="1"/>
          </p:cNvSpPr>
          <p:nvPr/>
        </p:nvSpPr>
        <p:spPr bwMode="auto">
          <a:xfrm>
            <a:off x="5693880" y="3318026"/>
            <a:ext cx="1904349" cy="818546"/>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19" name="Rectangle 1"/>
          <p:cNvSpPr>
            <a:spLocks noChangeArrowheads="1"/>
          </p:cNvSpPr>
          <p:nvPr/>
        </p:nvSpPr>
        <p:spPr bwMode="auto">
          <a:xfrm>
            <a:off x="5715652" y="4104209"/>
            <a:ext cx="1904349" cy="1284220"/>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9347987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i="1" dirty="0" err="1" smtClean="0">
                <a:ea typeface="ＭＳ Ｐゴシック" pitchFamily="34" charset="-128"/>
              </a:rPr>
              <a:t>Proc</a:t>
            </a:r>
            <a:r>
              <a:rPr lang="en-US" dirty="0" smtClean="0">
                <a:ea typeface="ＭＳ Ｐゴシック" pitchFamily="34" charset="-128"/>
              </a:rPr>
              <a:t> Menu for Series </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77327" y="1186678"/>
            <a:ext cx="7989037" cy="2699522"/>
          </a:xfrm>
        </p:spPr>
        <p:txBody>
          <a:bodyPr/>
          <a:lstStyle/>
          <a:p>
            <a:pPr eaLnBrk="1" hangingPunct="1">
              <a:buSzPct val="100000"/>
              <a:buFont typeface="Arial" pitchFamily="34" charset="0"/>
              <a:buChar char="•"/>
              <a:defRPr/>
            </a:pPr>
            <a:r>
              <a:rPr lang="en-US" sz="1800" kern="1200" dirty="0" smtClean="0">
                <a:ea typeface="ＭＳ Ｐゴシック" pitchFamily="34" charset="-128"/>
              </a:rPr>
              <a:t>Note that this tutorial will cover the following items from the </a:t>
            </a:r>
            <a:r>
              <a:rPr lang="en-US" sz="1800" b="1" i="1" kern="1200" dirty="0" err="1" smtClean="0">
                <a:ea typeface="ＭＳ Ｐゴシック" pitchFamily="34" charset="-128"/>
              </a:rPr>
              <a:t>Proc</a:t>
            </a:r>
            <a:r>
              <a:rPr lang="en-US" sz="1800" kern="1200" dirty="0" smtClean="0">
                <a:ea typeface="ＭＳ Ｐゴシック" pitchFamily="34" charset="-128"/>
              </a:rPr>
              <a:t> menu: </a:t>
            </a:r>
          </a:p>
          <a:p>
            <a:pPr lvl="1" eaLnBrk="1" hangingPunct="1">
              <a:buSzPct val="100000"/>
              <a:buFont typeface="Wingdings" pitchFamily="2" charset="2"/>
              <a:buChar char="ü"/>
              <a:defRPr/>
            </a:pPr>
            <a:r>
              <a:rPr lang="en-US" sz="1400" kern="1200" dirty="0" smtClean="0">
                <a:ea typeface="ＭＳ Ｐゴシック" pitchFamily="34" charset="-128"/>
              </a:rPr>
              <a:t>Generate by Classification</a:t>
            </a:r>
          </a:p>
          <a:p>
            <a:pPr lvl="1" eaLnBrk="1" hangingPunct="1">
              <a:buSzPct val="100000"/>
              <a:buFont typeface="Wingdings" pitchFamily="2" charset="2"/>
              <a:buChar char="ü"/>
              <a:defRPr/>
            </a:pPr>
            <a:r>
              <a:rPr lang="en-US" sz="1400" kern="1200" dirty="0" smtClean="0">
                <a:ea typeface="ＭＳ Ｐゴシック" pitchFamily="34" charset="-128"/>
              </a:rPr>
              <a:t>Resample</a:t>
            </a:r>
          </a:p>
          <a:p>
            <a:pPr lvl="1" eaLnBrk="1" hangingPunct="1">
              <a:buSzPct val="100000"/>
              <a:buFont typeface="Wingdings" pitchFamily="2" charset="2"/>
              <a:buChar char="ü"/>
              <a:defRPr/>
            </a:pPr>
            <a:r>
              <a:rPr lang="en-US" sz="1400" kern="1200" dirty="0" smtClean="0">
                <a:ea typeface="ＭＳ Ｐゴシック" pitchFamily="34" charset="-128"/>
              </a:rPr>
              <a:t>Interpolate</a:t>
            </a:r>
          </a:p>
          <a:p>
            <a:pPr lvl="1" eaLnBrk="1" hangingPunct="1">
              <a:buSzPct val="100000"/>
              <a:buFont typeface="Wingdings" pitchFamily="2" charset="2"/>
              <a:buChar char="ü"/>
              <a:defRPr/>
            </a:pPr>
            <a:r>
              <a:rPr lang="en-US" sz="1400" kern="1200" dirty="0" err="1" smtClean="0">
                <a:ea typeface="ＭＳ Ｐゴシック" pitchFamily="34" charset="-128"/>
              </a:rPr>
              <a:t>Hodrick</a:t>
            </a:r>
            <a:r>
              <a:rPr lang="en-US" sz="1400" kern="1200" dirty="0" smtClean="0">
                <a:ea typeface="ＭＳ Ｐゴシック" pitchFamily="34" charset="-128"/>
              </a:rPr>
              <a:t>-Prescott Filter</a:t>
            </a:r>
            <a:endParaRPr lang="en-US" sz="1400" kern="1200" dirty="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35</a:t>
            </a:fld>
            <a:endParaRPr lang="en-US" sz="800" dirty="0" smtClean="0"/>
          </a:p>
        </p:txBody>
      </p:sp>
      <p:pic>
        <p:nvPicPr>
          <p:cNvPr id="286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0911" y="1551485"/>
            <a:ext cx="2038350" cy="2476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93955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1: Generate by Classification</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77326" y="1186677"/>
            <a:ext cx="8492503" cy="990465"/>
          </a:xfrm>
        </p:spPr>
        <p:txBody>
          <a:bodyPr/>
          <a:lstStyle/>
          <a:p>
            <a:pPr eaLnBrk="1" hangingPunct="1">
              <a:buSzPct val="100000"/>
              <a:buFont typeface="Arial" pitchFamily="34" charset="0"/>
              <a:buChar char="•"/>
              <a:defRPr/>
            </a:pPr>
            <a:r>
              <a:rPr lang="en-US" sz="1800" b="1" i="1" kern="1200" dirty="0" smtClean="0">
                <a:ea typeface="ＭＳ Ｐゴシック" pitchFamily="34" charset="-128"/>
              </a:rPr>
              <a:t>Generate by Classification</a:t>
            </a:r>
            <a:r>
              <a:rPr lang="en-US" sz="1800" kern="1200" dirty="0" smtClean="0">
                <a:ea typeface="ＭＳ Ｐゴシック" pitchFamily="34" charset="-128"/>
              </a:rPr>
              <a:t> allows you to generate a categorical series using ranges, or bins of values in your series. </a:t>
            </a:r>
          </a:p>
          <a:p>
            <a:pPr eaLnBrk="1" hangingPunct="1">
              <a:buSzPct val="100000"/>
              <a:buFont typeface="Arial" pitchFamily="34" charset="0"/>
              <a:buChar char="•"/>
              <a:defRPr/>
            </a:pPr>
            <a:r>
              <a:rPr lang="en-US" sz="1800" kern="1200" dirty="0" smtClean="0">
                <a:ea typeface="ＭＳ Ｐゴシック" pitchFamily="34" charset="-128"/>
              </a:rPr>
              <a:t>The new series assigns individual observations into one of the classes defined in the classification. </a:t>
            </a: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36</a:t>
            </a:fld>
            <a:endParaRPr lang="en-US" sz="800" dirty="0" smtClean="0"/>
          </a:p>
        </p:txBody>
      </p:sp>
      <p:sp>
        <p:nvSpPr>
          <p:cNvPr id="10" name="Rectangle 3"/>
          <p:cNvSpPr txBox="1">
            <a:spLocks noChangeArrowheads="1"/>
          </p:cNvSpPr>
          <p:nvPr/>
        </p:nvSpPr>
        <p:spPr bwMode="auto">
          <a:xfrm>
            <a:off x="542638" y="2393351"/>
            <a:ext cx="3898731" cy="393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Example 1: Generate by Classification </a:t>
            </a:r>
          </a:p>
          <a:p>
            <a:pPr marL="342900" indent="-342900" eaLnBrk="1" hangingPunct="1">
              <a:buSzPct val="100000"/>
              <a:buFont typeface="+mj-lt"/>
              <a:buAutoNum type="arabicPeriod"/>
              <a:defRPr/>
            </a:pPr>
            <a:r>
              <a:rPr lang="en-US" sz="1400" dirty="0" smtClean="0">
                <a:ea typeface="ＭＳ Ｐゴシック" pitchFamily="34" charset="-128"/>
              </a:rPr>
              <a:t>Click on the </a:t>
            </a:r>
            <a:r>
              <a:rPr lang="en-US" sz="1400" b="1" i="1" dirty="0" smtClean="0">
                <a:ea typeface="ＭＳ Ｐゴシック" pitchFamily="34" charset="-128"/>
              </a:rPr>
              <a:t>cross-section</a:t>
            </a:r>
            <a:r>
              <a:rPr lang="en-US" sz="1400" dirty="0" smtClean="0">
                <a:ea typeface="ＭＳ Ｐゴシック" pitchFamily="34" charset="-128"/>
              </a:rPr>
              <a:t> page and open series </a:t>
            </a:r>
            <a:r>
              <a:rPr lang="en-US" sz="1400" b="1" i="1" dirty="0" smtClean="0">
                <a:ea typeface="ＭＳ Ｐゴシック" pitchFamily="34" charset="-128"/>
              </a:rPr>
              <a:t>SAT</a:t>
            </a:r>
            <a:r>
              <a:rPr lang="en-US" sz="1400" dirty="0" smtClean="0">
                <a:ea typeface="ＭＳ Ｐゴシック" pitchFamily="34" charset="-128"/>
              </a:rPr>
              <a:t>. </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a:ea typeface="ＭＳ Ｐゴシック" pitchFamily="34" charset="-128"/>
              </a:rPr>
              <a:t>Click </a:t>
            </a:r>
            <a:r>
              <a:rPr lang="en-US" sz="1400" b="1" dirty="0" err="1" smtClean="0">
                <a:ea typeface="ＭＳ Ｐゴシック" pitchFamily="34" charset="-128"/>
              </a:rPr>
              <a:t>Proc</a:t>
            </a:r>
            <a:r>
              <a:rPr lang="en-US" sz="1400" dirty="0" smtClean="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Generate by Classification</a:t>
            </a:r>
            <a:r>
              <a:rPr lang="en-US" sz="1400" dirty="0" smtClean="0">
                <a:ea typeface="ＭＳ Ｐゴシック" pitchFamily="34" charset="-128"/>
              </a:rPr>
              <a:t>.</a:t>
            </a:r>
            <a:endParaRPr lang="en-US" sz="1400" dirty="0">
              <a:ea typeface="ＭＳ Ｐゴシック" pitchFamily="34" charset="-128"/>
            </a:endParaRPr>
          </a:p>
          <a:p>
            <a:pPr marL="342900" indent="-342900" eaLnBrk="1" hangingPunct="1">
              <a:spcBef>
                <a:spcPts val="0"/>
              </a:spcBef>
              <a:spcAft>
                <a:spcPts val="600"/>
              </a:spcAft>
              <a:buSzPct val="100000"/>
              <a:buFont typeface="+mj-lt"/>
              <a:buAutoNum type="arabicPeriod"/>
              <a:defRPr/>
            </a:pPr>
            <a:r>
              <a:rPr lang="en-US" sz="1400" dirty="0">
                <a:ea typeface="ＭＳ Ｐゴシック" pitchFamily="34" charset="-128"/>
              </a:rPr>
              <a:t>The </a:t>
            </a:r>
            <a:r>
              <a:rPr lang="en-US" sz="1400" b="1" i="1" dirty="0" smtClean="0">
                <a:ea typeface="ＭＳ Ｐゴシック" pitchFamily="34" charset="-128"/>
              </a:rPr>
              <a:t>Series Classify </a:t>
            </a:r>
            <a:r>
              <a:rPr lang="en-US" sz="1400" dirty="0" smtClean="0">
                <a:ea typeface="ＭＳ Ｐゴシック" pitchFamily="34" charset="-128"/>
              </a:rPr>
              <a:t>dialog </a:t>
            </a:r>
            <a:r>
              <a:rPr lang="en-US" sz="1400" dirty="0">
                <a:ea typeface="ＭＳ Ｐゴシック" pitchFamily="34" charset="-128"/>
              </a:rPr>
              <a:t>box opens up</a:t>
            </a:r>
            <a:r>
              <a:rPr lang="en-US" sz="1400" dirty="0" smtClean="0">
                <a:ea typeface="ＭＳ Ｐゴシック" pitchFamily="34" charset="-128"/>
              </a:rPr>
              <a:t>. In the </a:t>
            </a:r>
            <a:r>
              <a:rPr lang="en-US" sz="1400" b="1" i="1" dirty="0" smtClean="0">
                <a:ea typeface="ＭＳ Ｐゴシック" pitchFamily="34" charset="-128"/>
              </a:rPr>
              <a:t>Specification</a:t>
            </a:r>
            <a:r>
              <a:rPr lang="en-US" sz="1400" dirty="0" smtClean="0">
                <a:ea typeface="ＭＳ Ｐゴシック" pitchFamily="34" charset="-128"/>
              </a:rPr>
              <a:t> section, the </a:t>
            </a:r>
            <a:r>
              <a:rPr lang="en-US" sz="1400" b="1" dirty="0" smtClean="0">
                <a:ea typeface="ＭＳ Ｐゴシック" pitchFamily="34" charset="-128"/>
              </a:rPr>
              <a:t>Method</a:t>
            </a:r>
            <a:r>
              <a:rPr lang="en-US" sz="1400" dirty="0" smtClean="0">
                <a:ea typeface="ＭＳ Ｐゴシック" pitchFamily="34" charset="-128"/>
              </a:rPr>
              <a:t> option has a drop down menu (shown below). This specifies the method used to create the categories. Let’s select </a:t>
            </a:r>
            <a:r>
              <a:rPr lang="en-US" sz="1400" b="1" dirty="0" smtClean="0">
                <a:ea typeface="ＭＳ Ｐゴシック" pitchFamily="34" charset="-128"/>
              </a:rPr>
              <a:t>Step Size</a:t>
            </a:r>
            <a:r>
              <a:rPr lang="en-US" sz="1400" dirty="0" smtClean="0">
                <a:ea typeface="ＭＳ Ｐゴシック" pitchFamily="34" charset="-128"/>
              </a:rPr>
              <a:t> for now. </a:t>
            </a:r>
          </a:p>
          <a:p>
            <a:pPr marL="342900" indent="-342900" eaLnBrk="1" hangingPunct="1">
              <a:spcBef>
                <a:spcPts val="0"/>
              </a:spcBef>
              <a:spcAft>
                <a:spcPts val="600"/>
              </a:spcAft>
              <a:buSzPct val="100000"/>
              <a:buFont typeface="+mj-lt"/>
              <a:buAutoNum type="arabicPeriod"/>
              <a:defRPr/>
            </a:pPr>
            <a:r>
              <a:rPr lang="en-US" sz="1400" kern="1200" dirty="0" smtClean="0">
                <a:ea typeface="ＭＳ Ｐゴシック" pitchFamily="34" charset="-128"/>
              </a:rPr>
              <a:t>Under the </a:t>
            </a:r>
            <a:r>
              <a:rPr lang="en-US" sz="1400" b="1" i="1" kern="1200" dirty="0" smtClean="0">
                <a:ea typeface="ＭＳ Ｐゴシック" pitchFamily="34" charset="-128"/>
              </a:rPr>
              <a:t>Step Size </a:t>
            </a:r>
            <a:r>
              <a:rPr lang="en-US" sz="1400" kern="1200" dirty="0" smtClean="0">
                <a:ea typeface="ＭＳ Ｐゴシック" pitchFamily="34" charset="-128"/>
              </a:rPr>
              <a:t>field type </a:t>
            </a:r>
            <a:r>
              <a:rPr lang="en-US" sz="1400" b="1" kern="1200" dirty="0" smtClean="0">
                <a:ea typeface="ＭＳ Ｐゴシック" pitchFamily="34" charset="-128"/>
              </a:rPr>
              <a:t>200</a:t>
            </a:r>
            <a:r>
              <a:rPr lang="en-US" sz="1400" kern="1200" dirty="0" smtClean="0">
                <a:ea typeface="ＭＳ Ｐゴシック" pitchFamily="34" charset="-128"/>
              </a:rPr>
              <a:t>. This tells EViews to define a grid of bins of fixed size (200). So SAT scores are classified over equally-sized bins with a range of 200. </a:t>
            </a:r>
          </a:p>
          <a:p>
            <a:pPr marL="0" indent="0" eaLnBrk="1" hangingPunct="1">
              <a:buFont typeface="Times" pitchFamily="17" charset="0"/>
              <a:buNone/>
              <a:defRPr/>
            </a:pPr>
            <a:endParaRPr lang="en-US" sz="1800" u="sng" kern="1200" dirty="0">
              <a:ea typeface="ＭＳ Ｐゴシック" pitchFamily="34" charset="-128"/>
            </a:endParaRPr>
          </a:p>
        </p:txBody>
      </p:sp>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1368" y="2251839"/>
            <a:ext cx="4296395" cy="3093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7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0865" y="5425848"/>
            <a:ext cx="2057400" cy="90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
          <p:cNvSpPr>
            <a:spLocks noChangeArrowheads="1"/>
          </p:cNvSpPr>
          <p:nvPr/>
        </p:nvSpPr>
        <p:spPr bwMode="auto">
          <a:xfrm>
            <a:off x="4608690" y="2577797"/>
            <a:ext cx="1904349" cy="1123346"/>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19655772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1: Generate by Classification </a:t>
            </a:r>
            <a:r>
              <a:rPr lang="en-US" sz="2000" dirty="0" smtClean="0">
                <a:ea typeface="ＭＳ Ｐゴシック" pitchFamily="34" charset="-128"/>
              </a:rPr>
              <a:t>(cont’d)</a:t>
            </a:r>
          </a:p>
        </p:txBody>
      </p:sp>
      <p:sp>
        <p:nvSpPr>
          <p:cNvPr id="6148" name="Rectangle 3"/>
          <p:cNvSpPr>
            <a:spLocks noGrp="1" noChangeArrowheads="1"/>
          </p:cNvSpPr>
          <p:nvPr>
            <p:ph idx="1"/>
          </p:nvPr>
        </p:nvSpPr>
        <p:spPr>
          <a:xfrm>
            <a:off x="477326" y="1186677"/>
            <a:ext cx="8492503" cy="990465"/>
          </a:xfrm>
        </p:spPr>
        <p:txBody>
          <a:bodyPr/>
          <a:lstStyle/>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37</a:t>
            </a:fld>
            <a:endParaRPr lang="en-US" sz="800" dirty="0" smtClean="0"/>
          </a:p>
        </p:txBody>
      </p:sp>
      <p:sp>
        <p:nvSpPr>
          <p:cNvPr id="10" name="Rectangle 3"/>
          <p:cNvSpPr txBox="1">
            <a:spLocks noChangeArrowheads="1"/>
          </p:cNvSpPr>
          <p:nvPr/>
        </p:nvSpPr>
        <p:spPr bwMode="auto">
          <a:xfrm>
            <a:off x="542639" y="1170784"/>
            <a:ext cx="3724562" cy="393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Example 1: Generate by Classification (cont’d)</a:t>
            </a:r>
          </a:p>
          <a:p>
            <a:pPr marL="342900" indent="-342900" eaLnBrk="1" hangingPunct="1">
              <a:buSzPct val="100000"/>
              <a:buFont typeface="+mj-lt"/>
              <a:buAutoNum type="arabicPeriod" startAt="5"/>
              <a:defRPr/>
            </a:pPr>
            <a:r>
              <a:rPr lang="en-US" sz="1400" dirty="0" smtClean="0">
                <a:ea typeface="ＭＳ Ｐゴシック" pitchFamily="34" charset="-128"/>
              </a:rPr>
              <a:t>Under </a:t>
            </a:r>
            <a:r>
              <a:rPr lang="en-US" sz="1400" b="1" dirty="0" smtClean="0">
                <a:ea typeface="ＭＳ Ｐゴシック" pitchFamily="34" charset="-128"/>
              </a:rPr>
              <a:t>Grid Start</a:t>
            </a:r>
            <a:r>
              <a:rPr lang="en-US" sz="1400" dirty="0" smtClean="0">
                <a:ea typeface="ＭＳ Ｐゴシック" pitchFamily="34" charset="-128"/>
              </a:rPr>
              <a:t> type 400. This instructs EViews to start the grid at 400 and increase it by 200 until the end of the grid. We start at 400, since the lowest value of SAT score in our sample is 470.</a:t>
            </a:r>
          </a:p>
          <a:p>
            <a:pPr marL="342900" indent="-342900" eaLnBrk="1" hangingPunct="1">
              <a:buSzPct val="100000"/>
              <a:buFont typeface="+mj-lt"/>
              <a:buAutoNum type="arabicPeriod" startAt="5"/>
              <a:defRPr/>
            </a:pPr>
            <a:r>
              <a:rPr lang="en-US" sz="1400" kern="1200" dirty="0" smtClean="0">
                <a:ea typeface="ＭＳ Ｐゴシック" pitchFamily="34" charset="-128"/>
              </a:rPr>
              <a:t>The </a:t>
            </a:r>
            <a:r>
              <a:rPr lang="en-US" sz="1400" b="1" i="1" kern="1200" dirty="0" smtClean="0">
                <a:ea typeface="ＭＳ Ｐゴシック" pitchFamily="34" charset="-128"/>
              </a:rPr>
              <a:t>Output</a:t>
            </a:r>
            <a:r>
              <a:rPr lang="en-US" sz="1400" kern="1200" dirty="0" smtClean="0">
                <a:ea typeface="ＭＳ Ｐゴシック" pitchFamily="34" charset="-128"/>
              </a:rPr>
              <a:t> section lists the name of the series with classification (in this case </a:t>
            </a:r>
            <a:r>
              <a:rPr lang="en-US" sz="1400" b="1" i="1" kern="1200" dirty="0" err="1" smtClean="0">
                <a:ea typeface="ＭＳ Ｐゴシック" pitchFamily="34" charset="-128"/>
              </a:rPr>
              <a:t>sat_ct</a:t>
            </a:r>
            <a:r>
              <a:rPr lang="en-US" sz="1400" dirty="0" smtClean="0">
                <a:ea typeface="ＭＳ Ｐゴシック" pitchFamily="34" charset="-128"/>
              </a:rPr>
              <a:t>) and the name of the </a:t>
            </a:r>
            <a:r>
              <a:rPr lang="en-US" sz="1400" b="1" i="1" dirty="0" err="1" smtClean="0">
                <a:ea typeface="ＭＳ Ｐゴシック" pitchFamily="34" charset="-128"/>
              </a:rPr>
              <a:t>Valmap</a:t>
            </a:r>
            <a:r>
              <a:rPr lang="en-US" sz="1400" b="1" i="1" dirty="0" smtClean="0">
                <a:ea typeface="ＭＳ Ｐゴシック" pitchFamily="34" charset="-128"/>
              </a:rPr>
              <a:t> </a:t>
            </a:r>
            <a:r>
              <a:rPr lang="en-US" sz="1400" dirty="0" smtClean="0">
                <a:ea typeface="ＭＳ Ｐゴシック" pitchFamily="34" charset="-128"/>
              </a:rPr>
              <a:t>(in this case</a:t>
            </a:r>
            <a:r>
              <a:rPr lang="en-US" sz="1400" b="1" i="1" dirty="0" smtClean="0">
                <a:ea typeface="ＭＳ Ｐゴシック" pitchFamily="34" charset="-128"/>
              </a:rPr>
              <a:t> </a:t>
            </a:r>
            <a:r>
              <a:rPr lang="en-US" sz="1400" b="1" i="1" dirty="0" err="1" smtClean="0">
                <a:ea typeface="ＭＳ Ｐゴシック" pitchFamily="34" charset="-128"/>
              </a:rPr>
              <a:t>sat_mp</a:t>
            </a:r>
            <a:r>
              <a:rPr lang="en-US" sz="1400" b="1" i="1" dirty="0" smtClean="0">
                <a:ea typeface="ＭＳ Ｐゴシック" pitchFamily="34" charset="-128"/>
              </a:rPr>
              <a:t>)</a:t>
            </a:r>
            <a:r>
              <a:rPr lang="en-US" sz="1400" dirty="0" smtClean="0">
                <a:ea typeface="ＭＳ Ｐゴシック" pitchFamily="34" charset="-128"/>
              </a:rPr>
              <a:t> object which stores the information about the way the mapping is done. </a:t>
            </a:r>
          </a:p>
          <a:p>
            <a:pPr marL="342900" indent="-342900" eaLnBrk="1" hangingPunct="1">
              <a:buSzPct val="100000"/>
              <a:buFont typeface="+mj-lt"/>
              <a:buAutoNum type="arabicPeriod" startAt="5"/>
              <a:defRPr/>
            </a:pPr>
            <a:r>
              <a:rPr lang="en-US" sz="1400" kern="1200" dirty="0" smtClean="0">
                <a:ea typeface="ＭＳ Ｐゴシック" pitchFamily="34" charset="-128"/>
              </a:rPr>
              <a:t>Click </a:t>
            </a:r>
            <a:r>
              <a:rPr lang="en-US" sz="1400" b="1" kern="1200" dirty="0" smtClean="0">
                <a:ea typeface="ＭＳ Ｐゴシック" pitchFamily="34" charset="-128"/>
              </a:rPr>
              <a:t>OK</a:t>
            </a:r>
            <a:r>
              <a:rPr lang="en-US" sz="1400" kern="1200" dirty="0" smtClean="0">
                <a:ea typeface="ＭＳ Ｐゴシック" pitchFamily="34" charset="-128"/>
              </a:rPr>
              <a:t>. </a:t>
            </a:r>
            <a:endParaRPr lang="en-US" sz="1400" kern="1200" dirty="0">
              <a:ea typeface="ＭＳ Ｐゴシック" pitchFamily="34" charset="-128"/>
            </a:endParaRPr>
          </a:p>
        </p:txBody>
      </p:sp>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4841" y="1170784"/>
            <a:ext cx="4296395" cy="3093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
          <p:cNvSpPr>
            <a:spLocks noChangeArrowheads="1"/>
          </p:cNvSpPr>
          <p:nvPr/>
        </p:nvSpPr>
        <p:spPr bwMode="auto">
          <a:xfrm>
            <a:off x="4608689" y="1454450"/>
            <a:ext cx="1904349" cy="1179893"/>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9" name="Rectangle 1"/>
          <p:cNvSpPr>
            <a:spLocks noChangeArrowheads="1"/>
          </p:cNvSpPr>
          <p:nvPr/>
        </p:nvSpPr>
        <p:spPr bwMode="auto">
          <a:xfrm>
            <a:off x="6665438" y="2939143"/>
            <a:ext cx="1904349" cy="783771"/>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30605584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1: Generate by Classification </a:t>
            </a:r>
            <a:r>
              <a:rPr lang="en-US" sz="1800" dirty="0" smtClean="0">
                <a:ea typeface="ＭＳ Ｐゴシック" pitchFamily="34" charset="-128"/>
              </a:rPr>
              <a:t>(cont’d)</a:t>
            </a:r>
          </a:p>
        </p:txBody>
      </p:sp>
      <p:sp>
        <p:nvSpPr>
          <p:cNvPr id="6148" name="Rectangle 3"/>
          <p:cNvSpPr>
            <a:spLocks noGrp="1" noChangeArrowheads="1"/>
          </p:cNvSpPr>
          <p:nvPr>
            <p:ph idx="1"/>
          </p:nvPr>
        </p:nvSpPr>
        <p:spPr>
          <a:xfrm>
            <a:off x="477326" y="1186677"/>
            <a:ext cx="8492503" cy="990465"/>
          </a:xfrm>
        </p:spPr>
        <p:txBody>
          <a:bodyPr/>
          <a:lstStyle/>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38</a:t>
            </a:fld>
            <a:endParaRPr lang="en-US" sz="800" dirty="0" smtClean="0"/>
          </a:p>
        </p:txBody>
      </p:sp>
      <p:sp>
        <p:nvSpPr>
          <p:cNvPr id="10" name="Rectangle 3"/>
          <p:cNvSpPr txBox="1">
            <a:spLocks noChangeArrowheads="1"/>
          </p:cNvSpPr>
          <p:nvPr/>
        </p:nvSpPr>
        <p:spPr bwMode="auto">
          <a:xfrm>
            <a:off x="542639" y="1170784"/>
            <a:ext cx="8198590" cy="196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Results are shown below. </a:t>
            </a:r>
            <a:r>
              <a:rPr lang="en-US" sz="1600" dirty="0" smtClean="0">
                <a:ea typeface="ＭＳ Ｐゴシック" pitchFamily="34" charset="-128"/>
              </a:rPr>
              <a:t>As you can see, using our classification, EViews creates 7 bins as shown in </a:t>
            </a:r>
            <a:r>
              <a:rPr lang="en-US" sz="1600" dirty="0" err="1" smtClean="0">
                <a:ea typeface="ＭＳ Ｐゴシック" pitchFamily="34" charset="-128"/>
              </a:rPr>
              <a:t>Valmap</a:t>
            </a:r>
            <a:r>
              <a:rPr lang="en-US" sz="1600" dirty="0" smtClean="0">
                <a:ea typeface="ＭＳ Ｐゴシック" pitchFamily="34" charset="-128"/>
              </a:rPr>
              <a:t>. Note that </a:t>
            </a:r>
            <a:r>
              <a:rPr lang="en-US" sz="1600" b="1" i="1" dirty="0" err="1" smtClean="0">
                <a:ea typeface="ＭＳ Ｐゴシック" pitchFamily="34" charset="-128"/>
              </a:rPr>
              <a:t>SAT_ct</a:t>
            </a:r>
            <a:r>
              <a:rPr lang="en-US" sz="1600" b="1" i="1" dirty="0" smtClean="0">
                <a:ea typeface="ＭＳ Ｐゴシック" pitchFamily="34" charset="-128"/>
              </a:rPr>
              <a:t> </a:t>
            </a:r>
            <a:r>
              <a:rPr lang="en-US" sz="1600" dirty="0" smtClean="0">
                <a:ea typeface="ＭＳ Ｐゴシック" pitchFamily="34" charset="-128"/>
              </a:rPr>
              <a:t>series is shown as </a:t>
            </a:r>
            <a:r>
              <a:rPr lang="en-US" sz="1600" i="1" dirty="0" smtClean="0">
                <a:ea typeface="ＭＳ Ｐゴシック" pitchFamily="34" charset="-128"/>
              </a:rPr>
              <a:t>Default</a:t>
            </a:r>
            <a:r>
              <a:rPr lang="en-US" sz="1600" dirty="0" smtClean="0">
                <a:ea typeface="ＭＳ Ｐゴシック" pitchFamily="34" charset="-128"/>
              </a:rPr>
              <a:t> and </a:t>
            </a:r>
            <a:r>
              <a:rPr lang="en-US" sz="1600" i="1" dirty="0" smtClean="0">
                <a:ea typeface="ＭＳ Ｐゴシック" pitchFamily="34" charset="-128"/>
              </a:rPr>
              <a:t>Raw Data</a:t>
            </a:r>
            <a:r>
              <a:rPr lang="en-US" sz="1600" dirty="0">
                <a:ea typeface="ＭＳ Ｐゴシック" pitchFamily="34" charset="-128"/>
              </a:rPr>
              <a:t> </a:t>
            </a:r>
            <a:r>
              <a:rPr lang="en-US" sz="1600" dirty="0" smtClean="0">
                <a:ea typeface="ＭＳ Ｐゴシック" pitchFamily="34" charset="-128"/>
              </a:rPr>
              <a:t>by pressing the drop-down menu from the toolbar    </a:t>
            </a:r>
          </a:p>
          <a:p>
            <a:pPr eaLnBrk="1" hangingPunct="1">
              <a:buSzPct val="100000"/>
              <a:buFont typeface="Arial" pitchFamily="34" charset="0"/>
              <a:buChar char="•"/>
              <a:defRPr/>
            </a:pPr>
            <a:r>
              <a:rPr lang="en-US" sz="1600" dirty="0" smtClean="0">
                <a:ea typeface="ＭＳ Ｐゴシック" pitchFamily="34" charset="-128"/>
              </a:rPr>
              <a:t>Observations 1, 3, 4, 6, 7 and 8 fall in the [800,1000) bin and are coded as 3.</a:t>
            </a:r>
          </a:p>
          <a:p>
            <a:pPr eaLnBrk="1" hangingPunct="1">
              <a:buSzPct val="100000"/>
              <a:buFont typeface="Arial" pitchFamily="34" charset="0"/>
              <a:buChar char="•"/>
              <a:defRPr/>
            </a:pPr>
            <a:r>
              <a:rPr lang="en-US" sz="1600" kern="1200" dirty="0" smtClean="0">
                <a:ea typeface="ＭＳ Ｐゴシック" pitchFamily="34" charset="-128"/>
              </a:rPr>
              <a:t>Observations 2 and 4 fall in the [1000,1200) bin and are coded as 4. </a:t>
            </a:r>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737" y="3202986"/>
            <a:ext cx="2038350"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4805" y="3202986"/>
            <a:ext cx="1895475" cy="3067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3"/>
          <p:cNvSpPr txBox="1">
            <a:spLocks noChangeArrowheads="1"/>
          </p:cNvSpPr>
          <p:nvPr/>
        </p:nvSpPr>
        <p:spPr bwMode="auto">
          <a:xfrm>
            <a:off x="673268" y="2882421"/>
            <a:ext cx="1389289"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kern="1200" dirty="0" smtClean="0">
                <a:ea typeface="ＭＳ Ｐゴシック" pitchFamily="34" charset="-128"/>
              </a:rPr>
              <a:t>SAT Series</a:t>
            </a:r>
          </a:p>
        </p:txBody>
      </p:sp>
      <p:sp>
        <p:nvSpPr>
          <p:cNvPr id="13" name="Rectangle 3"/>
          <p:cNvSpPr txBox="1">
            <a:spLocks noChangeArrowheads="1"/>
          </p:cNvSpPr>
          <p:nvPr/>
        </p:nvSpPr>
        <p:spPr bwMode="auto">
          <a:xfrm>
            <a:off x="2690811" y="2657855"/>
            <a:ext cx="1389289" cy="585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kern="1200" dirty="0" err="1" smtClean="0">
                <a:ea typeface="ＭＳ Ｐゴシック" pitchFamily="34" charset="-128"/>
              </a:rPr>
              <a:t>SAT_ct</a:t>
            </a:r>
            <a:r>
              <a:rPr lang="en-US" sz="1400" b="1" i="1" kern="1200" dirty="0" smtClean="0">
                <a:ea typeface="ＭＳ Ｐゴシック" pitchFamily="34" charset="-128"/>
              </a:rPr>
              <a:t> series</a:t>
            </a:r>
          </a:p>
          <a:p>
            <a:pPr marL="0" indent="0" eaLnBrk="1" hangingPunct="1">
              <a:buSzPct val="100000"/>
              <a:buNone/>
              <a:defRPr/>
            </a:pPr>
            <a:r>
              <a:rPr lang="en-US" sz="1400" b="1" i="1" dirty="0" smtClean="0">
                <a:ea typeface="ＭＳ Ｐゴシック" pitchFamily="34" charset="-128"/>
              </a:rPr>
              <a:t>(default View)</a:t>
            </a:r>
            <a:endParaRPr lang="en-US" sz="1400" b="1" i="1" kern="1200" dirty="0" smtClean="0">
              <a:ea typeface="ＭＳ Ｐゴシック" pitchFamily="34" charset="-128"/>
            </a:endParaRPr>
          </a:p>
        </p:txBody>
      </p:sp>
      <p:sp>
        <p:nvSpPr>
          <p:cNvPr id="14" name="Rectangle 3"/>
          <p:cNvSpPr txBox="1">
            <a:spLocks noChangeArrowheads="1"/>
          </p:cNvSpPr>
          <p:nvPr/>
        </p:nvSpPr>
        <p:spPr bwMode="auto">
          <a:xfrm>
            <a:off x="6968550" y="2872896"/>
            <a:ext cx="1924730"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dirty="0" err="1" smtClean="0">
                <a:ea typeface="ＭＳ Ｐゴシック" pitchFamily="34" charset="-128"/>
              </a:rPr>
              <a:t>Valmap</a:t>
            </a:r>
            <a:r>
              <a:rPr lang="en-US" sz="1400" b="1" i="1" dirty="0" smtClean="0">
                <a:ea typeface="ＭＳ Ｐゴシック" pitchFamily="34" charset="-128"/>
              </a:rPr>
              <a:t> </a:t>
            </a:r>
            <a:r>
              <a:rPr lang="en-US" sz="1400" b="1" i="1" dirty="0" err="1" smtClean="0">
                <a:ea typeface="ＭＳ Ｐゴシック" pitchFamily="34" charset="-128"/>
              </a:rPr>
              <a:t>SAT_mp</a:t>
            </a:r>
            <a:endParaRPr lang="en-US" sz="1400" b="1" i="1" kern="1200" dirty="0" smtClean="0">
              <a:ea typeface="ＭＳ Ｐゴシック" pitchFamily="34" charset="-128"/>
            </a:endParaRPr>
          </a:p>
        </p:txBody>
      </p:sp>
      <p:pic>
        <p:nvPicPr>
          <p:cNvPr id="337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3054" y="3202986"/>
            <a:ext cx="2230225" cy="2480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00419" y="3184616"/>
            <a:ext cx="2076450" cy="3038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3"/>
          <p:cNvSpPr txBox="1">
            <a:spLocks noChangeArrowheads="1"/>
          </p:cNvSpPr>
          <p:nvPr/>
        </p:nvSpPr>
        <p:spPr bwMode="auto">
          <a:xfrm>
            <a:off x="4776075" y="2667380"/>
            <a:ext cx="1585035" cy="585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kern="1200" dirty="0" err="1" smtClean="0">
                <a:ea typeface="ＭＳ Ｐゴシック" pitchFamily="34" charset="-128"/>
              </a:rPr>
              <a:t>SAT_ct</a:t>
            </a:r>
            <a:r>
              <a:rPr lang="en-US" sz="1400" b="1" i="1" kern="1200" dirty="0" smtClean="0">
                <a:ea typeface="ＭＳ Ｐゴシック" pitchFamily="34" charset="-128"/>
              </a:rPr>
              <a:t> series</a:t>
            </a:r>
          </a:p>
          <a:p>
            <a:pPr marL="0" indent="0" eaLnBrk="1" hangingPunct="1">
              <a:buSzPct val="100000"/>
              <a:buNone/>
              <a:defRPr/>
            </a:pPr>
            <a:r>
              <a:rPr lang="en-US" sz="1400" b="1" i="1" dirty="0" smtClean="0">
                <a:ea typeface="ＭＳ Ｐゴシック" pitchFamily="34" charset="-128"/>
              </a:rPr>
              <a:t>(Raw Data View)</a:t>
            </a:r>
            <a:endParaRPr lang="en-US" sz="1400" b="1" i="1" kern="1200" dirty="0" smtClean="0">
              <a:ea typeface="ＭＳ Ｐゴシック" pitchFamily="34" charset="-128"/>
            </a:endParaRPr>
          </a:p>
        </p:txBody>
      </p:sp>
      <p:sp>
        <p:nvSpPr>
          <p:cNvPr id="18" name="Rectangle 1"/>
          <p:cNvSpPr>
            <a:spLocks noChangeArrowheads="1"/>
          </p:cNvSpPr>
          <p:nvPr/>
        </p:nvSpPr>
        <p:spPr bwMode="auto">
          <a:xfrm>
            <a:off x="6825994" y="4594998"/>
            <a:ext cx="1904349" cy="185057"/>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20" name="Rectangle 1"/>
          <p:cNvSpPr>
            <a:spLocks noChangeArrowheads="1"/>
          </p:cNvSpPr>
          <p:nvPr/>
        </p:nvSpPr>
        <p:spPr bwMode="auto">
          <a:xfrm>
            <a:off x="6825993" y="4763724"/>
            <a:ext cx="1904349" cy="185057"/>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pic>
        <p:nvPicPr>
          <p:cNvPr id="3380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42177" y="1741677"/>
            <a:ext cx="3388165" cy="153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Oval 6"/>
          <p:cNvSpPr>
            <a:spLocks noChangeArrowheads="1"/>
          </p:cNvSpPr>
          <p:nvPr/>
        </p:nvSpPr>
        <p:spPr bwMode="auto">
          <a:xfrm>
            <a:off x="7523823" y="1669625"/>
            <a:ext cx="749320" cy="257462"/>
          </a:xfrm>
          <a:prstGeom prst="ellipse">
            <a:avLst/>
          </a:prstGeom>
          <a:solidFill>
            <a:srgbClr val="C00000">
              <a:alpha val="0"/>
            </a:srgbClr>
          </a:solidFill>
          <a:ln w="38100" algn="ctr">
            <a:solidFill>
              <a:srgbClr val="C00000"/>
            </a:solidFill>
            <a:round/>
            <a:headEnd/>
            <a:tailEnd/>
          </a:ln>
        </p:spPr>
        <p:txBody>
          <a:bodyPr/>
          <a:lstStyle/>
          <a:p>
            <a:pPr eaLnBrk="0" hangingPunct="0"/>
            <a:endParaRPr lang="en-US" dirty="0"/>
          </a:p>
        </p:txBody>
      </p:sp>
    </p:spTree>
    <p:extLst>
      <p:ext uri="{BB962C8B-B14F-4D97-AF65-F5344CB8AC3E}">
        <p14:creationId xmlns:p14="http://schemas.microsoft.com/office/powerpoint/2010/main" val="12350695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2: Resample</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99097" y="1132250"/>
            <a:ext cx="8492503" cy="1034008"/>
          </a:xfrm>
        </p:spPr>
        <p:txBody>
          <a:bodyPr/>
          <a:lstStyle/>
          <a:p>
            <a:pPr eaLnBrk="1" hangingPunct="1">
              <a:buSzPct val="100000"/>
              <a:buFont typeface="Arial" pitchFamily="34" charset="0"/>
              <a:buChar char="•"/>
              <a:defRPr/>
            </a:pPr>
            <a:r>
              <a:rPr lang="en-US" sz="1800" kern="1200" dirty="0" smtClean="0">
                <a:ea typeface="ＭＳ Ｐゴシック" pitchFamily="34" charset="-128"/>
              </a:rPr>
              <a:t>We may need to create a new series based on an existing series by resampling the original series (bootstrapping standard errors, for example). </a:t>
            </a:r>
          </a:p>
          <a:p>
            <a:pPr eaLnBrk="1" hangingPunct="1">
              <a:buSzPct val="100000"/>
              <a:buFont typeface="Arial" pitchFamily="34" charset="0"/>
              <a:buChar char="•"/>
              <a:defRPr/>
            </a:pPr>
            <a:r>
              <a:rPr lang="en-US" sz="1800" kern="1200" dirty="0" smtClean="0">
                <a:ea typeface="ＭＳ Ｐゴシック" pitchFamily="34" charset="-128"/>
              </a:rPr>
              <a:t>You can use the </a:t>
            </a:r>
            <a:r>
              <a:rPr lang="en-US" sz="1800" b="1" kern="1200" dirty="0" smtClean="0">
                <a:ea typeface="ＭＳ Ｐゴシック" pitchFamily="34" charset="-128"/>
              </a:rPr>
              <a:t>Resample</a:t>
            </a:r>
            <a:r>
              <a:rPr lang="en-US" sz="1800" kern="1200" dirty="0" smtClean="0">
                <a:ea typeface="ＭＳ Ｐゴシック" pitchFamily="34" charset="-128"/>
              </a:rPr>
              <a:t> menu item to perform this task. </a:t>
            </a: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39</a:t>
            </a:fld>
            <a:endParaRPr lang="en-US" sz="800" dirty="0" smtClean="0"/>
          </a:p>
        </p:txBody>
      </p:sp>
      <p:sp>
        <p:nvSpPr>
          <p:cNvPr id="10" name="Rectangle 3"/>
          <p:cNvSpPr txBox="1">
            <a:spLocks noChangeArrowheads="1"/>
          </p:cNvSpPr>
          <p:nvPr/>
        </p:nvSpPr>
        <p:spPr bwMode="auto">
          <a:xfrm>
            <a:off x="674904" y="2070215"/>
            <a:ext cx="4267210" cy="441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Example 2: Resample</a:t>
            </a:r>
          </a:p>
          <a:p>
            <a:pPr marL="342900" indent="-342900" eaLnBrk="1" hangingPunct="1">
              <a:buSzPct val="100000"/>
              <a:buFont typeface="+mj-lt"/>
              <a:buAutoNum type="arabicPeriod"/>
              <a:defRPr/>
            </a:pPr>
            <a:r>
              <a:rPr lang="en-US" sz="1400" dirty="0" smtClean="0">
                <a:ea typeface="ＭＳ Ｐゴシック" pitchFamily="34" charset="-128"/>
              </a:rPr>
              <a:t>Click on </a:t>
            </a:r>
            <a:r>
              <a:rPr lang="en-US" sz="1400" b="1" i="1" dirty="0" err="1" smtClean="0">
                <a:ea typeface="ＭＳ Ｐゴシック" pitchFamily="34" charset="-128"/>
              </a:rPr>
              <a:t>TimeSeries</a:t>
            </a:r>
            <a:r>
              <a:rPr lang="en-US" sz="1400" dirty="0" smtClean="0">
                <a:ea typeface="ＭＳ Ｐゴシック" pitchFamily="34" charset="-128"/>
              </a:rPr>
              <a:t> page and open series </a:t>
            </a:r>
            <a:r>
              <a:rPr lang="en-US" sz="1400" b="1" i="1" dirty="0" smtClean="0">
                <a:ea typeface="ＭＳ Ｐゴシック" pitchFamily="34" charset="-128"/>
              </a:rPr>
              <a:t>CPI.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err="1" smtClean="0">
                <a:ea typeface="ＭＳ Ｐゴシック" pitchFamily="34" charset="-128"/>
              </a:rPr>
              <a:t>Proc</a:t>
            </a:r>
            <a:r>
              <a:rPr lang="en-US" sz="1400" dirty="0" smtClean="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Resample</a:t>
            </a:r>
            <a:r>
              <a:rPr lang="en-US" sz="1400" dirty="0" smtClean="0">
                <a:ea typeface="ＭＳ Ｐゴシック" pitchFamily="34" charset="-128"/>
              </a:rPr>
              <a:t>.</a:t>
            </a:r>
            <a:endParaRPr lang="en-US" sz="1400" dirty="0">
              <a:ea typeface="ＭＳ Ｐゴシック" pitchFamily="34" charset="-128"/>
            </a:endParaRPr>
          </a:p>
          <a:p>
            <a:pPr marL="342900" indent="-342900" eaLnBrk="1" hangingPunct="1">
              <a:spcBef>
                <a:spcPts val="0"/>
              </a:spcBef>
              <a:spcAft>
                <a:spcPts val="600"/>
              </a:spcAft>
              <a:buSzPct val="100000"/>
              <a:buFont typeface="+mj-lt"/>
              <a:buAutoNum type="arabicPeriod"/>
              <a:defRPr/>
            </a:pPr>
            <a:r>
              <a:rPr lang="en-US" sz="1400" dirty="0">
                <a:ea typeface="ＭＳ Ｐゴシック" pitchFamily="34" charset="-128"/>
              </a:rPr>
              <a:t>The </a:t>
            </a:r>
            <a:r>
              <a:rPr lang="en-US" sz="1400" b="1" i="1" dirty="0" smtClean="0">
                <a:ea typeface="ＭＳ Ｐゴシック" pitchFamily="34" charset="-128"/>
              </a:rPr>
              <a:t>Resample </a:t>
            </a:r>
            <a:r>
              <a:rPr lang="en-US" sz="1400" dirty="0" smtClean="0">
                <a:ea typeface="ＭＳ Ｐゴシック" pitchFamily="34" charset="-128"/>
              </a:rPr>
              <a:t>dialog </a:t>
            </a:r>
            <a:r>
              <a:rPr lang="en-US" sz="1400" dirty="0">
                <a:ea typeface="ＭＳ Ｐゴシック" pitchFamily="34" charset="-128"/>
              </a:rPr>
              <a:t>box opens </a:t>
            </a:r>
            <a:r>
              <a:rPr lang="en-US" sz="1400" dirty="0" smtClean="0">
                <a:ea typeface="ＭＳ Ｐゴシック" pitchFamily="34" charset="-128"/>
              </a:rPr>
              <a:t>up. </a:t>
            </a:r>
            <a:r>
              <a:rPr lang="en-US" sz="1400" kern="1200" dirty="0" smtClean="0">
                <a:ea typeface="ＭＳ Ｐゴシック" pitchFamily="34" charset="-128"/>
              </a:rPr>
              <a:t>You need to specify a number of things here:</a:t>
            </a:r>
          </a:p>
          <a:p>
            <a:pPr marL="801688" lvl="1" indent="-400050" eaLnBrk="1" hangingPunct="1">
              <a:spcBef>
                <a:spcPts val="0"/>
              </a:spcBef>
              <a:spcAft>
                <a:spcPts val="600"/>
              </a:spcAft>
              <a:buSzPct val="100000"/>
              <a:buFont typeface="+mj-lt"/>
              <a:buAutoNum type="romanLcPeriod"/>
              <a:defRPr/>
            </a:pPr>
            <a:r>
              <a:rPr lang="en-US" sz="1400" b="1" dirty="0" smtClean="0">
                <a:ea typeface="ＭＳ Ｐゴシック" pitchFamily="34" charset="-128"/>
              </a:rPr>
              <a:t>Sample to draw </a:t>
            </a:r>
            <a:r>
              <a:rPr lang="en-US" sz="1400" dirty="0" smtClean="0">
                <a:ea typeface="ＭＳ Ｐゴシック" pitchFamily="34" charset="-128"/>
              </a:rPr>
              <a:t>– specify here the sample from which observations will be drawn. Let’s select the entire </a:t>
            </a:r>
            <a:r>
              <a:rPr lang="en-US" sz="1400" dirty="0" err="1" smtClean="0">
                <a:ea typeface="ＭＳ Ｐゴシック" pitchFamily="34" charset="-128"/>
              </a:rPr>
              <a:t>workfile</a:t>
            </a:r>
            <a:r>
              <a:rPr lang="en-US" sz="1400" dirty="0" smtClean="0">
                <a:ea typeface="ＭＳ Ｐゴシック" pitchFamily="34" charset="-128"/>
              </a:rPr>
              <a:t> range. </a:t>
            </a:r>
          </a:p>
          <a:p>
            <a:pPr marL="801688" lvl="1" indent="-400050" eaLnBrk="1" hangingPunct="1">
              <a:spcBef>
                <a:spcPts val="0"/>
              </a:spcBef>
              <a:spcAft>
                <a:spcPts val="600"/>
              </a:spcAft>
              <a:buSzPct val="100000"/>
              <a:buFont typeface="+mj-lt"/>
              <a:buAutoNum type="romanLcPeriod"/>
              <a:defRPr/>
            </a:pPr>
            <a:r>
              <a:rPr lang="en-US" sz="1400" b="1" dirty="0" smtClean="0">
                <a:ea typeface="ＭＳ Ｐゴシック" pitchFamily="34" charset="-128"/>
              </a:rPr>
              <a:t>Draw without replacement </a:t>
            </a:r>
            <a:r>
              <a:rPr lang="en-US" sz="1400" dirty="0" smtClean="0">
                <a:ea typeface="ＭＳ Ｐゴシック" pitchFamily="34" charset="-128"/>
              </a:rPr>
              <a:t>– if you check this option, each raw will be drawn at most once (leave unchecked here) . </a:t>
            </a:r>
          </a:p>
          <a:p>
            <a:pPr marL="801688" lvl="1" indent="-400050" eaLnBrk="1" hangingPunct="1">
              <a:spcBef>
                <a:spcPts val="0"/>
              </a:spcBef>
              <a:spcAft>
                <a:spcPts val="600"/>
              </a:spcAft>
              <a:buSzPct val="100000"/>
              <a:buFont typeface="+mj-lt"/>
              <a:buAutoNum type="romanLcPeriod"/>
              <a:defRPr/>
            </a:pPr>
            <a:r>
              <a:rPr lang="en-US" sz="1400" b="1" dirty="0" smtClean="0">
                <a:ea typeface="ＭＳ Ｐゴシック" pitchFamily="34" charset="-128"/>
              </a:rPr>
              <a:t>Sample to fill </a:t>
            </a:r>
            <a:r>
              <a:rPr lang="en-US" sz="1400" dirty="0" smtClean="0">
                <a:ea typeface="ＭＳ Ｐゴシック" pitchFamily="34" charset="-128"/>
              </a:rPr>
              <a:t>– this is the output sample. Let’s select the entire range.</a:t>
            </a:r>
            <a:endParaRPr lang="en-US" sz="200" kern="1200" dirty="0" smtClean="0">
              <a:ea typeface="ＭＳ Ｐゴシック" pitchFamily="34" charset="-128"/>
            </a:endParaRPr>
          </a:p>
          <a:p>
            <a:pPr marL="342900" indent="-342900" eaLnBrk="1" hangingPunct="1">
              <a:spcBef>
                <a:spcPts val="0"/>
              </a:spcBef>
              <a:spcAft>
                <a:spcPts val="600"/>
              </a:spcAft>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endParaRPr lang="en-US" sz="14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2114" y="2233499"/>
            <a:ext cx="3592286" cy="2823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77168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dirty="0" smtClean="0">
                <a:ea typeface="ＭＳ Ｐゴシック" pitchFamily="34" charset="-128"/>
              </a:rPr>
              <a:t>Basic Data Analysis </a:t>
            </a:r>
          </a:p>
        </p:txBody>
      </p:sp>
      <p:sp>
        <p:nvSpPr>
          <p:cNvPr id="4100" name="Rectangle 3"/>
          <p:cNvSpPr>
            <a:spLocks noGrp="1" noChangeArrowheads="1"/>
          </p:cNvSpPr>
          <p:nvPr>
            <p:ph idx="1"/>
          </p:nvPr>
        </p:nvSpPr>
        <p:spPr>
          <a:xfrm>
            <a:off x="578191" y="1209578"/>
            <a:ext cx="7585467" cy="5071479"/>
          </a:xfrm>
        </p:spPr>
        <p:txBody>
          <a:bodyPr/>
          <a:lstStyle/>
          <a:p>
            <a:pPr eaLnBrk="1" hangingPunct="1">
              <a:buSzPct val="100000"/>
              <a:buFont typeface="Arial" pitchFamily="34" charset="0"/>
              <a:buChar char="•"/>
              <a:defRPr/>
            </a:pPr>
            <a:r>
              <a:rPr lang="en-US" sz="1800" kern="1200" dirty="0" smtClean="0">
                <a:ea typeface="ＭＳ Ｐゴシック" pitchFamily="34" charset="-128"/>
              </a:rPr>
              <a:t>Data analysis is one the most basic but important tasks when working with series and groups of series.</a:t>
            </a:r>
          </a:p>
          <a:p>
            <a:pPr eaLnBrk="1" hangingPunct="1">
              <a:buSzPct val="100000"/>
              <a:buFont typeface="Arial" pitchFamily="34" charset="0"/>
              <a:buChar char="•"/>
              <a:defRPr/>
            </a:pPr>
            <a:r>
              <a:rPr lang="en-US" sz="1800" kern="1200" dirty="0" smtClean="0">
                <a:ea typeface="ＭＳ Ｐゴシック" pitchFamily="34" charset="-128"/>
              </a:rPr>
              <a:t>EViews offers an impressive toolkit when it comes to data analysis, which include descriptive statistics, statistical graphs, tests and procedures. </a:t>
            </a:r>
          </a:p>
          <a:p>
            <a:pPr eaLnBrk="1" hangingPunct="1">
              <a:buSzPct val="100000"/>
              <a:buFont typeface="Arial" pitchFamily="34" charset="0"/>
              <a:buChar char="•"/>
              <a:defRPr/>
            </a:pPr>
            <a:r>
              <a:rPr lang="en-US" sz="1800" kern="1200" dirty="0" smtClean="0">
                <a:ea typeface="ＭＳ Ｐゴシック" pitchFamily="34" charset="-128"/>
              </a:rPr>
              <a:t>Most of the data analysis functions discussed in this tutorial can be found in the </a:t>
            </a:r>
            <a:r>
              <a:rPr lang="en-US" sz="1800" b="1" i="1" kern="1200" dirty="0" smtClean="0">
                <a:ea typeface="ＭＳ Ｐゴシック" pitchFamily="34" charset="-128"/>
              </a:rPr>
              <a:t>View</a:t>
            </a:r>
            <a:r>
              <a:rPr lang="en-US" sz="1800" kern="1200" dirty="0" smtClean="0">
                <a:ea typeface="ＭＳ Ｐゴシック" pitchFamily="34" charset="-128"/>
              </a:rPr>
              <a:t> and </a:t>
            </a:r>
            <a:r>
              <a:rPr lang="en-US" sz="1800" b="1" i="1" kern="1200" dirty="0" err="1" smtClean="0">
                <a:ea typeface="ＭＳ Ｐゴシック" pitchFamily="34" charset="-128"/>
              </a:rPr>
              <a:t>Proc</a:t>
            </a:r>
            <a:r>
              <a:rPr lang="en-US" sz="1800" kern="1200" dirty="0" smtClean="0">
                <a:ea typeface="ＭＳ Ｐゴシック" pitchFamily="34" charset="-128"/>
              </a:rPr>
              <a:t> menu items. </a:t>
            </a:r>
          </a:p>
          <a:p>
            <a:pPr eaLnBrk="1" hangingPunct="1">
              <a:buSzPct val="100000"/>
              <a:buFont typeface="Arial" pitchFamily="34" charset="0"/>
              <a:buChar char="•"/>
              <a:defRPr/>
            </a:pPr>
            <a:r>
              <a:rPr lang="en-US" sz="1800" kern="1200" dirty="0">
                <a:ea typeface="ＭＳ Ｐゴシック" pitchFamily="34" charset="-128"/>
              </a:rPr>
              <a:t>The main topics </a:t>
            </a:r>
            <a:r>
              <a:rPr lang="en-US" sz="1800" kern="1200" dirty="0" smtClean="0">
                <a:ea typeface="ＭＳ Ｐゴシック" pitchFamily="34" charset="-128"/>
              </a:rPr>
              <a:t>of this tutorial are: </a:t>
            </a:r>
            <a:endParaRPr lang="en-US" sz="1800" kern="1200" dirty="0">
              <a:ea typeface="ＭＳ Ｐゴシック" pitchFamily="34" charset="-128"/>
            </a:endParaRPr>
          </a:p>
          <a:p>
            <a:pPr lvl="1" eaLnBrk="1" hangingPunct="1">
              <a:buFont typeface="Wingdings" pitchFamily="2" charset="2"/>
              <a:buChar char="§"/>
              <a:defRPr/>
            </a:pPr>
            <a:r>
              <a:rPr lang="en-US" sz="1600" kern="1200" dirty="0" smtClean="0">
                <a:ea typeface="ＭＳ Ｐゴシック" pitchFamily="34" charset="-128"/>
              </a:rPr>
              <a:t> Series</a:t>
            </a:r>
            <a:endParaRPr lang="en-US" sz="1600" kern="1200" dirty="0">
              <a:ea typeface="ＭＳ Ｐゴシック" pitchFamily="34" charset="-128"/>
            </a:endParaRPr>
          </a:p>
          <a:p>
            <a:pPr lvl="2" eaLnBrk="1" hangingPunct="1">
              <a:buFont typeface="Wingdings" pitchFamily="2" charset="2"/>
              <a:buChar char="ü"/>
              <a:defRPr/>
            </a:pPr>
            <a:r>
              <a:rPr lang="en-US" kern="1200" dirty="0" smtClean="0">
                <a:ea typeface="ＭＳ Ｐゴシック" pitchFamily="34" charset="-128"/>
              </a:rPr>
              <a:t>General Statistics</a:t>
            </a:r>
          </a:p>
          <a:p>
            <a:pPr lvl="2" eaLnBrk="1" hangingPunct="1">
              <a:buFont typeface="Wingdings" pitchFamily="2" charset="2"/>
              <a:buChar char="ü"/>
              <a:defRPr/>
            </a:pPr>
            <a:r>
              <a:rPr lang="en-US" kern="1200" dirty="0" smtClean="0">
                <a:ea typeface="ＭＳ Ｐゴシック" pitchFamily="34" charset="-128"/>
              </a:rPr>
              <a:t>Series tests</a:t>
            </a:r>
          </a:p>
          <a:p>
            <a:pPr lvl="2" eaLnBrk="1" hangingPunct="1">
              <a:buFont typeface="Wingdings" pitchFamily="2" charset="2"/>
              <a:buChar char="ü"/>
              <a:defRPr/>
            </a:pPr>
            <a:r>
              <a:rPr lang="en-US" kern="1200" dirty="0" smtClean="0">
                <a:ea typeface="ＭＳ Ｐゴシック" pitchFamily="34" charset="-128"/>
              </a:rPr>
              <a:t>Time Series tests</a:t>
            </a:r>
          </a:p>
          <a:p>
            <a:pPr lvl="2" eaLnBrk="1" hangingPunct="1">
              <a:buFont typeface="Wingdings" pitchFamily="2" charset="2"/>
              <a:buChar char="ü"/>
              <a:defRPr/>
            </a:pPr>
            <a:r>
              <a:rPr lang="en-US" kern="1200" dirty="0" smtClean="0">
                <a:ea typeface="ＭＳ Ｐゴシック" pitchFamily="34" charset="-128"/>
              </a:rPr>
              <a:t>Series </a:t>
            </a:r>
            <a:r>
              <a:rPr lang="en-US" b="1" i="1" kern="1200" dirty="0" err="1" smtClean="0">
                <a:ea typeface="ＭＳ Ｐゴシック" pitchFamily="34" charset="-128"/>
              </a:rPr>
              <a:t>Proc</a:t>
            </a:r>
            <a:r>
              <a:rPr lang="en-US" kern="1200" dirty="0" smtClean="0">
                <a:ea typeface="ＭＳ Ｐゴシック" pitchFamily="34" charset="-128"/>
              </a:rPr>
              <a:t> (generate series, resample, seasonal adjustment)</a:t>
            </a:r>
          </a:p>
          <a:p>
            <a:pPr lvl="1" eaLnBrk="1" hangingPunct="1">
              <a:buFont typeface="Wingdings" pitchFamily="2" charset="2"/>
              <a:buChar char="§"/>
              <a:defRPr/>
            </a:pPr>
            <a:r>
              <a:rPr lang="en-US" sz="1600" kern="1200" dirty="0">
                <a:ea typeface="ＭＳ Ｐゴシック" pitchFamily="34" charset="-128"/>
              </a:rPr>
              <a:t>  </a:t>
            </a:r>
            <a:r>
              <a:rPr lang="en-US" sz="1600" kern="1200" dirty="0" smtClean="0">
                <a:ea typeface="ＭＳ Ｐゴシック" pitchFamily="34" charset="-128"/>
              </a:rPr>
              <a:t>Groups </a:t>
            </a:r>
            <a:endParaRPr lang="en-US" sz="1600" kern="1200" dirty="0">
              <a:ea typeface="ＭＳ Ｐゴシック" pitchFamily="34" charset="-128"/>
            </a:endParaRPr>
          </a:p>
          <a:p>
            <a:pPr lvl="2" eaLnBrk="1" hangingPunct="1">
              <a:buFont typeface="Wingdings" pitchFamily="2" charset="2"/>
              <a:buChar char="ü"/>
              <a:defRPr/>
            </a:pPr>
            <a:r>
              <a:rPr lang="en-US" kern="1200" dirty="0" smtClean="0">
                <a:ea typeface="ＭＳ Ｐゴシック" pitchFamily="34" charset="-128"/>
              </a:rPr>
              <a:t>General </a:t>
            </a:r>
            <a:r>
              <a:rPr lang="en-US" kern="1200" dirty="0">
                <a:ea typeface="ＭＳ Ｐゴシック" pitchFamily="34" charset="-128"/>
              </a:rPr>
              <a:t>Statistics</a:t>
            </a:r>
          </a:p>
          <a:p>
            <a:pPr eaLnBrk="1" hangingPunct="1">
              <a:defRPr/>
            </a:pPr>
            <a:r>
              <a:rPr lang="en-US" sz="2000" kern="1200" dirty="0" smtClean="0">
                <a:ea typeface="ＭＳ Ｐゴシック" pitchFamily="34" charset="-128"/>
              </a:rPr>
              <a:t>This tutorial covers only </a:t>
            </a:r>
            <a:r>
              <a:rPr lang="en-US" sz="2000" i="1" kern="1200" dirty="0" smtClean="0">
                <a:ea typeface="ＭＳ Ｐゴシック" pitchFamily="34" charset="-128"/>
              </a:rPr>
              <a:t>basic</a:t>
            </a:r>
            <a:r>
              <a:rPr lang="en-US" sz="2000" b="1" i="1" kern="1200" dirty="0" smtClean="0">
                <a:ea typeface="ＭＳ Ｐゴシック" pitchFamily="34" charset="-128"/>
              </a:rPr>
              <a:t> </a:t>
            </a:r>
            <a:r>
              <a:rPr lang="en-US" sz="2000" kern="1200" dirty="0" smtClean="0">
                <a:ea typeface="ＭＳ Ｐゴシック" pitchFamily="34" charset="-128"/>
              </a:rPr>
              <a:t>statistical analysis.</a:t>
            </a:r>
            <a:endParaRPr lang="en-US" sz="20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2000" dirty="0" smtClean="0"/>
          </a:p>
          <a:p>
            <a:pPr eaLnBrk="1" hangingPunct="1">
              <a:buFont typeface="Wingdings" pitchFamily="2" charset="2"/>
              <a:buChar char="§"/>
              <a:defRPr/>
            </a:pPr>
            <a:endParaRPr lang="en-US" sz="2000" dirty="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DF4964C3-C44D-4067-BF8E-B1860A0E6B63}" type="slidenum">
              <a:rPr lang="en-US" sz="800" smtClean="0"/>
              <a:pPr eaLnBrk="1" hangingPunct="1">
                <a:defRPr/>
              </a:pPr>
              <a:t>4</a:t>
            </a:fld>
            <a:endParaRPr lang="en-US" sz="80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2: Resample </a:t>
            </a:r>
            <a:r>
              <a:rPr lang="en-US" sz="1800" dirty="0" smtClean="0">
                <a:ea typeface="ＭＳ Ｐゴシック" pitchFamily="34" charset="-128"/>
              </a:rPr>
              <a:t>(cont’d)</a:t>
            </a:r>
          </a:p>
        </p:txBody>
      </p:sp>
      <p:sp>
        <p:nvSpPr>
          <p:cNvPr id="6148" name="Rectangle 3"/>
          <p:cNvSpPr>
            <a:spLocks noGrp="1" noChangeArrowheads="1"/>
          </p:cNvSpPr>
          <p:nvPr>
            <p:ph idx="1"/>
          </p:nvPr>
        </p:nvSpPr>
        <p:spPr>
          <a:xfrm>
            <a:off x="477326" y="1186677"/>
            <a:ext cx="8492503" cy="990465"/>
          </a:xfrm>
        </p:spPr>
        <p:txBody>
          <a:bodyPr/>
          <a:lstStyle/>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40</a:t>
            </a:fld>
            <a:endParaRPr lang="en-US" sz="800" dirty="0" smtClean="0"/>
          </a:p>
        </p:txBody>
      </p:sp>
      <p:sp>
        <p:nvSpPr>
          <p:cNvPr id="10" name="Rectangle 3"/>
          <p:cNvSpPr txBox="1">
            <a:spLocks noChangeArrowheads="1"/>
          </p:cNvSpPr>
          <p:nvPr/>
        </p:nvSpPr>
        <p:spPr bwMode="auto">
          <a:xfrm>
            <a:off x="526982" y="1170784"/>
            <a:ext cx="8312218" cy="402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Below we show the original </a:t>
            </a:r>
            <a:r>
              <a:rPr lang="en-US" sz="1600" b="1" i="1" kern="1200" dirty="0" smtClean="0">
                <a:ea typeface="ＭＳ Ｐゴシック" pitchFamily="34" charset="-128"/>
              </a:rPr>
              <a:t>CPI</a:t>
            </a:r>
            <a:r>
              <a:rPr lang="en-US" sz="1600" kern="1200" dirty="0" smtClean="0">
                <a:ea typeface="ＭＳ Ｐゴシック" pitchFamily="34" charset="-128"/>
              </a:rPr>
              <a:t> series and the resampled new series. As you can see, the range of values for the new series mimics the original </a:t>
            </a:r>
            <a:r>
              <a:rPr lang="en-US" sz="1600" b="1" i="1" kern="1200" dirty="0" smtClean="0">
                <a:ea typeface="ＭＳ Ｐゴシック" pitchFamily="34" charset="-128"/>
              </a:rPr>
              <a:t>CPI </a:t>
            </a:r>
            <a:r>
              <a:rPr lang="en-US" sz="1600" kern="1200" dirty="0" smtClean="0">
                <a:ea typeface="ＭＳ Ｐゴシック" pitchFamily="34" charset="-128"/>
              </a:rPr>
              <a:t>series, but the trend, sequence, etc. has entirely disappeared since the drawing/resampling was random. </a:t>
            </a:r>
          </a:p>
          <a:p>
            <a:pPr eaLnBrk="1" hangingPunct="1">
              <a:buSzPct val="100000"/>
              <a:buFont typeface="Arial" pitchFamily="34" charset="0"/>
              <a:buChar char="•"/>
              <a:defRPr/>
            </a:pPr>
            <a:r>
              <a:rPr lang="en-US" sz="1600" dirty="0" smtClean="0">
                <a:ea typeface="ＭＳ Ｐゴシック" pitchFamily="34" charset="-128"/>
              </a:rPr>
              <a:t>EViews saves the newly created “resampled” series as </a:t>
            </a:r>
            <a:r>
              <a:rPr lang="en-US" sz="1600" b="1" i="1" dirty="0" err="1" smtClean="0">
                <a:ea typeface="ＭＳ Ｐゴシック" pitchFamily="34" charset="-128"/>
              </a:rPr>
              <a:t>CPI_b</a:t>
            </a:r>
            <a:r>
              <a:rPr lang="en-US" sz="1600" dirty="0" smtClean="0">
                <a:ea typeface="ＭＳ Ｐゴシック" pitchFamily="34" charset="-128"/>
              </a:rPr>
              <a:t>.</a:t>
            </a:r>
          </a:p>
        </p:txBody>
      </p:sp>
      <p:sp>
        <p:nvSpPr>
          <p:cNvPr id="12" name="Rectangle 3"/>
          <p:cNvSpPr txBox="1">
            <a:spLocks noChangeArrowheads="1"/>
          </p:cNvSpPr>
          <p:nvPr/>
        </p:nvSpPr>
        <p:spPr bwMode="auto">
          <a:xfrm>
            <a:off x="2011379" y="2419334"/>
            <a:ext cx="1389289"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kern="1200" dirty="0" err="1" smtClean="0">
                <a:ea typeface="ＭＳ Ｐゴシック" pitchFamily="34" charset="-128"/>
              </a:rPr>
              <a:t>CPi</a:t>
            </a:r>
            <a:r>
              <a:rPr lang="en-US" sz="1400" b="1" i="1" kern="1200" dirty="0" smtClean="0">
                <a:ea typeface="ＭＳ Ｐゴシック" pitchFamily="34" charset="-128"/>
              </a:rPr>
              <a:t> Series</a:t>
            </a:r>
          </a:p>
        </p:txBody>
      </p:sp>
      <p:sp>
        <p:nvSpPr>
          <p:cNvPr id="13" name="Rectangle 3"/>
          <p:cNvSpPr txBox="1">
            <a:spLocks noChangeArrowheads="1"/>
          </p:cNvSpPr>
          <p:nvPr/>
        </p:nvSpPr>
        <p:spPr bwMode="auto">
          <a:xfrm>
            <a:off x="5954486" y="2419334"/>
            <a:ext cx="1543732" cy="406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dirty="0" err="1" smtClean="0">
                <a:ea typeface="ＭＳ Ｐゴシック" pitchFamily="34" charset="-128"/>
              </a:rPr>
              <a:t>CPI</a:t>
            </a:r>
            <a:r>
              <a:rPr lang="en-US" sz="1400" b="1" i="1" kern="1200" dirty="0" err="1" smtClean="0">
                <a:ea typeface="ＭＳ Ｐゴシック" pitchFamily="34" charset="-128"/>
              </a:rPr>
              <a:t>_b</a:t>
            </a:r>
            <a:r>
              <a:rPr lang="en-US" sz="1400" b="1" i="1" kern="1200" dirty="0" smtClean="0">
                <a:ea typeface="ＭＳ Ｐゴシック" pitchFamily="34" charset="-128"/>
              </a:rPr>
              <a:t> series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982" y="2756883"/>
            <a:ext cx="3790950" cy="3411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9342" y="2822204"/>
            <a:ext cx="4031247" cy="3346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95555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3: Resample</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99097" y="1132250"/>
            <a:ext cx="8492503" cy="1034008"/>
          </a:xfrm>
        </p:spPr>
        <p:txBody>
          <a:bodyPr/>
          <a:lstStyle/>
          <a:p>
            <a:pPr eaLnBrk="1" hangingPunct="1">
              <a:buSzPct val="100000"/>
              <a:buFont typeface="Arial" pitchFamily="34" charset="0"/>
              <a:buChar char="•"/>
              <a:defRPr/>
            </a:pPr>
            <a:r>
              <a:rPr lang="en-US" sz="1800" kern="1200" dirty="0" smtClean="0">
                <a:ea typeface="ＭＳ Ｐゴシック" pitchFamily="34" charset="-128"/>
              </a:rPr>
              <a:t>If you select the “Draw without replacement” option, you need to make sure that the input sample (from which the observations are drawn) is as large as the output sample. If not, EViews issues an error warning. </a:t>
            </a: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41</a:t>
            </a:fld>
            <a:endParaRPr lang="en-US" sz="800" dirty="0" smtClean="0"/>
          </a:p>
        </p:txBody>
      </p:sp>
      <p:sp>
        <p:nvSpPr>
          <p:cNvPr id="10" name="Rectangle 3"/>
          <p:cNvSpPr txBox="1">
            <a:spLocks noChangeArrowheads="1"/>
          </p:cNvSpPr>
          <p:nvPr/>
        </p:nvSpPr>
        <p:spPr bwMode="auto">
          <a:xfrm>
            <a:off x="674904" y="2070215"/>
            <a:ext cx="4419610" cy="441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Example 3: Resample</a:t>
            </a:r>
          </a:p>
          <a:p>
            <a:pPr marL="342900" indent="-342900" eaLnBrk="1" hangingPunct="1">
              <a:buSzPct val="100000"/>
              <a:buFont typeface="+mj-lt"/>
              <a:buAutoNum type="arabicPeriod"/>
              <a:defRPr/>
            </a:pPr>
            <a:r>
              <a:rPr lang="en-US" sz="1400" dirty="0" smtClean="0">
                <a:ea typeface="ＭＳ Ｐゴシック" pitchFamily="34" charset="-128"/>
              </a:rPr>
              <a:t>Open series </a:t>
            </a:r>
            <a:r>
              <a:rPr lang="en-US" sz="1400" b="1" i="1" dirty="0" smtClean="0">
                <a:ea typeface="ＭＳ Ｐゴシック" pitchFamily="34" charset="-128"/>
              </a:rPr>
              <a:t>CPI </a:t>
            </a:r>
            <a:r>
              <a:rPr lang="en-US" sz="1400" dirty="0" smtClean="0">
                <a:ea typeface="ＭＳ Ｐゴシック" pitchFamily="34" charset="-128"/>
              </a:rPr>
              <a:t>on</a:t>
            </a:r>
            <a:r>
              <a:rPr lang="en-US" sz="1400" b="1" i="1" dirty="0" smtClean="0">
                <a:ea typeface="ＭＳ Ｐゴシック" pitchFamily="34" charset="-128"/>
              </a:rPr>
              <a:t> </a:t>
            </a:r>
            <a:r>
              <a:rPr lang="en-US" sz="1400" dirty="0" smtClean="0">
                <a:ea typeface="ＭＳ Ｐゴシック" pitchFamily="34" charset="-128"/>
              </a:rPr>
              <a:t>the </a:t>
            </a:r>
            <a:r>
              <a:rPr lang="en-US" sz="1400" b="1" i="1" dirty="0" err="1" smtClean="0">
                <a:ea typeface="ＭＳ Ｐゴシック" pitchFamily="34" charset="-128"/>
              </a:rPr>
              <a:t>TimeSeries</a:t>
            </a:r>
            <a:r>
              <a:rPr lang="en-US" sz="1400" dirty="0" smtClean="0">
                <a:ea typeface="ＭＳ Ｐゴシック" pitchFamily="34" charset="-128"/>
              </a:rPr>
              <a:t> page. Click </a:t>
            </a:r>
            <a:r>
              <a:rPr lang="en-US" sz="1400" b="1" dirty="0" err="1" smtClean="0">
                <a:ea typeface="ＭＳ Ｐゴシック" pitchFamily="34" charset="-128"/>
              </a:rPr>
              <a:t>Proc</a:t>
            </a:r>
            <a:r>
              <a:rPr lang="en-US" sz="1400" dirty="0" smtClean="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Resample</a:t>
            </a:r>
            <a:r>
              <a:rPr lang="en-US" sz="1400" dirty="0" smtClean="0">
                <a:ea typeface="ＭＳ Ｐゴシック" pitchFamily="34" charset="-128"/>
              </a:rPr>
              <a:t>.</a:t>
            </a:r>
            <a:endParaRPr lang="en-US" sz="1400" dirty="0">
              <a:ea typeface="ＭＳ Ｐゴシック" pitchFamily="34" charset="-128"/>
            </a:endParaRPr>
          </a:p>
          <a:p>
            <a:pPr marL="342900" indent="-342900" eaLnBrk="1" hangingPunct="1">
              <a:spcBef>
                <a:spcPts val="0"/>
              </a:spcBef>
              <a:spcAft>
                <a:spcPts val="600"/>
              </a:spcAft>
              <a:buSzPct val="100000"/>
              <a:buFont typeface="+mj-lt"/>
              <a:buAutoNum type="arabicPeriod"/>
              <a:defRPr/>
            </a:pPr>
            <a:r>
              <a:rPr lang="en-US" sz="1400" dirty="0">
                <a:ea typeface="ＭＳ Ｐゴシック" pitchFamily="34" charset="-128"/>
              </a:rPr>
              <a:t>The </a:t>
            </a:r>
            <a:r>
              <a:rPr lang="en-US" sz="1400" b="1" i="1" dirty="0" smtClean="0">
                <a:ea typeface="ＭＳ Ｐゴシック" pitchFamily="34" charset="-128"/>
              </a:rPr>
              <a:t>Resample </a:t>
            </a:r>
            <a:r>
              <a:rPr lang="en-US" sz="1400" dirty="0" smtClean="0">
                <a:ea typeface="ＭＳ Ｐゴシック" pitchFamily="34" charset="-128"/>
              </a:rPr>
              <a:t>dialog </a:t>
            </a:r>
            <a:r>
              <a:rPr lang="en-US" sz="1400" dirty="0">
                <a:ea typeface="ＭＳ Ｐゴシック" pitchFamily="34" charset="-128"/>
              </a:rPr>
              <a:t>box opens </a:t>
            </a:r>
            <a:r>
              <a:rPr lang="en-US" sz="1400" dirty="0" smtClean="0">
                <a:ea typeface="ＭＳ Ｐゴシック" pitchFamily="34" charset="-128"/>
              </a:rPr>
              <a:t>up. </a:t>
            </a:r>
            <a:endParaRPr lang="en-US" sz="1400" kern="1200" dirty="0" smtClean="0">
              <a:ea typeface="ＭＳ Ｐゴシック" pitchFamily="34" charset="-128"/>
            </a:endParaRPr>
          </a:p>
          <a:p>
            <a:pPr marL="801688" lvl="1" indent="-400050" eaLnBrk="1" hangingPunct="1">
              <a:spcBef>
                <a:spcPts val="0"/>
              </a:spcBef>
              <a:spcAft>
                <a:spcPts val="600"/>
              </a:spcAft>
              <a:buSzPct val="100000"/>
              <a:buFont typeface="+mj-lt"/>
              <a:buAutoNum type="romanLcPeriod"/>
              <a:defRPr/>
            </a:pPr>
            <a:r>
              <a:rPr lang="en-US" sz="1400" b="1" dirty="0" smtClean="0">
                <a:ea typeface="ＭＳ Ｐゴシック" pitchFamily="34" charset="-128"/>
              </a:rPr>
              <a:t>Sample to draw </a:t>
            </a:r>
            <a:r>
              <a:rPr lang="en-US" sz="1400" dirty="0" smtClean="0">
                <a:ea typeface="ＭＳ Ｐゴシック" pitchFamily="34" charset="-128"/>
              </a:rPr>
              <a:t>– Let’s specify </a:t>
            </a:r>
            <a:r>
              <a:rPr lang="en-US" sz="1400" b="1" i="1" dirty="0" smtClean="0">
                <a:ea typeface="ＭＳ Ｐゴシック" pitchFamily="34" charset="-128"/>
              </a:rPr>
              <a:t>1960m1 1979m12</a:t>
            </a:r>
            <a:r>
              <a:rPr lang="en-US" sz="1400" dirty="0" smtClean="0">
                <a:ea typeface="ＭＳ Ｐゴシック" pitchFamily="34" charset="-128"/>
              </a:rPr>
              <a:t>.   </a:t>
            </a:r>
          </a:p>
          <a:p>
            <a:pPr marL="801688" lvl="1" indent="-400050" eaLnBrk="1" hangingPunct="1">
              <a:spcBef>
                <a:spcPts val="0"/>
              </a:spcBef>
              <a:spcAft>
                <a:spcPts val="600"/>
              </a:spcAft>
              <a:buSzPct val="100000"/>
              <a:buFont typeface="+mj-lt"/>
              <a:buAutoNum type="romanLcPeriod"/>
              <a:defRPr/>
            </a:pPr>
            <a:r>
              <a:rPr lang="en-US" sz="1400" b="1" dirty="0" smtClean="0">
                <a:ea typeface="ＭＳ Ｐゴシック" pitchFamily="34" charset="-128"/>
              </a:rPr>
              <a:t>Draw without replacement </a:t>
            </a:r>
            <a:r>
              <a:rPr lang="en-US" sz="1400" dirty="0" smtClean="0">
                <a:ea typeface="ＭＳ Ｐゴシック" pitchFamily="34" charset="-128"/>
              </a:rPr>
              <a:t>– select this box. </a:t>
            </a:r>
          </a:p>
          <a:p>
            <a:pPr marL="801688" lvl="1" indent="-400050" eaLnBrk="1" hangingPunct="1">
              <a:spcBef>
                <a:spcPts val="0"/>
              </a:spcBef>
              <a:spcAft>
                <a:spcPts val="600"/>
              </a:spcAft>
              <a:buSzPct val="100000"/>
              <a:buFont typeface="+mj-lt"/>
              <a:buAutoNum type="romanLcPeriod"/>
              <a:defRPr/>
            </a:pPr>
            <a:r>
              <a:rPr lang="en-US" sz="1400" b="1" dirty="0" smtClean="0">
                <a:ea typeface="ＭＳ Ｐゴシック" pitchFamily="34" charset="-128"/>
              </a:rPr>
              <a:t>Sample to fill </a:t>
            </a:r>
            <a:r>
              <a:rPr lang="en-US" sz="1400" dirty="0" smtClean="0">
                <a:ea typeface="ＭＳ Ｐゴシック" pitchFamily="34" charset="-128"/>
              </a:rPr>
              <a:t>– Let’s select </a:t>
            </a:r>
            <a:r>
              <a:rPr lang="en-US" sz="1400" b="1" i="1" dirty="0" smtClean="0">
                <a:ea typeface="ＭＳ Ｐゴシック" pitchFamily="34" charset="-128"/>
              </a:rPr>
              <a:t>2000m1 @last</a:t>
            </a:r>
            <a:endParaRPr lang="en-US" sz="200" b="1" i="1" kern="1200" dirty="0" smtClean="0">
              <a:ea typeface="ＭＳ Ｐゴシック" pitchFamily="34" charset="-128"/>
            </a:endParaRPr>
          </a:p>
          <a:p>
            <a:pPr marL="342900" indent="-342900" eaLnBrk="1" hangingPunct="1">
              <a:spcBef>
                <a:spcPts val="0"/>
              </a:spcBef>
              <a:spcAft>
                <a:spcPts val="600"/>
              </a:spcAft>
              <a:buSzPct val="100000"/>
              <a:buFont typeface="+mj-lt"/>
              <a:buAutoNum type="arabicPeriod"/>
              <a:defRPr/>
            </a:pPr>
            <a:r>
              <a:rPr lang="en-US" sz="1400" dirty="0" smtClean="0">
                <a:ea typeface="ＭＳ Ｐゴシック" pitchFamily="34" charset="-128"/>
              </a:rPr>
              <a:t>Under </a:t>
            </a:r>
            <a:r>
              <a:rPr lang="en-US" sz="1400" b="1" i="1" dirty="0" smtClean="0">
                <a:ea typeface="ＭＳ Ｐゴシック" pitchFamily="34" charset="-128"/>
              </a:rPr>
              <a:t>Names for output series </a:t>
            </a:r>
            <a:r>
              <a:rPr lang="en-US" sz="1400" dirty="0" smtClean="0">
                <a:ea typeface="ＭＳ Ｐゴシック" pitchFamily="34" charset="-128"/>
              </a:rPr>
              <a:t>section, let’s specify the name of the new series. In this case, </a:t>
            </a:r>
            <a:r>
              <a:rPr lang="en-US" sz="1400" b="1" i="1" dirty="0" smtClean="0">
                <a:ea typeface="ＭＳ Ｐゴシック" pitchFamily="34" charset="-128"/>
              </a:rPr>
              <a:t>cpi_resample2</a:t>
            </a:r>
            <a:r>
              <a:rPr lang="en-US" sz="1400" dirty="0" smtClean="0">
                <a:ea typeface="ＭＳ Ｐゴシック" pitchFamily="34" charset="-128"/>
              </a:rPr>
              <a:t>. Note that if you don’t specify a name here, the series will be named as </a:t>
            </a:r>
            <a:r>
              <a:rPr lang="en-US" sz="1400" b="1" i="1" dirty="0" err="1" smtClean="0">
                <a:ea typeface="ＭＳ Ｐゴシック" pitchFamily="34" charset="-128"/>
              </a:rPr>
              <a:t>cpi_b</a:t>
            </a:r>
            <a:r>
              <a:rPr lang="en-US" sz="1400" b="1" i="1" dirty="0" smtClean="0">
                <a:ea typeface="ＭＳ Ｐゴシック" pitchFamily="34" charset="-128"/>
              </a:rPr>
              <a:t> </a:t>
            </a:r>
            <a:r>
              <a:rPr lang="en-US" sz="1400" dirty="0" smtClean="0">
                <a:ea typeface="ＭＳ Ｐゴシック" pitchFamily="34" charset="-128"/>
              </a:rPr>
              <a:t>and new values will replace the resampled values in the previous example.</a:t>
            </a:r>
          </a:p>
          <a:p>
            <a:pPr marL="342900" indent="-342900" eaLnBrk="1" hangingPunct="1">
              <a:spcBef>
                <a:spcPts val="0"/>
              </a:spcBef>
              <a:spcAft>
                <a:spcPts val="600"/>
              </a:spcAft>
              <a:buSzPct val="100000"/>
              <a:buFont typeface="+mj-lt"/>
              <a:buAutoNum type="arabicPeriod"/>
              <a:defRPr/>
            </a:pPr>
            <a:r>
              <a:rPr lang="en-US" sz="1400" kern="1200" dirty="0" smtClean="0">
                <a:ea typeface="ＭＳ Ｐゴシック" pitchFamily="34" charset="-128"/>
              </a:rPr>
              <a:t>Click </a:t>
            </a:r>
            <a:r>
              <a:rPr lang="en-US" sz="1400" b="1" kern="1200" dirty="0" smtClean="0">
                <a:ea typeface="ＭＳ Ｐゴシック" pitchFamily="34" charset="-128"/>
              </a:rPr>
              <a:t>OK</a:t>
            </a:r>
            <a:r>
              <a:rPr lang="en-US" sz="1400" kern="1200" dirty="0" smtClean="0">
                <a:ea typeface="ＭＳ Ｐゴシック" pitchFamily="34" charset="-128"/>
              </a:rPr>
              <a:t>. </a:t>
            </a:r>
          </a:p>
          <a:p>
            <a:pPr marL="0" indent="0" eaLnBrk="1" hangingPunct="1">
              <a:buFont typeface="Times" pitchFamily="17" charset="0"/>
              <a:buNone/>
              <a:defRPr/>
            </a:pPr>
            <a:endParaRPr lang="en-US" sz="1800" u="sng" kern="1200" dirty="0">
              <a:ea typeface="ＭＳ Ｐゴシック" pitchFamily="34" charset="-128"/>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8190" y="2189959"/>
            <a:ext cx="3712858" cy="2904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53011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3: Resample </a:t>
            </a:r>
            <a:r>
              <a:rPr lang="en-US" sz="1800" dirty="0" smtClean="0">
                <a:ea typeface="ＭＳ Ｐゴシック" pitchFamily="34" charset="-128"/>
              </a:rPr>
              <a:t>(cont’d)</a:t>
            </a:r>
          </a:p>
        </p:txBody>
      </p:sp>
      <p:sp>
        <p:nvSpPr>
          <p:cNvPr id="6148" name="Rectangle 3"/>
          <p:cNvSpPr>
            <a:spLocks noGrp="1" noChangeArrowheads="1"/>
          </p:cNvSpPr>
          <p:nvPr>
            <p:ph idx="1"/>
          </p:nvPr>
        </p:nvSpPr>
        <p:spPr>
          <a:xfrm>
            <a:off x="477326" y="1186677"/>
            <a:ext cx="8492503" cy="990465"/>
          </a:xfrm>
        </p:spPr>
        <p:txBody>
          <a:bodyPr/>
          <a:lstStyle/>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42</a:t>
            </a:fld>
            <a:endParaRPr lang="en-US" sz="800" dirty="0" smtClean="0"/>
          </a:p>
        </p:txBody>
      </p:sp>
      <p:sp>
        <p:nvSpPr>
          <p:cNvPr id="10" name="Rectangle 3"/>
          <p:cNvSpPr txBox="1">
            <a:spLocks noChangeArrowheads="1"/>
          </p:cNvSpPr>
          <p:nvPr/>
        </p:nvSpPr>
        <p:spPr bwMode="auto">
          <a:xfrm>
            <a:off x="526982" y="1170784"/>
            <a:ext cx="8312218" cy="402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Below we show the original </a:t>
            </a:r>
            <a:r>
              <a:rPr lang="en-US" sz="1600" b="1" i="1" kern="1200" dirty="0" smtClean="0">
                <a:ea typeface="ＭＳ Ｐゴシック" pitchFamily="34" charset="-128"/>
              </a:rPr>
              <a:t>CPI</a:t>
            </a:r>
            <a:r>
              <a:rPr lang="en-US" sz="1600" kern="1200" dirty="0" smtClean="0">
                <a:ea typeface="ＭＳ Ｐゴシック" pitchFamily="34" charset="-128"/>
              </a:rPr>
              <a:t> series and the resampled new series. As you can see, the range of values for the new series comes from the early part of the </a:t>
            </a:r>
            <a:r>
              <a:rPr lang="en-US" sz="1600" b="1" i="1" kern="1200" dirty="0" smtClean="0">
                <a:ea typeface="ＭＳ Ｐゴシック" pitchFamily="34" charset="-128"/>
              </a:rPr>
              <a:t>CPI </a:t>
            </a:r>
            <a:r>
              <a:rPr lang="en-US" sz="1600" kern="1200" dirty="0" smtClean="0">
                <a:ea typeface="ＭＳ Ｐゴシック" pitchFamily="34" charset="-128"/>
              </a:rPr>
              <a:t>sample. </a:t>
            </a:r>
          </a:p>
          <a:p>
            <a:pPr eaLnBrk="1" hangingPunct="1">
              <a:buSzPct val="100000"/>
              <a:buFont typeface="Arial" pitchFamily="34" charset="0"/>
              <a:buChar char="•"/>
              <a:defRPr/>
            </a:pPr>
            <a:r>
              <a:rPr lang="en-US" sz="1600" dirty="0" smtClean="0">
                <a:ea typeface="ＭＳ Ｐゴシック" pitchFamily="34" charset="-128"/>
              </a:rPr>
              <a:t>The new series is also created only over the output sample we specified (</a:t>
            </a:r>
            <a:r>
              <a:rPr lang="en-US" sz="1600" b="1" i="1" dirty="0" smtClean="0">
                <a:ea typeface="ＭＳ Ｐゴシック" pitchFamily="34" charset="-128"/>
              </a:rPr>
              <a:t>2000m1 @last</a:t>
            </a:r>
            <a:r>
              <a:rPr lang="en-US" sz="1600" dirty="0" smtClean="0">
                <a:ea typeface="ＭＳ Ｐゴシック" pitchFamily="34" charset="-128"/>
              </a:rPr>
              <a:t>). </a:t>
            </a:r>
          </a:p>
        </p:txBody>
      </p:sp>
      <p:sp>
        <p:nvSpPr>
          <p:cNvPr id="12" name="Rectangle 3"/>
          <p:cNvSpPr txBox="1">
            <a:spLocks noChangeArrowheads="1"/>
          </p:cNvSpPr>
          <p:nvPr/>
        </p:nvSpPr>
        <p:spPr bwMode="auto">
          <a:xfrm>
            <a:off x="1858979" y="2356725"/>
            <a:ext cx="1389289"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kern="1200" dirty="0" err="1" smtClean="0">
                <a:ea typeface="ＭＳ Ｐゴシック" pitchFamily="34" charset="-128"/>
              </a:rPr>
              <a:t>CPi</a:t>
            </a:r>
            <a:r>
              <a:rPr lang="en-US" sz="1400" b="1" i="1" kern="1200" dirty="0" smtClean="0">
                <a:ea typeface="ＭＳ Ｐゴシック" pitchFamily="34" charset="-128"/>
              </a:rPr>
              <a:t> Series</a:t>
            </a:r>
          </a:p>
        </p:txBody>
      </p:sp>
      <p:sp>
        <p:nvSpPr>
          <p:cNvPr id="13" name="Rectangle 3"/>
          <p:cNvSpPr txBox="1">
            <a:spLocks noChangeArrowheads="1"/>
          </p:cNvSpPr>
          <p:nvPr/>
        </p:nvSpPr>
        <p:spPr bwMode="auto">
          <a:xfrm>
            <a:off x="5584372" y="2419334"/>
            <a:ext cx="2122714" cy="406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dirty="0" smtClean="0">
                <a:ea typeface="ＭＳ Ｐゴシック" pitchFamily="34" charset="-128"/>
              </a:rPr>
              <a:t>CPI</a:t>
            </a:r>
            <a:r>
              <a:rPr lang="en-US" sz="1400" b="1" i="1" kern="1200" dirty="0" smtClean="0">
                <a:ea typeface="ＭＳ Ｐゴシック" pitchFamily="34" charset="-128"/>
              </a:rPr>
              <a:t>_resample2 series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982" y="2756883"/>
            <a:ext cx="3790950" cy="3411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0229" y="2756883"/>
            <a:ext cx="4191000" cy="3381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63154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4: Resample</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99097" y="1132250"/>
            <a:ext cx="8492503" cy="1034008"/>
          </a:xfrm>
        </p:spPr>
        <p:txBody>
          <a:bodyPr/>
          <a:lstStyle/>
          <a:p>
            <a:pPr eaLnBrk="1" hangingPunct="1">
              <a:buSzPct val="100000"/>
              <a:buFont typeface="Arial" pitchFamily="34" charset="0"/>
              <a:buChar char="•"/>
              <a:defRPr/>
            </a:pPr>
            <a:r>
              <a:rPr lang="en-US" sz="1800" kern="1200" dirty="0" smtClean="0">
                <a:ea typeface="ＭＳ Ｐゴシック" pitchFamily="34" charset="-128"/>
              </a:rPr>
              <a:t>By default, EViews draws from each row with equal probability. </a:t>
            </a:r>
          </a:p>
          <a:p>
            <a:pPr eaLnBrk="1" hangingPunct="1">
              <a:buSzPct val="100000"/>
              <a:buFont typeface="Arial" pitchFamily="34" charset="0"/>
              <a:buChar char="•"/>
              <a:defRPr/>
            </a:pPr>
            <a:r>
              <a:rPr lang="en-US" sz="1800" kern="1200" dirty="0" smtClean="0">
                <a:ea typeface="ＭＳ Ｐゴシック" pitchFamily="34" charset="-128"/>
              </a:rPr>
              <a:t>You can change this by specifying weights which give a higher probability to some rows versus others. Note that the weights do not have to add up to 1, since EViews will normalize them. </a:t>
            </a: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43</a:t>
            </a:fld>
            <a:endParaRPr lang="en-US" sz="800" dirty="0" smtClean="0"/>
          </a:p>
        </p:txBody>
      </p:sp>
      <p:sp>
        <p:nvSpPr>
          <p:cNvPr id="10" name="Rectangle 3"/>
          <p:cNvSpPr txBox="1">
            <a:spLocks noChangeArrowheads="1"/>
          </p:cNvSpPr>
          <p:nvPr/>
        </p:nvSpPr>
        <p:spPr bwMode="auto">
          <a:xfrm>
            <a:off x="638580" y="2311628"/>
            <a:ext cx="4771620" cy="441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Example </a:t>
            </a:r>
            <a:r>
              <a:rPr lang="en-US" sz="1600" u="sng" dirty="0" smtClean="0">
                <a:ea typeface="ＭＳ Ｐゴシック" pitchFamily="34" charset="-128"/>
              </a:rPr>
              <a:t>4</a:t>
            </a:r>
            <a:r>
              <a:rPr lang="en-US" sz="1600" u="sng" kern="1200" dirty="0" smtClean="0">
                <a:ea typeface="ＭＳ Ｐゴシック" pitchFamily="34" charset="-128"/>
              </a:rPr>
              <a:t>: Resample</a:t>
            </a:r>
          </a:p>
          <a:p>
            <a:pPr marL="342900" indent="-342900" eaLnBrk="1" hangingPunct="1">
              <a:buSzPct val="100000"/>
              <a:buFont typeface="+mj-lt"/>
              <a:buAutoNum type="arabicPeriod"/>
              <a:defRPr/>
            </a:pPr>
            <a:r>
              <a:rPr lang="en-US" sz="1400" dirty="0" smtClean="0">
                <a:ea typeface="ＭＳ Ｐゴシック" pitchFamily="34" charset="-128"/>
              </a:rPr>
              <a:t>Click on the </a:t>
            </a:r>
            <a:r>
              <a:rPr lang="en-US" sz="1400" b="1" i="1" dirty="0" err="1" smtClean="0">
                <a:ea typeface="ＭＳ Ｐゴシック" pitchFamily="34" charset="-128"/>
              </a:rPr>
              <a:t>TimeSeries</a:t>
            </a:r>
            <a:r>
              <a:rPr lang="en-US" sz="1400" dirty="0" smtClean="0">
                <a:ea typeface="ＭＳ Ｐゴシック" pitchFamily="34" charset="-128"/>
              </a:rPr>
              <a:t> page and type in the command window:</a:t>
            </a:r>
          </a:p>
          <a:p>
            <a:pPr marL="0" indent="0" eaLnBrk="1" hangingPunct="1">
              <a:buSzPct val="100000"/>
              <a:buNone/>
              <a:defRPr/>
            </a:pPr>
            <a:r>
              <a:rPr lang="en-US" sz="1400" dirty="0">
                <a:solidFill>
                  <a:schemeClr val="tx1"/>
                </a:solidFill>
                <a:latin typeface="Courier" pitchFamily="49" charset="0"/>
                <a:ea typeface="ＭＳ Ｐゴシック" pitchFamily="34" charset="-128"/>
              </a:rPr>
              <a:t> </a:t>
            </a:r>
            <a:r>
              <a:rPr lang="en-US" sz="1400" dirty="0" smtClean="0">
                <a:solidFill>
                  <a:schemeClr val="tx1"/>
                </a:solidFill>
                <a:latin typeface="Courier" pitchFamily="49" charset="0"/>
                <a:ea typeface="ＭＳ Ｐゴシック" pitchFamily="34" charset="-128"/>
              </a:rPr>
              <a:t>      </a:t>
            </a:r>
            <a:r>
              <a:rPr lang="en-US" sz="1400" dirty="0" err="1" smtClean="0">
                <a:solidFill>
                  <a:schemeClr val="tx1"/>
                </a:solidFill>
                <a:latin typeface="Courier" pitchFamily="49" charset="0"/>
                <a:ea typeface="ＭＳ Ｐゴシック" pitchFamily="34" charset="-128"/>
              </a:rPr>
              <a:t>smpl</a:t>
            </a:r>
            <a:r>
              <a:rPr lang="en-US" sz="1400" dirty="0" smtClean="0">
                <a:solidFill>
                  <a:schemeClr val="tx1"/>
                </a:solidFill>
                <a:latin typeface="Courier" pitchFamily="49" charset="0"/>
                <a:ea typeface="ＭＳ Ｐゴシック" pitchFamily="34" charset="-128"/>
              </a:rPr>
              <a:t> 1959 1979</a:t>
            </a:r>
          </a:p>
          <a:p>
            <a:pPr marL="0" indent="0" eaLnBrk="1" hangingPunct="1">
              <a:buSzPct val="100000"/>
              <a:buNone/>
              <a:defRPr/>
            </a:pPr>
            <a:r>
              <a:rPr lang="en-US" sz="1400" dirty="0">
                <a:solidFill>
                  <a:schemeClr val="tx1"/>
                </a:solidFill>
                <a:latin typeface="Courier" pitchFamily="49" charset="0"/>
                <a:ea typeface="ＭＳ Ｐゴシック" pitchFamily="34" charset="-128"/>
              </a:rPr>
              <a:t> </a:t>
            </a:r>
            <a:r>
              <a:rPr lang="en-US" sz="1400" dirty="0" smtClean="0">
                <a:solidFill>
                  <a:schemeClr val="tx1"/>
                </a:solidFill>
                <a:latin typeface="Courier" pitchFamily="49" charset="0"/>
                <a:ea typeface="ＭＳ Ｐゴシック" pitchFamily="34" charset="-128"/>
              </a:rPr>
              <a:t>      series weight=1</a:t>
            </a:r>
          </a:p>
          <a:p>
            <a:pPr marL="0" indent="0" eaLnBrk="1" hangingPunct="1">
              <a:buSzPct val="100000"/>
              <a:buNone/>
              <a:defRPr/>
            </a:pPr>
            <a:r>
              <a:rPr lang="en-US" sz="1400" dirty="0">
                <a:solidFill>
                  <a:schemeClr val="tx1"/>
                </a:solidFill>
                <a:latin typeface="Courier" pitchFamily="49" charset="0"/>
                <a:ea typeface="ＭＳ Ｐゴシック" pitchFamily="34" charset="-128"/>
              </a:rPr>
              <a:t> </a:t>
            </a:r>
            <a:r>
              <a:rPr lang="en-US" sz="1400" dirty="0" smtClean="0">
                <a:solidFill>
                  <a:schemeClr val="tx1"/>
                </a:solidFill>
                <a:latin typeface="Courier" pitchFamily="49" charset="0"/>
                <a:ea typeface="ＭＳ Ｐゴシック" pitchFamily="34" charset="-128"/>
              </a:rPr>
              <a:t>      </a:t>
            </a:r>
            <a:r>
              <a:rPr lang="en-US" sz="1400" dirty="0" err="1" smtClean="0">
                <a:solidFill>
                  <a:schemeClr val="tx1"/>
                </a:solidFill>
                <a:latin typeface="Courier" pitchFamily="49" charset="0"/>
                <a:ea typeface="ＭＳ Ｐゴシック" pitchFamily="34" charset="-128"/>
              </a:rPr>
              <a:t>smpl</a:t>
            </a:r>
            <a:r>
              <a:rPr lang="en-US" sz="1400" dirty="0" smtClean="0">
                <a:solidFill>
                  <a:schemeClr val="tx1"/>
                </a:solidFill>
                <a:latin typeface="Courier" pitchFamily="49" charset="0"/>
                <a:ea typeface="ＭＳ Ｐゴシック" pitchFamily="34" charset="-128"/>
              </a:rPr>
              <a:t> 1980 @last</a:t>
            </a:r>
          </a:p>
          <a:p>
            <a:pPr marL="0" indent="0" eaLnBrk="1" hangingPunct="1">
              <a:buSzPct val="100000"/>
              <a:buNone/>
              <a:defRPr/>
            </a:pPr>
            <a:r>
              <a:rPr lang="en-US" sz="1400" dirty="0">
                <a:solidFill>
                  <a:schemeClr val="tx1"/>
                </a:solidFill>
                <a:latin typeface="Courier" pitchFamily="49" charset="0"/>
                <a:ea typeface="ＭＳ Ｐゴシック" pitchFamily="34" charset="-128"/>
              </a:rPr>
              <a:t> </a:t>
            </a:r>
            <a:r>
              <a:rPr lang="en-US" sz="1400" dirty="0" smtClean="0">
                <a:solidFill>
                  <a:schemeClr val="tx1"/>
                </a:solidFill>
                <a:latin typeface="Courier" pitchFamily="49" charset="0"/>
                <a:ea typeface="ＭＳ Ｐゴシック" pitchFamily="34" charset="-128"/>
              </a:rPr>
              <a:t>      series weight=10</a:t>
            </a:r>
          </a:p>
          <a:p>
            <a:pPr marL="0" indent="0" eaLnBrk="1" hangingPunct="1">
              <a:buSzPct val="100000"/>
              <a:buNone/>
              <a:defRPr/>
            </a:pPr>
            <a:r>
              <a:rPr lang="en-US" sz="1400" dirty="0">
                <a:solidFill>
                  <a:schemeClr val="tx1"/>
                </a:solidFill>
                <a:latin typeface="Courier" pitchFamily="49" charset="0"/>
                <a:ea typeface="ＭＳ Ｐゴシック" pitchFamily="34" charset="-128"/>
              </a:rPr>
              <a:t> </a:t>
            </a:r>
            <a:r>
              <a:rPr lang="en-US" sz="1400" dirty="0" smtClean="0">
                <a:solidFill>
                  <a:schemeClr val="tx1"/>
                </a:solidFill>
                <a:latin typeface="Courier" pitchFamily="49" charset="0"/>
                <a:ea typeface="ＭＳ Ｐゴシック" pitchFamily="34" charset="-128"/>
              </a:rPr>
              <a:t>      </a:t>
            </a:r>
            <a:r>
              <a:rPr lang="en-US" sz="1400" dirty="0" err="1" smtClean="0">
                <a:solidFill>
                  <a:schemeClr val="tx1"/>
                </a:solidFill>
                <a:latin typeface="Courier" pitchFamily="49" charset="0"/>
                <a:ea typeface="ＭＳ Ｐゴシック" pitchFamily="34" charset="-128"/>
              </a:rPr>
              <a:t>smpl</a:t>
            </a:r>
            <a:r>
              <a:rPr lang="en-US" sz="1400" dirty="0" smtClean="0">
                <a:solidFill>
                  <a:schemeClr val="tx1"/>
                </a:solidFill>
                <a:latin typeface="Courier" pitchFamily="49" charset="0"/>
                <a:ea typeface="ＭＳ Ｐゴシック" pitchFamily="34" charset="-128"/>
              </a:rPr>
              <a:t> @all</a:t>
            </a:r>
          </a:p>
          <a:p>
            <a:pPr marL="342900" indent="-342900" eaLnBrk="1" hangingPunct="1">
              <a:buSzPct val="100000"/>
              <a:buFont typeface="+mj-lt"/>
              <a:buAutoNum type="arabicPeriod" startAt="2"/>
              <a:defRPr/>
            </a:pPr>
            <a:r>
              <a:rPr lang="en-US" sz="1400" dirty="0" smtClean="0">
                <a:ea typeface="ＭＳ Ｐゴシック" pitchFamily="34" charset="-128"/>
              </a:rPr>
              <a:t>Press </a:t>
            </a:r>
            <a:r>
              <a:rPr lang="en-US" sz="1400" b="1" dirty="0" smtClean="0">
                <a:ea typeface="ＭＳ Ｐゴシック" pitchFamily="34" charset="-128"/>
              </a:rPr>
              <a:t>Enter</a:t>
            </a:r>
            <a:r>
              <a:rPr lang="en-US" sz="1400" dirty="0" smtClean="0">
                <a:ea typeface="ＭＳ Ｐゴシック" pitchFamily="34" charset="-128"/>
              </a:rPr>
              <a:t> after each row. This creates a series </a:t>
            </a:r>
            <a:r>
              <a:rPr lang="en-US" sz="1400" b="1" i="1" dirty="0" smtClean="0">
                <a:ea typeface="ＭＳ Ｐゴシック" pitchFamily="34" charset="-128"/>
              </a:rPr>
              <a:t>weight</a:t>
            </a:r>
            <a:r>
              <a:rPr lang="en-US" sz="1400" dirty="0" smtClean="0">
                <a:ea typeface="ＭＳ Ｐゴシック" pitchFamily="34" charset="-128"/>
              </a:rPr>
              <a:t> that weighs earlier observations less than more current ones. </a:t>
            </a:r>
          </a:p>
          <a:p>
            <a:pPr marL="342900" indent="-342900" eaLnBrk="1" hangingPunct="1">
              <a:buSzPct val="100000"/>
              <a:buFont typeface="+mj-lt"/>
              <a:buAutoNum type="arabicPeriod" startAt="2"/>
              <a:defRPr/>
            </a:pPr>
            <a:r>
              <a:rPr lang="en-US" sz="1400" dirty="0" smtClean="0">
                <a:ea typeface="ＭＳ Ｐゴシック" pitchFamily="34" charset="-128"/>
              </a:rPr>
              <a:t>Open </a:t>
            </a:r>
            <a:r>
              <a:rPr lang="en-US" sz="1400" b="1" i="1" dirty="0" smtClean="0">
                <a:ea typeface="ＭＳ Ｐゴシック" pitchFamily="34" charset="-128"/>
              </a:rPr>
              <a:t>CPI </a:t>
            </a:r>
            <a:r>
              <a:rPr lang="en-US" sz="1400" dirty="0" smtClean="0">
                <a:ea typeface="ＭＳ Ｐゴシック" pitchFamily="34" charset="-128"/>
              </a:rPr>
              <a:t>series and click </a:t>
            </a:r>
            <a:r>
              <a:rPr lang="en-US" sz="1400" b="1" dirty="0" err="1" smtClean="0">
                <a:ea typeface="ＭＳ Ｐゴシック" pitchFamily="34" charset="-128"/>
              </a:rPr>
              <a:t>Proc</a:t>
            </a:r>
            <a:r>
              <a:rPr lang="en-US" sz="1400" dirty="0" smtClean="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Resample</a:t>
            </a:r>
            <a:r>
              <a:rPr lang="en-US" sz="1400" dirty="0" smtClean="0">
                <a:ea typeface="ＭＳ Ｐゴシック" pitchFamily="34" charset="-128"/>
              </a:rPr>
              <a:t>.</a:t>
            </a:r>
            <a:r>
              <a:rPr lang="en-US" sz="1400" dirty="0">
                <a:ea typeface="ＭＳ Ｐゴシック" pitchFamily="34" charset="-128"/>
              </a:rPr>
              <a:t> </a:t>
            </a:r>
            <a:r>
              <a:rPr lang="en-US" sz="1400" dirty="0" smtClean="0">
                <a:ea typeface="ＭＳ Ｐゴシック" pitchFamily="34" charset="-128"/>
              </a:rPr>
              <a:t>The </a:t>
            </a:r>
            <a:r>
              <a:rPr lang="en-US" sz="1400" b="1" i="1" dirty="0" smtClean="0">
                <a:ea typeface="ＭＳ Ｐゴシック" pitchFamily="34" charset="-128"/>
              </a:rPr>
              <a:t>Resample </a:t>
            </a:r>
            <a:r>
              <a:rPr lang="en-US" sz="1400" dirty="0" smtClean="0">
                <a:ea typeface="ＭＳ Ｐゴシック" pitchFamily="34" charset="-128"/>
              </a:rPr>
              <a:t>dialog </a:t>
            </a:r>
            <a:r>
              <a:rPr lang="en-US" sz="1400" dirty="0">
                <a:ea typeface="ＭＳ Ｐゴシック" pitchFamily="34" charset="-128"/>
              </a:rPr>
              <a:t>box opens </a:t>
            </a:r>
            <a:r>
              <a:rPr lang="en-US" sz="1400" dirty="0" smtClean="0">
                <a:ea typeface="ＭＳ Ｐゴシック" pitchFamily="34" charset="-128"/>
              </a:rPr>
              <a:t>up. Type here the entire range for input and output samples. </a:t>
            </a:r>
          </a:p>
          <a:p>
            <a:pPr marL="342900" indent="-342900" eaLnBrk="1" hangingPunct="1">
              <a:buSzPct val="100000"/>
              <a:buFont typeface="+mj-lt"/>
              <a:buAutoNum type="arabicPeriod" startAt="2"/>
              <a:defRPr/>
            </a:pPr>
            <a:r>
              <a:rPr lang="en-US" sz="1400" dirty="0" smtClean="0">
                <a:ea typeface="ＭＳ Ｐゴシック" pitchFamily="34" charset="-128"/>
              </a:rPr>
              <a:t>Under </a:t>
            </a:r>
            <a:r>
              <a:rPr lang="en-US" sz="1400" b="1" i="1" dirty="0" smtClean="0">
                <a:ea typeface="ＭＳ Ｐゴシック" pitchFamily="34" charset="-128"/>
              </a:rPr>
              <a:t>Options</a:t>
            </a:r>
            <a:r>
              <a:rPr lang="en-US" sz="1400" dirty="0" smtClean="0">
                <a:ea typeface="ＭＳ Ｐゴシック" pitchFamily="34" charset="-128"/>
              </a:rPr>
              <a:t> type </a:t>
            </a:r>
            <a:r>
              <a:rPr lang="en-US" sz="1400" b="1" i="1" dirty="0" smtClean="0">
                <a:ea typeface="ＭＳ Ｐゴシック" pitchFamily="34" charset="-128"/>
              </a:rPr>
              <a:t>weight</a:t>
            </a:r>
            <a:r>
              <a:rPr lang="en-US" sz="1400" dirty="0" smtClean="0">
                <a:ea typeface="ＭＳ Ｐゴシック" pitchFamily="34" charset="-128"/>
              </a:rPr>
              <a:t>. Under </a:t>
            </a:r>
            <a:r>
              <a:rPr lang="en-US" sz="1400" b="1" i="1" dirty="0" smtClean="0">
                <a:ea typeface="ＭＳ Ｐゴシック" pitchFamily="34" charset="-128"/>
              </a:rPr>
              <a:t>Names for output series </a:t>
            </a:r>
            <a:r>
              <a:rPr lang="en-US" sz="1400" dirty="0" smtClean="0">
                <a:ea typeface="ＭＳ Ｐゴシック" pitchFamily="34" charset="-128"/>
              </a:rPr>
              <a:t>section, type </a:t>
            </a:r>
            <a:r>
              <a:rPr lang="en-US" sz="1400" b="1" i="1" dirty="0" smtClean="0">
                <a:ea typeface="ＭＳ Ｐゴシック" pitchFamily="34" charset="-128"/>
              </a:rPr>
              <a:t>cpi_resample3</a:t>
            </a:r>
            <a:r>
              <a:rPr lang="en-US" sz="1400" dirty="0" smtClean="0">
                <a:ea typeface="ＭＳ Ｐゴシック" pitchFamily="34" charset="-128"/>
              </a:rPr>
              <a:t>. </a:t>
            </a:r>
          </a:p>
          <a:p>
            <a:pPr marL="342900" indent="-342900" eaLnBrk="1" hangingPunct="1">
              <a:spcBef>
                <a:spcPts val="0"/>
              </a:spcBef>
              <a:spcAft>
                <a:spcPts val="600"/>
              </a:spcAft>
              <a:buSzPct val="100000"/>
              <a:buFont typeface="+mj-lt"/>
              <a:buAutoNum type="arabicPeriod" startAt="2"/>
              <a:defRPr/>
            </a:pPr>
            <a:r>
              <a:rPr lang="en-US" sz="1400" kern="1200" dirty="0" smtClean="0">
                <a:ea typeface="ＭＳ Ｐゴシック" pitchFamily="34" charset="-128"/>
              </a:rPr>
              <a:t>Click </a:t>
            </a:r>
            <a:r>
              <a:rPr lang="en-US" sz="1400" b="1" kern="1200" dirty="0" smtClean="0">
                <a:ea typeface="ＭＳ Ｐゴシック" pitchFamily="34" charset="-128"/>
              </a:rPr>
              <a:t>OK</a:t>
            </a:r>
            <a:r>
              <a:rPr lang="en-US" sz="1400" kern="1200" dirty="0" smtClean="0">
                <a:ea typeface="ＭＳ Ｐゴシック" pitchFamily="34" charset="-128"/>
              </a:rPr>
              <a:t>. </a:t>
            </a:r>
          </a:p>
          <a:p>
            <a:pPr marL="0" indent="0" eaLnBrk="1" hangingPunct="1">
              <a:buFont typeface="Times" pitchFamily="17" charset="0"/>
              <a:buNone/>
              <a:defRPr/>
            </a:pPr>
            <a:endParaRPr lang="en-US" sz="1800" u="sng" kern="1200" dirty="0">
              <a:ea typeface="ＭＳ Ｐゴシック" pitchFamily="34" charset="-128"/>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4988" y="2202771"/>
            <a:ext cx="3623782" cy="2826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06108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4: Resample </a:t>
            </a:r>
            <a:r>
              <a:rPr lang="en-US" sz="1800" dirty="0" smtClean="0">
                <a:ea typeface="ＭＳ Ｐゴシック" pitchFamily="34" charset="-128"/>
              </a:rPr>
              <a:t>(cont’d)</a:t>
            </a:r>
          </a:p>
        </p:txBody>
      </p:sp>
      <p:sp>
        <p:nvSpPr>
          <p:cNvPr id="6148" name="Rectangle 3"/>
          <p:cNvSpPr>
            <a:spLocks noGrp="1" noChangeArrowheads="1"/>
          </p:cNvSpPr>
          <p:nvPr>
            <p:ph idx="1"/>
          </p:nvPr>
        </p:nvSpPr>
        <p:spPr>
          <a:xfrm>
            <a:off x="477326" y="1186677"/>
            <a:ext cx="8492503" cy="990465"/>
          </a:xfrm>
        </p:spPr>
        <p:txBody>
          <a:bodyPr/>
          <a:lstStyle/>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44</a:t>
            </a:fld>
            <a:endParaRPr lang="en-US" sz="800" dirty="0" smtClean="0"/>
          </a:p>
        </p:txBody>
      </p:sp>
      <p:sp>
        <p:nvSpPr>
          <p:cNvPr id="10" name="Rectangle 3"/>
          <p:cNvSpPr txBox="1">
            <a:spLocks noChangeArrowheads="1"/>
          </p:cNvSpPr>
          <p:nvPr/>
        </p:nvSpPr>
        <p:spPr bwMode="auto">
          <a:xfrm>
            <a:off x="526982" y="1170784"/>
            <a:ext cx="8312218" cy="402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Below we show both the original </a:t>
            </a:r>
            <a:r>
              <a:rPr lang="en-US" sz="1600" b="1" i="1" kern="1200" dirty="0" smtClean="0">
                <a:ea typeface="ＭＳ Ｐゴシック" pitchFamily="34" charset="-128"/>
              </a:rPr>
              <a:t>CPI</a:t>
            </a:r>
            <a:r>
              <a:rPr lang="en-US" sz="1600" kern="1200" dirty="0" smtClean="0">
                <a:ea typeface="ＭＳ Ｐゴシック" pitchFamily="34" charset="-128"/>
              </a:rPr>
              <a:t> series and the resampled new series. As you can see, most of the values come from the later part of the </a:t>
            </a:r>
            <a:r>
              <a:rPr lang="en-US" sz="1600" b="1" i="1" kern="1200" dirty="0" smtClean="0">
                <a:ea typeface="ＭＳ Ｐゴシック" pitchFamily="34" charset="-128"/>
              </a:rPr>
              <a:t>CPI </a:t>
            </a:r>
            <a:r>
              <a:rPr lang="en-US" sz="1600" kern="1200" dirty="0" smtClean="0">
                <a:ea typeface="ＭＳ Ｐゴシック" pitchFamily="34" charset="-128"/>
              </a:rPr>
              <a:t>sample. </a:t>
            </a:r>
          </a:p>
        </p:txBody>
      </p:sp>
      <p:sp>
        <p:nvSpPr>
          <p:cNvPr id="12" name="Rectangle 3"/>
          <p:cNvSpPr txBox="1">
            <a:spLocks noChangeArrowheads="1"/>
          </p:cNvSpPr>
          <p:nvPr/>
        </p:nvSpPr>
        <p:spPr bwMode="auto">
          <a:xfrm>
            <a:off x="1858979" y="2443811"/>
            <a:ext cx="1389289"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kern="1200" dirty="0" err="1" smtClean="0">
                <a:ea typeface="ＭＳ Ｐゴシック" pitchFamily="34" charset="-128"/>
              </a:rPr>
              <a:t>CPi</a:t>
            </a:r>
            <a:r>
              <a:rPr lang="en-US" sz="1400" b="1" i="1" kern="1200" dirty="0" smtClean="0">
                <a:ea typeface="ＭＳ Ｐゴシック" pitchFamily="34" charset="-128"/>
              </a:rPr>
              <a:t> Series</a:t>
            </a:r>
          </a:p>
        </p:txBody>
      </p:sp>
      <p:sp>
        <p:nvSpPr>
          <p:cNvPr id="13" name="Rectangle 3"/>
          <p:cNvSpPr txBox="1">
            <a:spLocks noChangeArrowheads="1"/>
          </p:cNvSpPr>
          <p:nvPr/>
        </p:nvSpPr>
        <p:spPr bwMode="auto">
          <a:xfrm>
            <a:off x="5584372" y="2419334"/>
            <a:ext cx="2122714" cy="406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400" b="1" i="1" dirty="0" smtClean="0">
                <a:ea typeface="ＭＳ Ｐゴシック" pitchFamily="34" charset="-128"/>
              </a:rPr>
              <a:t>CPI</a:t>
            </a:r>
            <a:r>
              <a:rPr lang="en-US" sz="1400" b="1" i="1" kern="1200" dirty="0" smtClean="0">
                <a:ea typeface="ＭＳ Ｐゴシック" pitchFamily="34" charset="-128"/>
              </a:rPr>
              <a:t>_resample3 series</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5492" y="2776472"/>
            <a:ext cx="4060471" cy="3372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982" y="2756883"/>
            <a:ext cx="3790950" cy="3411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70083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5: Interpolate</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99097" y="1132250"/>
            <a:ext cx="8492503" cy="1034008"/>
          </a:xfrm>
        </p:spPr>
        <p:txBody>
          <a:bodyPr/>
          <a:lstStyle/>
          <a:p>
            <a:pPr eaLnBrk="1" hangingPunct="1">
              <a:buSzPct val="100000"/>
              <a:buFont typeface="Arial" pitchFamily="34" charset="0"/>
              <a:buChar char="•"/>
              <a:defRPr/>
            </a:pPr>
            <a:r>
              <a:rPr lang="en-US" sz="1800" kern="1200" dirty="0" smtClean="0">
                <a:ea typeface="ＭＳ Ｐゴシック" pitchFamily="34" charset="-128"/>
              </a:rPr>
              <a:t>EViews offers a number of built-in procedures to fill in missing values in a series. </a:t>
            </a:r>
          </a:p>
          <a:p>
            <a:pPr eaLnBrk="1" hangingPunct="1">
              <a:buSzPct val="100000"/>
              <a:buFont typeface="Arial" pitchFamily="34" charset="0"/>
              <a:buChar char="•"/>
              <a:defRPr/>
            </a:pPr>
            <a:r>
              <a:rPr lang="en-US" sz="1800" kern="1200" dirty="0" smtClean="0">
                <a:ea typeface="ＭＳ Ｐゴシック" pitchFamily="34" charset="-128"/>
              </a:rPr>
              <a:t>The procedures that you can use to perform interpolation are: </a:t>
            </a:r>
            <a:r>
              <a:rPr lang="en-US" sz="1800" b="1" kern="1200" dirty="0" smtClean="0">
                <a:ea typeface="ＭＳ Ｐゴシック" pitchFamily="34" charset="-128"/>
              </a:rPr>
              <a:t>Linear</a:t>
            </a:r>
            <a:r>
              <a:rPr lang="en-US" sz="1800" kern="1200" dirty="0" smtClean="0">
                <a:ea typeface="ＭＳ Ｐゴシック" pitchFamily="34" charset="-128"/>
              </a:rPr>
              <a:t>, </a:t>
            </a:r>
            <a:r>
              <a:rPr lang="en-US" sz="1800" b="1" kern="1200" dirty="0" smtClean="0">
                <a:ea typeface="ＭＳ Ｐゴシック" pitchFamily="34" charset="-128"/>
              </a:rPr>
              <a:t>log-linear</a:t>
            </a:r>
            <a:r>
              <a:rPr lang="en-US" sz="1800" kern="1200" dirty="0" smtClean="0">
                <a:ea typeface="ＭＳ Ｐゴシック" pitchFamily="34" charset="-128"/>
              </a:rPr>
              <a:t>, the </a:t>
            </a:r>
            <a:r>
              <a:rPr lang="en-US" sz="1800" b="1" kern="1200" dirty="0" err="1" smtClean="0">
                <a:ea typeface="ＭＳ Ｐゴシック" pitchFamily="34" charset="-128"/>
              </a:rPr>
              <a:t>Catmull</a:t>
            </a:r>
            <a:r>
              <a:rPr lang="en-US" sz="1800" b="1" kern="1200" dirty="0" smtClean="0">
                <a:ea typeface="ＭＳ Ｐゴシック" pitchFamily="34" charset="-128"/>
              </a:rPr>
              <a:t>-Rom spline</a:t>
            </a:r>
            <a:r>
              <a:rPr lang="en-US" sz="1800" kern="1200" dirty="0" smtClean="0">
                <a:ea typeface="ＭＳ Ｐゴシック" pitchFamily="34" charset="-128"/>
              </a:rPr>
              <a:t>, and the </a:t>
            </a:r>
            <a:r>
              <a:rPr lang="en-US" sz="1800" b="1" kern="1200" dirty="0" smtClean="0">
                <a:ea typeface="ＭＳ Ｐゴシック" pitchFamily="34" charset="-128"/>
              </a:rPr>
              <a:t>Cardinal Spline</a:t>
            </a:r>
            <a:r>
              <a:rPr lang="en-US" sz="1800" kern="1200" dirty="0" smtClean="0">
                <a:ea typeface="ＭＳ Ｐゴシック" pitchFamily="34" charset="-128"/>
              </a:rPr>
              <a:t>.   </a:t>
            </a: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45</a:t>
            </a:fld>
            <a:endParaRPr lang="en-US" sz="800" dirty="0" smtClean="0"/>
          </a:p>
        </p:txBody>
      </p:sp>
      <p:sp>
        <p:nvSpPr>
          <p:cNvPr id="10" name="Rectangle 3"/>
          <p:cNvSpPr txBox="1">
            <a:spLocks noChangeArrowheads="1"/>
          </p:cNvSpPr>
          <p:nvPr/>
        </p:nvSpPr>
        <p:spPr bwMode="auto">
          <a:xfrm>
            <a:off x="638580" y="2311628"/>
            <a:ext cx="4270877" cy="441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Example </a:t>
            </a:r>
            <a:r>
              <a:rPr lang="en-US" sz="1600" u="sng" dirty="0" smtClean="0">
                <a:ea typeface="ＭＳ Ｐゴシック" pitchFamily="34" charset="-128"/>
              </a:rPr>
              <a:t>5</a:t>
            </a:r>
            <a:r>
              <a:rPr lang="en-US" sz="1600" u="sng" kern="1200" dirty="0" smtClean="0">
                <a:ea typeface="ＭＳ Ｐゴシック" pitchFamily="34" charset="-128"/>
              </a:rPr>
              <a:t>: Interpolate</a:t>
            </a:r>
          </a:p>
          <a:p>
            <a:pPr marL="342900" indent="-342900" eaLnBrk="1" hangingPunct="1">
              <a:buSzPct val="100000"/>
              <a:buFont typeface="+mj-lt"/>
              <a:buAutoNum type="arabicPeriod"/>
              <a:defRPr/>
            </a:pPr>
            <a:r>
              <a:rPr lang="en-US" sz="1400" dirty="0" smtClean="0">
                <a:ea typeface="ＭＳ Ｐゴシック" pitchFamily="34" charset="-128"/>
              </a:rPr>
              <a:t>Click on the </a:t>
            </a:r>
            <a:r>
              <a:rPr lang="en-US" sz="1400" b="1" i="1" dirty="0" err="1" smtClean="0">
                <a:ea typeface="ＭＳ Ｐゴシック" pitchFamily="34" charset="-128"/>
              </a:rPr>
              <a:t>TimeSeries</a:t>
            </a:r>
            <a:r>
              <a:rPr lang="en-US" sz="1400" dirty="0" smtClean="0">
                <a:ea typeface="ＭＳ Ｐゴシック" pitchFamily="34" charset="-128"/>
              </a:rPr>
              <a:t> page and open series </a:t>
            </a:r>
            <a:r>
              <a:rPr lang="en-US" sz="1400" b="1" i="1" dirty="0" err="1" smtClean="0">
                <a:ea typeface="ＭＳ Ｐゴシック" pitchFamily="34" charset="-128"/>
              </a:rPr>
              <a:t>series_NA</a:t>
            </a:r>
            <a:r>
              <a:rPr lang="en-US" sz="1400" dirty="0" smtClean="0">
                <a:ea typeface="ＭＳ Ｐゴシック" pitchFamily="34" charset="-128"/>
              </a:rPr>
              <a:t>. </a:t>
            </a:r>
          </a:p>
          <a:p>
            <a:pPr marL="342900" indent="-342900" eaLnBrk="1" hangingPunct="1">
              <a:buSzPct val="100000"/>
              <a:buFont typeface="+mj-lt"/>
              <a:buAutoNum type="arabicPeriod" startAt="2"/>
              <a:defRPr/>
            </a:pPr>
            <a:r>
              <a:rPr lang="en-US" sz="1400" dirty="0" smtClean="0">
                <a:ea typeface="ＭＳ Ｐゴシック" pitchFamily="34" charset="-128"/>
              </a:rPr>
              <a:t>Click </a:t>
            </a:r>
            <a:r>
              <a:rPr lang="en-US" sz="1400" b="1" dirty="0" err="1" smtClean="0">
                <a:ea typeface="ＭＳ Ｐゴシック" pitchFamily="34" charset="-128"/>
              </a:rPr>
              <a:t>Proc</a:t>
            </a:r>
            <a:r>
              <a:rPr lang="en-US" sz="1400" dirty="0" smtClean="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Interpolate</a:t>
            </a:r>
            <a:r>
              <a:rPr lang="en-US" sz="1400" dirty="0" smtClean="0">
                <a:ea typeface="ＭＳ Ｐゴシック" pitchFamily="34" charset="-128"/>
              </a:rPr>
              <a:t>. The </a:t>
            </a:r>
            <a:r>
              <a:rPr lang="en-US" sz="1400" b="1" i="1" dirty="0" smtClean="0">
                <a:ea typeface="ＭＳ Ｐゴシック" pitchFamily="34" charset="-128"/>
              </a:rPr>
              <a:t>Interpolation </a:t>
            </a:r>
            <a:r>
              <a:rPr lang="en-US" sz="1400" dirty="0" smtClean="0">
                <a:ea typeface="ＭＳ Ｐゴシック" pitchFamily="34" charset="-128"/>
              </a:rPr>
              <a:t>dialog </a:t>
            </a:r>
            <a:r>
              <a:rPr lang="en-US" sz="1400" dirty="0">
                <a:ea typeface="ＭＳ Ｐゴシック" pitchFamily="34" charset="-128"/>
              </a:rPr>
              <a:t>box opens </a:t>
            </a:r>
            <a:r>
              <a:rPr lang="en-US" sz="1400" dirty="0" smtClean="0">
                <a:ea typeface="ＭＳ Ｐゴシック" pitchFamily="34" charset="-128"/>
              </a:rPr>
              <a:t>up. Under the </a:t>
            </a:r>
            <a:r>
              <a:rPr lang="en-US" sz="1400" b="1" i="1" dirty="0" smtClean="0">
                <a:ea typeface="ＭＳ Ｐゴシック" pitchFamily="34" charset="-128"/>
              </a:rPr>
              <a:t>Interpolation method</a:t>
            </a:r>
            <a:r>
              <a:rPr lang="en-US" sz="1400" dirty="0" smtClean="0">
                <a:ea typeface="ＭＳ Ｐゴシック" pitchFamily="34" charset="-128"/>
              </a:rPr>
              <a:t>, click one of the options (</a:t>
            </a:r>
            <a:r>
              <a:rPr lang="en-US" sz="1400" b="1" dirty="0" smtClean="0">
                <a:ea typeface="ＭＳ Ｐゴシック" pitchFamily="34" charset="-128"/>
              </a:rPr>
              <a:t>linear</a:t>
            </a:r>
            <a:r>
              <a:rPr lang="en-US" sz="1400" dirty="0" smtClean="0">
                <a:ea typeface="ＭＳ Ｐゴシック" pitchFamily="34" charset="-128"/>
              </a:rPr>
              <a:t> in this case). </a:t>
            </a:r>
          </a:p>
          <a:p>
            <a:pPr marL="342900" indent="-342900" eaLnBrk="1" hangingPunct="1">
              <a:buSzPct val="100000"/>
              <a:buFont typeface="+mj-lt"/>
              <a:buAutoNum type="arabicPeriod" startAt="2"/>
              <a:defRPr/>
            </a:pPr>
            <a:r>
              <a:rPr lang="en-US" sz="1400" dirty="0" smtClean="0">
                <a:ea typeface="ＭＳ Ｐゴシック" pitchFamily="34" charset="-128"/>
              </a:rPr>
              <a:t>The Sample box allows you to specify the sample over which the interpolation will be carried out. Leave blank to include the entire </a:t>
            </a:r>
            <a:r>
              <a:rPr lang="en-US" sz="1400" dirty="0" err="1" smtClean="0">
                <a:ea typeface="ＭＳ Ｐゴシック" pitchFamily="34" charset="-128"/>
              </a:rPr>
              <a:t>workfile</a:t>
            </a:r>
            <a:r>
              <a:rPr lang="en-US" sz="1400" dirty="0" smtClean="0">
                <a:ea typeface="ＭＳ Ｐゴシック" pitchFamily="34" charset="-128"/>
              </a:rPr>
              <a:t> sample (as we do here)</a:t>
            </a:r>
          </a:p>
          <a:p>
            <a:pPr marL="342900" indent="-342900" eaLnBrk="1" hangingPunct="1">
              <a:buSzPct val="100000"/>
              <a:buFont typeface="+mj-lt"/>
              <a:buAutoNum type="arabicPeriod" startAt="2"/>
              <a:defRPr/>
            </a:pPr>
            <a:r>
              <a:rPr lang="en-US" sz="1400" dirty="0" smtClean="0">
                <a:ea typeface="ＭＳ Ｐゴシック" pitchFamily="34" charset="-128"/>
              </a:rPr>
              <a:t>Under </a:t>
            </a:r>
            <a:r>
              <a:rPr lang="en-US" sz="1400" b="1" i="1" dirty="0" smtClean="0">
                <a:ea typeface="ＭＳ Ｐゴシック" pitchFamily="34" charset="-128"/>
              </a:rPr>
              <a:t>Output series name </a:t>
            </a:r>
            <a:r>
              <a:rPr lang="en-US" sz="1400" dirty="0" smtClean="0">
                <a:ea typeface="ＭＳ Ｐゴシック" pitchFamily="34" charset="-128"/>
              </a:rPr>
              <a:t>section, type the name of the series: </a:t>
            </a:r>
            <a:r>
              <a:rPr lang="en-US" sz="1400" b="1" i="1" dirty="0" err="1" smtClean="0">
                <a:ea typeface="ＭＳ Ｐゴシック" pitchFamily="34" charset="-128"/>
              </a:rPr>
              <a:t>Series_interpolate</a:t>
            </a:r>
            <a:r>
              <a:rPr lang="en-US" sz="1400" b="1" i="1" dirty="0" smtClean="0">
                <a:ea typeface="ＭＳ Ｐゴシック" pitchFamily="34" charset="-128"/>
              </a:rPr>
              <a:t>.</a:t>
            </a:r>
          </a:p>
          <a:p>
            <a:pPr marL="342900" indent="-342900" eaLnBrk="1" hangingPunct="1">
              <a:buSzPct val="100000"/>
              <a:buFont typeface="+mj-lt"/>
              <a:buAutoNum type="arabicPeriod" startAt="2"/>
              <a:defRPr/>
            </a:pPr>
            <a:r>
              <a:rPr lang="en-US" sz="1400" kern="1200" dirty="0" smtClean="0">
                <a:ea typeface="ＭＳ Ｐゴシック" pitchFamily="34" charset="-128"/>
              </a:rPr>
              <a:t>Click </a:t>
            </a:r>
            <a:r>
              <a:rPr lang="en-US" sz="1400" b="1" kern="1200" dirty="0" smtClean="0">
                <a:ea typeface="ＭＳ Ｐゴシック" pitchFamily="34" charset="-128"/>
              </a:rPr>
              <a:t>OK</a:t>
            </a:r>
            <a:r>
              <a:rPr lang="en-US" sz="1400" b="1" i="1" kern="1200" dirty="0" smtClean="0">
                <a:ea typeface="ＭＳ Ｐゴシック" pitchFamily="34" charset="-128"/>
              </a:rPr>
              <a:t>. </a:t>
            </a:r>
            <a:endParaRPr lang="en-US" sz="14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9457" y="2366056"/>
            <a:ext cx="3524250" cy="2886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73016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5: Interpolate </a:t>
            </a:r>
            <a:r>
              <a:rPr lang="en-US" sz="1800" dirty="0" smtClean="0">
                <a:ea typeface="ＭＳ Ｐゴシック" pitchFamily="34" charset="-128"/>
              </a:rPr>
              <a:t>(cont’d)</a:t>
            </a:r>
          </a:p>
        </p:txBody>
      </p:sp>
      <p:sp>
        <p:nvSpPr>
          <p:cNvPr id="6148" name="Rectangle 3"/>
          <p:cNvSpPr>
            <a:spLocks noGrp="1" noChangeArrowheads="1"/>
          </p:cNvSpPr>
          <p:nvPr>
            <p:ph idx="1"/>
          </p:nvPr>
        </p:nvSpPr>
        <p:spPr>
          <a:xfrm>
            <a:off x="477326" y="1186677"/>
            <a:ext cx="8492503" cy="990465"/>
          </a:xfrm>
        </p:spPr>
        <p:txBody>
          <a:bodyPr/>
          <a:lstStyle/>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46</a:t>
            </a:fld>
            <a:endParaRPr lang="en-US" sz="800" dirty="0" smtClean="0"/>
          </a:p>
        </p:txBody>
      </p:sp>
      <p:sp>
        <p:nvSpPr>
          <p:cNvPr id="10" name="Rectangle 3"/>
          <p:cNvSpPr txBox="1">
            <a:spLocks noChangeArrowheads="1"/>
          </p:cNvSpPr>
          <p:nvPr/>
        </p:nvSpPr>
        <p:spPr bwMode="auto">
          <a:xfrm>
            <a:off x="526982" y="1170784"/>
            <a:ext cx="3772875" cy="402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Results are shown here with both the original </a:t>
            </a:r>
            <a:r>
              <a:rPr lang="en-US" sz="1600" b="1" i="1" kern="1200" dirty="0" err="1" smtClean="0">
                <a:ea typeface="ＭＳ Ｐゴシック" pitchFamily="34" charset="-128"/>
              </a:rPr>
              <a:t>series_NA</a:t>
            </a:r>
            <a:r>
              <a:rPr lang="en-US" sz="1600" b="1" i="1" kern="1200" dirty="0" smtClean="0">
                <a:ea typeface="ＭＳ Ｐゴシック" pitchFamily="34" charset="-128"/>
              </a:rPr>
              <a:t> </a:t>
            </a:r>
            <a:r>
              <a:rPr lang="en-US" sz="1600" kern="1200" dirty="0" smtClean="0">
                <a:ea typeface="ＭＳ Ｐゴシック" pitchFamily="34" charset="-128"/>
              </a:rPr>
              <a:t>and the new interpolated series. </a:t>
            </a:r>
            <a:r>
              <a:rPr lang="en-US" sz="1600" dirty="0" smtClean="0">
                <a:ea typeface="ＭＳ Ｐゴシック" pitchFamily="34" charset="-128"/>
              </a:rPr>
              <a:t>Using the               button we can highlight the differences between the two series.</a:t>
            </a:r>
          </a:p>
          <a:p>
            <a:pPr eaLnBrk="1" hangingPunct="1">
              <a:buSzPct val="100000"/>
              <a:buFont typeface="Arial" pitchFamily="34" charset="0"/>
              <a:buChar char="•"/>
              <a:defRPr/>
            </a:pPr>
            <a:r>
              <a:rPr lang="en-US" sz="1600" kern="1200" dirty="0" smtClean="0">
                <a:ea typeface="ＭＳ Ｐゴシック" pitchFamily="34" charset="-128"/>
              </a:rPr>
              <a:t>Note that with linear interpolation, observation “1</a:t>
            </a:r>
            <a:r>
              <a:rPr lang="en-US" sz="1600" b="1" i="1" kern="1200" dirty="0" smtClean="0">
                <a:ea typeface="ＭＳ Ｐゴシック" pitchFamily="34" charset="-128"/>
              </a:rPr>
              <a:t>959M3</a:t>
            </a:r>
            <a:r>
              <a:rPr lang="en-US" sz="1600" kern="1200" dirty="0" smtClean="0">
                <a:ea typeface="ＭＳ Ｐゴシック" pitchFamily="34" charset="-128"/>
              </a:rPr>
              <a:t>” is interpolated as the midpoint between the previous observation (34) and the next-period observation (25). </a:t>
            </a:r>
          </a:p>
          <a:p>
            <a:pPr eaLnBrk="1" hangingPunct="1">
              <a:buSzPct val="100000"/>
              <a:buFont typeface="Arial" pitchFamily="34" charset="0"/>
              <a:buChar char="•"/>
              <a:defRPr/>
            </a:pPr>
            <a:r>
              <a:rPr lang="en-US" sz="1600" dirty="0" smtClean="0">
                <a:ea typeface="ＭＳ Ｐゴシック" pitchFamily="34" charset="-128"/>
              </a:rPr>
              <a:t>A similar method is used for all other interpolated observations. </a:t>
            </a:r>
            <a:endParaRPr lang="en-US" sz="1600" kern="1200" dirty="0" smtClean="0">
              <a:ea typeface="ＭＳ Ｐゴシック" pitchFamily="34" charset="-128"/>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8371" y="1709738"/>
            <a:ext cx="676275" cy="219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6943" y="1257585"/>
            <a:ext cx="3152775" cy="3848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93910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6: </a:t>
            </a:r>
            <a:r>
              <a:rPr lang="en-US" dirty="0" err="1" smtClean="0">
                <a:ea typeface="ＭＳ Ｐゴシック" pitchFamily="34" charset="-128"/>
              </a:rPr>
              <a:t>Hodrick</a:t>
            </a:r>
            <a:r>
              <a:rPr lang="en-US" dirty="0" smtClean="0">
                <a:ea typeface="ＭＳ Ｐゴシック" pitchFamily="34" charset="-128"/>
              </a:rPr>
              <a:t>-Prescott Filter</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99097" y="1132250"/>
            <a:ext cx="8492503" cy="1034008"/>
          </a:xfrm>
        </p:spPr>
        <p:txBody>
          <a:bodyPr/>
          <a:lstStyle/>
          <a:p>
            <a:pPr eaLnBrk="1" hangingPunct="1">
              <a:buSzPct val="100000"/>
              <a:buFont typeface="Arial" pitchFamily="34" charset="0"/>
              <a:buChar char="•"/>
              <a:defRPr/>
            </a:pPr>
            <a:r>
              <a:rPr lang="en-US" sz="1800" kern="1200" dirty="0" smtClean="0">
                <a:ea typeface="ＭＳ Ｐゴシック" pitchFamily="34" charset="-128"/>
              </a:rPr>
              <a:t>The </a:t>
            </a:r>
            <a:r>
              <a:rPr lang="en-US" sz="1800" b="1" i="1" kern="1200" dirty="0" err="1" smtClean="0">
                <a:ea typeface="ＭＳ Ｐゴシック" pitchFamily="34" charset="-128"/>
              </a:rPr>
              <a:t>Hodrick</a:t>
            </a:r>
            <a:r>
              <a:rPr lang="en-US" sz="1800" b="1" i="1" kern="1200" dirty="0" smtClean="0">
                <a:ea typeface="ＭＳ Ｐゴシック" pitchFamily="34" charset="-128"/>
              </a:rPr>
              <a:t>-Prescott filter </a:t>
            </a:r>
            <a:r>
              <a:rPr lang="en-US" sz="1800" kern="1200" dirty="0" smtClean="0">
                <a:ea typeface="ＭＳ Ｐゴシック" pitchFamily="34" charset="-128"/>
              </a:rPr>
              <a:t>is widely used in macroeconomics to obtain a smooth estimate of the long-term trend of a series.</a:t>
            </a:r>
          </a:p>
          <a:p>
            <a:pPr eaLnBrk="1" hangingPunct="1">
              <a:buSzPct val="100000"/>
              <a:buFont typeface="Arial" pitchFamily="34" charset="0"/>
              <a:buChar char="•"/>
              <a:defRPr/>
            </a:pPr>
            <a:r>
              <a:rPr lang="en-US" sz="1800" kern="1200" dirty="0" smtClean="0">
                <a:ea typeface="ＭＳ Ｐゴシック" pitchFamily="34" charset="-128"/>
              </a:rPr>
              <a:t>The </a:t>
            </a:r>
            <a:r>
              <a:rPr lang="en-US" sz="1800" b="1" i="1" kern="1200" dirty="0" smtClean="0">
                <a:ea typeface="ＭＳ Ｐゴシック" pitchFamily="34" charset="-128"/>
              </a:rPr>
              <a:t>HP filter  </a:t>
            </a:r>
            <a:r>
              <a:rPr lang="en-US" sz="1800" kern="1200" dirty="0" smtClean="0">
                <a:ea typeface="ＭＳ Ｐゴシック" pitchFamily="34" charset="-128"/>
              </a:rPr>
              <a:t>can be carried out very easily in EViews. </a:t>
            </a:r>
            <a:r>
              <a:rPr lang="en-US" sz="1800" b="1" i="1" kern="1200" dirty="0" smtClean="0">
                <a:ea typeface="ＭＳ Ｐゴシック" pitchFamily="34" charset="-128"/>
              </a:rPr>
              <a:t>   </a:t>
            </a:r>
            <a:endParaRPr lang="en-US" sz="1800" b="1" i="1"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47</a:t>
            </a:fld>
            <a:endParaRPr lang="en-US" sz="800" dirty="0" smtClean="0"/>
          </a:p>
        </p:txBody>
      </p:sp>
      <p:sp>
        <p:nvSpPr>
          <p:cNvPr id="10" name="Rectangle 3"/>
          <p:cNvSpPr txBox="1">
            <a:spLocks noChangeArrowheads="1"/>
          </p:cNvSpPr>
          <p:nvPr/>
        </p:nvSpPr>
        <p:spPr bwMode="auto">
          <a:xfrm>
            <a:off x="638579" y="2039484"/>
            <a:ext cx="4738963" cy="441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Example </a:t>
            </a:r>
            <a:r>
              <a:rPr lang="en-US" sz="1600" u="sng" dirty="0" smtClean="0">
                <a:ea typeface="ＭＳ Ｐゴシック" pitchFamily="34" charset="-128"/>
              </a:rPr>
              <a:t>6</a:t>
            </a:r>
            <a:r>
              <a:rPr lang="en-US" sz="1600" u="sng" kern="1200" dirty="0" smtClean="0">
                <a:ea typeface="ＭＳ Ｐゴシック" pitchFamily="34" charset="-128"/>
              </a:rPr>
              <a:t>: </a:t>
            </a:r>
            <a:r>
              <a:rPr lang="en-US" sz="1600" u="sng" kern="1200" dirty="0" err="1" smtClean="0">
                <a:ea typeface="ＭＳ Ｐゴシック" pitchFamily="34" charset="-128"/>
              </a:rPr>
              <a:t>Hodrick</a:t>
            </a:r>
            <a:r>
              <a:rPr lang="en-US" sz="1600" u="sng" kern="1200" dirty="0" smtClean="0">
                <a:ea typeface="ＭＳ Ｐゴシック" pitchFamily="34" charset="-128"/>
              </a:rPr>
              <a:t>-Prescott Filter</a:t>
            </a:r>
          </a:p>
          <a:p>
            <a:pPr marL="342900" indent="-342900" eaLnBrk="1" hangingPunct="1">
              <a:buSzPct val="100000"/>
              <a:buFont typeface="+mj-lt"/>
              <a:buAutoNum type="arabicPeriod"/>
              <a:defRPr/>
            </a:pPr>
            <a:r>
              <a:rPr lang="en-US" sz="1400" dirty="0" smtClean="0">
                <a:ea typeface="ＭＳ Ｐゴシック" pitchFamily="34" charset="-128"/>
              </a:rPr>
              <a:t>Click on the </a:t>
            </a:r>
            <a:r>
              <a:rPr lang="en-US" sz="1400" b="1" i="1" dirty="0" err="1" smtClean="0">
                <a:ea typeface="ＭＳ Ｐゴシック" pitchFamily="34" charset="-128"/>
              </a:rPr>
              <a:t>TimeSeries</a:t>
            </a:r>
            <a:r>
              <a:rPr lang="en-US" sz="1400" dirty="0" smtClean="0">
                <a:ea typeface="ＭＳ Ｐゴシック" pitchFamily="34" charset="-128"/>
              </a:rPr>
              <a:t> page and open series </a:t>
            </a:r>
            <a:r>
              <a:rPr lang="en-US" sz="1400" b="1" i="1" dirty="0" err="1" smtClean="0">
                <a:ea typeface="ＭＳ Ｐゴシック" pitchFamily="34" charset="-128"/>
              </a:rPr>
              <a:t>hstarts</a:t>
            </a:r>
            <a:r>
              <a:rPr lang="en-US" sz="1400" dirty="0" smtClean="0">
                <a:ea typeface="ＭＳ Ｐゴシック" pitchFamily="34" charset="-128"/>
              </a:rPr>
              <a:t>. </a:t>
            </a:r>
          </a:p>
          <a:p>
            <a:pPr marL="342900" indent="-342900" eaLnBrk="1" hangingPunct="1">
              <a:buSzPct val="100000"/>
              <a:buFont typeface="+mj-lt"/>
              <a:buAutoNum type="arabicPeriod" startAt="2"/>
              <a:defRPr/>
            </a:pPr>
            <a:r>
              <a:rPr lang="en-US" sz="1400" dirty="0" smtClean="0">
                <a:ea typeface="ＭＳ Ｐゴシック" pitchFamily="34" charset="-128"/>
              </a:rPr>
              <a:t>Click </a:t>
            </a:r>
            <a:r>
              <a:rPr lang="en-US" sz="1400" b="1" dirty="0" err="1" smtClean="0">
                <a:ea typeface="ＭＳ Ｐゴシック" pitchFamily="34" charset="-128"/>
              </a:rPr>
              <a:t>Proc</a:t>
            </a:r>
            <a:r>
              <a:rPr lang="en-US" sz="1400" dirty="0" smtClean="0">
                <a:ea typeface="ＭＳ Ｐゴシック" pitchFamily="34" charset="-128"/>
              </a:rPr>
              <a:t>  </a:t>
            </a:r>
            <a:r>
              <a:rPr lang="en-US" sz="1400" dirty="0"/>
              <a:t>→</a:t>
            </a:r>
            <a:r>
              <a:rPr lang="en-US" sz="1400" dirty="0">
                <a:ea typeface="ＭＳ Ｐゴシック" pitchFamily="34" charset="-128"/>
              </a:rPr>
              <a:t> </a:t>
            </a:r>
            <a:r>
              <a:rPr lang="en-US" sz="1400" b="1" dirty="0" err="1" smtClean="0">
                <a:ea typeface="ＭＳ Ｐゴシック" pitchFamily="34" charset="-128"/>
              </a:rPr>
              <a:t>Hodrick</a:t>
            </a:r>
            <a:r>
              <a:rPr lang="en-US" sz="1400" b="1" dirty="0" smtClean="0">
                <a:ea typeface="ＭＳ Ｐゴシック" pitchFamily="34" charset="-128"/>
              </a:rPr>
              <a:t>-Prescott Filter</a:t>
            </a:r>
            <a:r>
              <a:rPr lang="en-US" sz="1400" dirty="0" smtClean="0">
                <a:ea typeface="ＭＳ Ｐゴシック" pitchFamily="34" charset="-128"/>
              </a:rPr>
              <a:t>. The </a:t>
            </a:r>
            <a:r>
              <a:rPr lang="en-US" sz="1400" b="1" i="1" dirty="0" err="1" smtClean="0">
                <a:ea typeface="ＭＳ Ｐゴシック" pitchFamily="34" charset="-128"/>
              </a:rPr>
              <a:t>Hodrick</a:t>
            </a:r>
            <a:r>
              <a:rPr lang="en-US" sz="1400" b="1" i="1" dirty="0" smtClean="0">
                <a:ea typeface="ＭＳ Ｐゴシック" pitchFamily="34" charset="-128"/>
              </a:rPr>
              <a:t>-Prescott Filter </a:t>
            </a:r>
            <a:r>
              <a:rPr lang="en-US" sz="1400" dirty="0" smtClean="0">
                <a:ea typeface="ＭＳ Ｐゴシック" pitchFamily="34" charset="-128"/>
              </a:rPr>
              <a:t>dialog </a:t>
            </a:r>
            <a:r>
              <a:rPr lang="en-US" sz="1400" dirty="0">
                <a:ea typeface="ＭＳ Ｐゴシック" pitchFamily="34" charset="-128"/>
              </a:rPr>
              <a:t>box opens </a:t>
            </a:r>
            <a:r>
              <a:rPr lang="en-US" sz="1400" dirty="0" smtClean="0">
                <a:ea typeface="ＭＳ Ｐゴシック" pitchFamily="34" charset="-128"/>
              </a:rPr>
              <a:t>up. Under the </a:t>
            </a:r>
            <a:r>
              <a:rPr lang="en-US" sz="1400" b="1" i="1" dirty="0" smtClean="0">
                <a:ea typeface="ＭＳ Ｐゴシック" pitchFamily="34" charset="-128"/>
              </a:rPr>
              <a:t>Output series </a:t>
            </a:r>
            <a:r>
              <a:rPr lang="en-US" sz="1400" dirty="0" smtClean="0">
                <a:ea typeface="ＭＳ Ｐゴシック" pitchFamily="34" charset="-128"/>
              </a:rPr>
              <a:t>section, type the series name (EViews suggests a name, but you can select your own).  </a:t>
            </a:r>
          </a:p>
          <a:p>
            <a:pPr marL="342900" indent="-342900" eaLnBrk="1" hangingPunct="1">
              <a:buSzPct val="100000"/>
              <a:buFont typeface="+mj-lt"/>
              <a:buAutoNum type="arabicPeriod" startAt="2"/>
              <a:defRPr/>
            </a:pPr>
            <a:r>
              <a:rPr lang="en-US" sz="1400" dirty="0" smtClean="0">
                <a:ea typeface="ＭＳ Ｐゴシック" pitchFamily="34" charset="-128"/>
              </a:rPr>
              <a:t>Next, you need to specify the </a:t>
            </a:r>
            <a:r>
              <a:rPr lang="en-US" sz="1400" b="1" i="1" dirty="0" smtClean="0">
                <a:ea typeface="ＭＳ Ｐゴシック" pitchFamily="34" charset="-128"/>
              </a:rPr>
              <a:t>Smoothing Parameter </a:t>
            </a:r>
          </a:p>
          <a:p>
            <a:pPr lvl="1" eaLnBrk="1" hangingPunct="1">
              <a:buSzPct val="100000"/>
              <a:buFont typeface="Wingdings" pitchFamily="2" charset="2"/>
              <a:buChar char="ü"/>
              <a:defRPr/>
            </a:pPr>
            <a:r>
              <a:rPr lang="en-US" sz="1400" dirty="0" err="1" smtClean="0">
                <a:ea typeface="ＭＳ Ｐゴシック" pitchFamily="34" charset="-128"/>
              </a:rPr>
              <a:t>Llamda</a:t>
            </a:r>
            <a:r>
              <a:rPr lang="en-US" sz="1400" dirty="0" smtClean="0">
                <a:ea typeface="ＭＳ Ｐゴシック" pitchFamily="34" charset="-128"/>
              </a:rPr>
              <a:t>= 100 (if annual data)</a:t>
            </a:r>
          </a:p>
          <a:p>
            <a:pPr lvl="1" eaLnBrk="1" hangingPunct="1">
              <a:buSzPct val="100000"/>
              <a:buFont typeface="Wingdings" pitchFamily="2" charset="2"/>
              <a:buChar char="ü"/>
              <a:defRPr/>
            </a:pPr>
            <a:r>
              <a:rPr lang="en-US" sz="1400" dirty="0" err="1" smtClean="0">
                <a:ea typeface="ＭＳ Ｐゴシック" pitchFamily="34" charset="-128"/>
              </a:rPr>
              <a:t>Lamda</a:t>
            </a:r>
            <a:r>
              <a:rPr lang="en-US" sz="1400" dirty="0" smtClean="0">
                <a:ea typeface="ＭＳ Ｐゴシック" pitchFamily="34" charset="-128"/>
              </a:rPr>
              <a:t> = 1,600 (if quarterly data)</a:t>
            </a:r>
          </a:p>
          <a:p>
            <a:pPr lvl="1" eaLnBrk="1" hangingPunct="1">
              <a:buSzPct val="100000"/>
              <a:buFont typeface="Wingdings" pitchFamily="2" charset="2"/>
              <a:buChar char="ü"/>
              <a:defRPr/>
            </a:pPr>
            <a:r>
              <a:rPr lang="en-US" sz="1400" dirty="0" smtClean="0">
                <a:ea typeface="ＭＳ Ｐゴシック" pitchFamily="34" charset="-128"/>
              </a:rPr>
              <a:t>Lambda=14,400 (if monthly data; selected here)</a:t>
            </a:r>
          </a:p>
          <a:p>
            <a:pPr marL="744538" lvl="1" indent="-342900" eaLnBrk="1" hangingPunct="1">
              <a:buSzPct val="100000"/>
              <a:buFont typeface="+mj-lt"/>
              <a:buAutoNum type="arabicPeriod" startAt="2"/>
              <a:defRPr/>
            </a:pPr>
            <a:r>
              <a:rPr lang="en-US" sz="200" dirty="0" err="1">
                <a:ea typeface="ＭＳ Ｐゴシック" pitchFamily="34" charset="-128"/>
              </a:rPr>
              <a:t>i</a:t>
            </a:r>
            <a:endParaRPr lang="en-US" sz="200" dirty="0" smtClean="0">
              <a:ea typeface="ＭＳ Ｐゴシック" pitchFamily="34" charset="-128"/>
            </a:endParaRPr>
          </a:p>
          <a:p>
            <a:pPr marL="0" indent="0" eaLnBrk="1" hangingPunct="1">
              <a:buSzPct val="100000"/>
              <a:buNone/>
              <a:defRPr/>
            </a:pPr>
            <a:r>
              <a:rPr lang="en-US" sz="1400" dirty="0" smtClean="0">
                <a:ea typeface="ＭＳ Ｐゴシック" pitchFamily="34" charset="-128"/>
              </a:rPr>
              <a:t>        Alternatively you can use the </a:t>
            </a:r>
            <a:r>
              <a:rPr lang="en-US" sz="1400" dirty="0" err="1" smtClean="0">
                <a:ea typeface="ＭＳ Ｐゴシック" pitchFamily="34" charset="-128"/>
              </a:rPr>
              <a:t>Ravn</a:t>
            </a:r>
            <a:r>
              <a:rPr lang="en-US" sz="1400" dirty="0" smtClean="0">
                <a:ea typeface="ＭＳ Ｐゴシック" pitchFamily="34" charset="-128"/>
              </a:rPr>
              <a:t> and </a:t>
            </a:r>
            <a:r>
              <a:rPr lang="en-US" sz="1400" dirty="0" err="1" smtClean="0">
                <a:ea typeface="ＭＳ Ｐゴシック" pitchFamily="34" charset="-128"/>
              </a:rPr>
              <a:t>Uhlig</a:t>
            </a:r>
            <a:r>
              <a:rPr lang="en-US" sz="1400" dirty="0" smtClean="0">
                <a:ea typeface="ＭＳ Ｐゴシック" pitchFamily="34" charset="-128"/>
              </a:rPr>
              <a:t>    </a:t>
            </a:r>
          </a:p>
          <a:p>
            <a:pPr marL="0" indent="0" eaLnBrk="1" hangingPunct="1">
              <a:buSzPct val="100000"/>
              <a:buNone/>
              <a:defRPr/>
            </a:pPr>
            <a:r>
              <a:rPr lang="en-US" sz="1400" dirty="0">
                <a:ea typeface="ＭＳ Ｐゴシック" pitchFamily="34" charset="-128"/>
              </a:rPr>
              <a:t> </a:t>
            </a:r>
            <a:r>
              <a:rPr lang="en-US" sz="1400" dirty="0" smtClean="0">
                <a:ea typeface="ＭＳ Ｐゴシック" pitchFamily="34" charset="-128"/>
              </a:rPr>
              <a:t>       frequency power rule (where power=4). The values  </a:t>
            </a:r>
          </a:p>
          <a:p>
            <a:pPr marL="0" indent="0" eaLnBrk="1" hangingPunct="1">
              <a:buSzPct val="100000"/>
              <a:buNone/>
              <a:defRPr/>
            </a:pPr>
            <a:r>
              <a:rPr lang="en-US" sz="1400" dirty="0">
                <a:ea typeface="ＭＳ Ｐゴシック" pitchFamily="34" charset="-128"/>
              </a:rPr>
              <a:t> </a:t>
            </a:r>
            <a:r>
              <a:rPr lang="en-US" sz="1400" dirty="0" smtClean="0">
                <a:ea typeface="ＭＳ Ｐゴシック" pitchFamily="34" charset="-128"/>
              </a:rPr>
              <a:t>       of lambda above correspond to the default HP power </a:t>
            </a:r>
          </a:p>
          <a:p>
            <a:pPr marL="0" indent="0" eaLnBrk="1" hangingPunct="1">
              <a:buSzPct val="100000"/>
              <a:buNone/>
              <a:defRPr/>
            </a:pPr>
            <a:r>
              <a:rPr lang="en-US" sz="1400" dirty="0">
                <a:ea typeface="ＭＳ Ｐゴシック" pitchFamily="34" charset="-128"/>
              </a:rPr>
              <a:t> </a:t>
            </a:r>
            <a:r>
              <a:rPr lang="en-US" sz="1400" dirty="0" smtClean="0">
                <a:ea typeface="ＭＳ Ｐゴシック" pitchFamily="34" charset="-128"/>
              </a:rPr>
              <a:t>       rule of 2. </a:t>
            </a:r>
            <a:endParaRPr lang="en-US" sz="1400" b="1" i="1" dirty="0" smtClean="0">
              <a:ea typeface="ＭＳ Ｐゴシック" pitchFamily="34" charset="-128"/>
            </a:endParaRPr>
          </a:p>
          <a:p>
            <a:pPr marL="342900" indent="-342900" eaLnBrk="1" hangingPunct="1">
              <a:buSzPct val="100000"/>
              <a:buFont typeface="+mj-lt"/>
              <a:buAutoNum type="arabicPeriod" startAt="4"/>
              <a:defRPr/>
            </a:pPr>
            <a:r>
              <a:rPr lang="en-US" sz="1400" kern="1200" dirty="0" smtClean="0">
                <a:ea typeface="ＭＳ Ｐゴシック" pitchFamily="34" charset="-128"/>
              </a:rPr>
              <a:t>Click </a:t>
            </a:r>
            <a:r>
              <a:rPr lang="en-US" sz="1400" b="1" kern="1200" dirty="0" smtClean="0">
                <a:ea typeface="ＭＳ Ｐゴシック" pitchFamily="34" charset="-128"/>
              </a:rPr>
              <a:t>OK</a:t>
            </a:r>
            <a:r>
              <a:rPr lang="en-US" sz="1400" b="1" i="1" kern="1200" dirty="0" smtClean="0">
                <a:ea typeface="ＭＳ Ｐゴシック" pitchFamily="34" charset="-128"/>
              </a:rPr>
              <a:t>. </a:t>
            </a:r>
            <a:endParaRPr lang="en-US" sz="14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3409" y="2194776"/>
            <a:ext cx="2752725" cy="320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41276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dirty="0" smtClean="0">
                <a:ea typeface="ＭＳ Ｐゴシック" pitchFamily="34" charset="-128"/>
              </a:rPr>
              <a:t>Generating a Series from Existing Series</a:t>
            </a:r>
            <a:br>
              <a:rPr lang="en-US" dirty="0" smtClean="0">
                <a:ea typeface="ＭＳ Ｐゴシック" pitchFamily="34" charset="-128"/>
              </a:rPr>
            </a:br>
            <a:r>
              <a:rPr lang="en-US" dirty="0" smtClean="0">
                <a:ea typeface="ＭＳ Ｐゴシック" pitchFamily="34" charset="-128"/>
              </a:rPr>
              <a:t>Example 6: </a:t>
            </a:r>
            <a:r>
              <a:rPr lang="en-US" dirty="0" err="1" smtClean="0">
                <a:ea typeface="ＭＳ Ｐゴシック" pitchFamily="34" charset="-128"/>
              </a:rPr>
              <a:t>Hodrick</a:t>
            </a:r>
            <a:r>
              <a:rPr lang="en-US" dirty="0" smtClean="0">
                <a:ea typeface="ＭＳ Ｐゴシック" pitchFamily="34" charset="-128"/>
              </a:rPr>
              <a:t>-Prescott Filter </a:t>
            </a:r>
            <a:r>
              <a:rPr lang="en-US" sz="1800" dirty="0" smtClean="0">
                <a:ea typeface="ＭＳ Ｐゴシック" pitchFamily="34" charset="-128"/>
              </a:rPr>
              <a:t>(cont’d)</a:t>
            </a:r>
          </a:p>
        </p:txBody>
      </p:sp>
      <p:sp>
        <p:nvSpPr>
          <p:cNvPr id="6148" name="Rectangle 3"/>
          <p:cNvSpPr>
            <a:spLocks noGrp="1" noChangeArrowheads="1"/>
          </p:cNvSpPr>
          <p:nvPr>
            <p:ph idx="1"/>
          </p:nvPr>
        </p:nvSpPr>
        <p:spPr>
          <a:xfrm>
            <a:off x="477326" y="1186677"/>
            <a:ext cx="8492503" cy="990465"/>
          </a:xfrm>
        </p:spPr>
        <p:txBody>
          <a:bodyPr/>
          <a:lstStyle/>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48</a:t>
            </a:fld>
            <a:endParaRPr lang="en-US" sz="800" dirty="0" smtClean="0"/>
          </a:p>
        </p:txBody>
      </p:sp>
      <p:sp>
        <p:nvSpPr>
          <p:cNvPr id="10" name="Rectangle 3"/>
          <p:cNvSpPr txBox="1">
            <a:spLocks noChangeArrowheads="1"/>
          </p:cNvSpPr>
          <p:nvPr/>
        </p:nvSpPr>
        <p:spPr bwMode="auto">
          <a:xfrm>
            <a:off x="570524" y="1119362"/>
            <a:ext cx="8333990" cy="402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dirty="0" smtClean="0">
                <a:ea typeface="ＭＳ Ｐゴシック" pitchFamily="34" charset="-128"/>
              </a:rPr>
              <a:t>Note that the view of the series has changed to show the original series, the </a:t>
            </a:r>
            <a:r>
              <a:rPr lang="en-US" sz="1600" b="1" dirty="0" smtClean="0">
                <a:ea typeface="ＭＳ Ｐゴシック" pitchFamily="34" charset="-128"/>
              </a:rPr>
              <a:t>trend </a:t>
            </a:r>
            <a:r>
              <a:rPr lang="en-US" sz="1600" dirty="0" smtClean="0">
                <a:ea typeface="ＭＳ Ｐゴシック" pitchFamily="34" charset="-128"/>
              </a:rPr>
              <a:t>(smoothed series, which is also saved in the workfile as </a:t>
            </a:r>
            <a:r>
              <a:rPr lang="en-US" sz="1600" b="1" i="1" dirty="0" smtClean="0">
                <a:ea typeface="ＭＳ Ｐゴシック" pitchFamily="34" charset="-128"/>
              </a:rPr>
              <a:t>hptrend01</a:t>
            </a:r>
            <a:r>
              <a:rPr lang="en-US" sz="1600" dirty="0" smtClean="0">
                <a:ea typeface="ＭＳ Ｐゴシック" pitchFamily="34" charset="-128"/>
              </a:rPr>
              <a:t>) and the </a:t>
            </a:r>
            <a:r>
              <a:rPr lang="en-US" sz="1600" b="1" dirty="0" smtClean="0">
                <a:ea typeface="ＭＳ Ｐゴシック" pitchFamily="34" charset="-128"/>
              </a:rPr>
              <a:t>Cycle</a:t>
            </a:r>
            <a:r>
              <a:rPr lang="en-US" sz="1600" dirty="0" smtClean="0">
                <a:ea typeface="ＭＳ Ｐゴシック" pitchFamily="34" charset="-128"/>
              </a:rPr>
              <a:t> (the difference between </a:t>
            </a:r>
            <a:r>
              <a:rPr lang="en-US" sz="1600" b="1" i="1" dirty="0" err="1" smtClean="0">
                <a:ea typeface="ＭＳ Ｐゴシック" pitchFamily="34" charset="-128"/>
              </a:rPr>
              <a:t>hstarts</a:t>
            </a:r>
            <a:r>
              <a:rPr lang="en-US" sz="1600" dirty="0" smtClean="0">
                <a:ea typeface="ＭＳ Ｐゴシック" pitchFamily="34" charset="-128"/>
              </a:rPr>
              <a:t> and</a:t>
            </a:r>
            <a:r>
              <a:rPr lang="en-US" sz="1600" b="1" i="1" dirty="0" smtClean="0">
                <a:ea typeface="ＭＳ Ｐゴシック" pitchFamily="34" charset="-128"/>
              </a:rPr>
              <a:t> hptrend01</a:t>
            </a:r>
            <a:r>
              <a:rPr lang="en-US" sz="1600" dirty="0" smtClean="0">
                <a:ea typeface="ＭＳ Ｐゴシック" pitchFamily="34" charset="-128"/>
              </a:rPr>
              <a:t>). </a:t>
            </a:r>
            <a:endParaRPr lang="en-US" sz="1600" kern="1200" dirty="0" smtClean="0">
              <a:ea typeface="ＭＳ Ｐゴシック" pitchFamily="34" charset="-128"/>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5077" y="2089150"/>
            <a:ext cx="5086350" cy="410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28040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dirty="0" smtClean="0">
                <a:ea typeface="ＭＳ Ｐゴシック" pitchFamily="34" charset="-128"/>
              </a:rPr>
              <a:t>Group </a:t>
            </a:r>
            <a:r>
              <a:rPr lang="en-US" sz="3200" b="1" i="1" dirty="0" smtClean="0">
                <a:ea typeface="ＭＳ Ｐゴシック" pitchFamily="34" charset="-128"/>
              </a:rPr>
              <a:t>View</a:t>
            </a:r>
            <a:r>
              <a:rPr lang="en-US" sz="3200" b="1" dirty="0" smtClean="0">
                <a:ea typeface="ＭＳ Ｐゴシック" pitchFamily="34" charset="-128"/>
              </a:rPr>
              <a:t> Menu</a:t>
            </a:r>
            <a:endParaRPr lang="en-US" sz="3200" b="1" dirty="0">
              <a:ea typeface="ＭＳ Ｐゴシック" pitchFamily="34" charset="-128"/>
            </a:endParaRPr>
          </a:p>
        </p:txBody>
      </p:sp>
    </p:spTree>
    <p:extLst>
      <p:ext uri="{BB962C8B-B14F-4D97-AF65-F5344CB8AC3E}">
        <p14:creationId xmlns:p14="http://schemas.microsoft.com/office/powerpoint/2010/main" val="930324095"/>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dirty="0" smtClean="0">
                <a:ea typeface="ＭＳ Ｐゴシック" pitchFamily="34" charset="-128"/>
              </a:rPr>
              <a:t>Series:</a:t>
            </a:r>
          </a:p>
          <a:p>
            <a:pPr algn="ctr" eaLnBrk="1" hangingPunct="1">
              <a:buFont typeface="Times" pitchFamily="18" charset="0"/>
              <a:buNone/>
            </a:pPr>
            <a:r>
              <a:rPr lang="en-US" sz="3200" b="1" dirty="0" smtClean="0">
                <a:ea typeface="ＭＳ Ｐゴシック" pitchFamily="34" charset="-128"/>
              </a:rPr>
              <a:t>Basic Statistical Analysis</a:t>
            </a:r>
            <a:endParaRPr lang="en-US" sz="3200" b="1" dirty="0">
              <a:ea typeface="ＭＳ Ｐゴシック" pitchFamily="34" charset="-128"/>
            </a:endParaRPr>
          </a:p>
        </p:txBody>
      </p:sp>
    </p:spTree>
    <p:extLst>
      <p:ext uri="{BB962C8B-B14F-4D97-AF65-F5344CB8AC3E}">
        <p14:creationId xmlns:p14="http://schemas.microsoft.com/office/powerpoint/2010/main" val="1044978461"/>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i="1" dirty="0" smtClean="0">
                <a:ea typeface="ＭＳ Ｐゴシック" pitchFamily="34" charset="-128"/>
              </a:rPr>
              <a:t>View</a:t>
            </a:r>
            <a:r>
              <a:rPr lang="en-US" dirty="0" smtClean="0">
                <a:ea typeface="ＭＳ Ｐゴシック" pitchFamily="34" charset="-128"/>
              </a:rPr>
              <a:t> Menu for Groups </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77327" y="1186677"/>
            <a:ext cx="7989037" cy="1142865"/>
          </a:xfrm>
        </p:spPr>
        <p:txBody>
          <a:bodyPr/>
          <a:lstStyle/>
          <a:p>
            <a:pPr eaLnBrk="1" hangingPunct="1">
              <a:buSzPct val="100000"/>
              <a:buFont typeface="Arial" pitchFamily="34" charset="0"/>
              <a:buChar char="•"/>
              <a:defRPr/>
            </a:pPr>
            <a:r>
              <a:rPr lang="en-US" sz="1800" kern="1200" dirty="0" smtClean="0">
                <a:ea typeface="ＭＳ Ｐゴシック" pitchFamily="34" charset="-128"/>
              </a:rPr>
              <a:t>You can use the </a:t>
            </a:r>
            <a:r>
              <a:rPr lang="en-US" sz="1800" b="1" i="1" kern="1200" dirty="0" smtClean="0">
                <a:ea typeface="ＭＳ Ｐゴシック" pitchFamily="34" charset="-128"/>
              </a:rPr>
              <a:t>View</a:t>
            </a:r>
            <a:r>
              <a:rPr lang="en-US" sz="1800" kern="1200" dirty="0" smtClean="0">
                <a:ea typeface="ＭＳ Ｐゴシック" pitchFamily="34" charset="-128"/>
              </a:rPr>
              <a:t> menu item to perform a number of analysis, display views, etc. for a collection of series in a group.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50</a:t>
            </a:fld>
            <a:endParaRPr lang="en-US" sz="800" dirty="0" smtClean="0"/>
          </a:p>
        </p:txBody>
      </p:sp>
      <p:sp>
        <p:nvSpPr>
          <p:cNvPr id="10" name="Rectangle 3"/>
          <p:cNvSpPr txBox="1">
            <a:spLocks noChangeArrowheads="1"/>
          </p:cNvSpPr>
          <p:nvPr/>
        </p:nvSpPr>
        <p:spPr bwMode="auto">
          <a:xfrm>
            <a:off x="433785" y="1814171"/>
            <a:ext cx="3942272" cy="479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i="1" u="sng" kern="1200" dirty="0" smtClean="0">
                <a:ea typeface="ＭＳ Ｐゴシック" pitchFamily="34" charset="-128"/>
              </a:rPr>
              <a:t>View</a:t>
            </a:r>
            <a:r>
              <a:rPr lang="en-US" sz="1600" u="sng" kern="1200" dirty="0" smtClean="0">
                <a:ea typeface="ＭＳ Ｐゴシック" pitchFamily="34" charset="-128"/>
              </a:rPr>
              <a:t> menu for Groups: </a:t>
            </a:r>
          </a:p>
          <a:p>
            <a:pPr marL="342900" indent="-342900" eaLnBrk="1" hangingPunct="1">
              <a:buSzPct val="100000"/>
              <a:buFont typeface="+mj-lt"/>
              <a:buAutoNum type="arabicPeriod"/>
              <a:defRPr/>
            </a:pPr>
            <a:r>
              <a:rPr lang="en-US" sz="1600" kern="1200" dirty="0" smtClean="0">
                <a:ea typeface="ＭＳ Ｐゴシック" pitchFamily="34" charset="-128"/>
              </a:rPr>
              <a:t>To see the available actions for a </a:t>
            </a:r>
            <a:r>
              <a:rPr lang="en-US" sz="1600" dirty="0" smtClean="0">
                <a:ea typeface="ＭＳ Ｐゴシック" pitchFamily="34" charset="-128"/>
              </a:rPr>
              <a:t>group</a:t>
            </a:r>
            <a:r>
              <a:rPr lang="en-US" sz="1600" kern="1200" dirty="0" smtClean="0">
                <a:ea typeface="ＭＳ Ｐゴシック" pitchFamily="34" charset="-128"/>
              </a:rPr>
              <a:t>, click on the </a:t>
            </a:r>
            <a:r>
              <a:rPr lang="en-US" sz="1600" b="1" i="1" kern="1200" dirty="0" err="1" smtClean="0">
                <a:ea typeface="ＭＳ Ｐゴシック" pitchFamily="34" charset="-128"/>
              </a:rPr>
              <a:t>TimeSeries</a:t>
            </a:r>
            <a:r>
              <a:rPr lang="en-US" sz="1600" b="1" i="1" kern="1200" dirty="0" smtClean="0">
                <a:ea typeface="ＭＳ Ｐゴシック" pitchFamily="34" charset="-128"/>
              </a:rPr>
              <a:t> </a:t>
            </a:r>
            <a:r>
              <a:rPr lang="en-US" sz="1600" kern="1200" dirty="0" smtClean="0">
                <a:ea typeface="ＭＳ Ｐゴシック" pitchFamily="34" charset="-128"/>
              </a:rPr>
              <a:t>page, highlight series </a:t>
            </a:r>
            <a:r>
              <a:rPr lang="en-US" sz="1600" b="1" i="1" kern="1200" dirty="0" err="1" smtClean="0">
                <a:ea typeface="ＭＳ Ｐゴシック" pitchFamily="34" charset="-128"/>
              </a:rPr>
              <a:t>cpi</a:t>
            </a:r>
            <a:r>
              <a:rPr lang="en-US" sz="1600" b="1" i="1" kern="1200" dirty="0" smtClean="0">
                <a:ea typeface="ＭＳ Ｐゴシック" pitchFamily="34" charset="-128"/>
              </a:rPr>
              <a:t> and bond10y</a:t>
            </a:r>
            <a:r>
              <a:rPr lang="en-US" sz="1600" dirty="0" smtClean="0">
                <a:ea typeface="ＭＳ Ｐゴシック" pitchFamily="34" charset="-128"/>
              </a:rPr>
              <a:t>, right click and select </a:t>
            </a:r>
            <a:r>
              <a:rPr lang="en-US" sz="1600" b="1" dirty="0" smtClean="0">
                <a:ea typeface="ＭＳ Ｐゴシック" pitchFamily="34" charset="-128"/>
              </a:rPr>
              <a:t>Open </a:t>
            </a:r>
            <a:r>
              <a:rPr lang="en-US" sz="1600" b="1" dirty="0"/>
              <a:t>→</a:t>
            </a:r>
            <a:r>
              <a:rPr lang="en-US" sz="1600" b="1" dirty="0" smtClean="0">
                <a:ea typeface="ＭＳ Ｐゴシック" pitchFamily="34" charset="-128"/>
              </a:rPr>
              <a:t> as Group</a:t>
            </a:r>
            <a:r>
              <a:rPr lang="en-US" sz="1600" dirty="0" smtClean="0">
                <a:ea typeface="ＭＳ Ｐゴシック" pitchFamily="34" charset="-128"/>
              </a:rPr>
              <a:t>. </a:t>
            </a:r>
            <a:r>
              <a:rPr lang="en-US" sz="1600" kern="1200" dirty="0" smtClean="0">
                <a:ea typeface="ＭＳ Ｐゴシック" pitchFamily="34" charset="-128"/>
              </a:rPr>
              <a:t>   </a:t>
            </a:r>
          </a:p>
          <a:p>
            <a:pPr marL="342900" indent="-342900" eaLnBrk="1" hangingPunct="1">
              <a:buSzPct val="100000"/>
              <a:buFont typeface="+mj-lt"/>
              <a:buAutoNum type="arabicPeriod"/>
              <a:defRPr/>
            </a:pPr>
            <a:r>
              <a:rPr lang="en-US" sz="1600" dirty="0" smtClean="0">
                <a:ea typeface="ＭＳ Ｐゴシック" pitchFamily="34" charset="-128"/>
              </a:rPr>
              <a:t>Click on the </a:t>
            </a:r>
            <a:r>
              <a:rPr lang="en-US" sz="1600" b="1" i="1" dirty="0" smtClean="0">
                <a:ea typeface="ＭＳ Ｐゴシック" pitchFamily="34" charset="-128"/>
              </a:rPr>
              <a:t>View</a:t>
            </a:r>
            <a:r>
              <a:rPr lang="en-US" sz="1600" dirty="0" smtClean="0">
                <a:ea typeface="ＭＳ Ｐゴシック" pitchFamily="34" charset="-128"/>
              </a:rPr>
              <a:t> menu item. A drop-down menu appears with a number of options grouped in 4 sections.</a:t>
            </a:r>
          </a:p>
          <a:p>
            <a:pPr lvl="1" eaLnBrk="1" hangingPunct="1">
              <a:buSzPct val="100000"/>
              <a:buFont typeface="Wingdings" pitchFamily="2" charset="2"/>
              <a:buChar char="ü"/>
              <a:defRPr/>
            </a:pPr>
            <a:r>
              <a:rPr lang="en-US" sz="1400" kern="1200" dirty="0" smtClean="0">
                <a:ea typeface="ＭＳ Ｐゴシック" pitchFamily="34" charset="-128"/>
              </a:rPr>
              <a:t> The first section/block provides various ways of looking at the data in the group.</a:t>
            </a:r>
          </a:p>
          <a:p>
            <a:pPr lvl="1" eaLnBrk="1" hangingPunct="1">
              <a:buSzPct val="100000"/>
              <a:buFont typeface="Wingdings" pitchFamily="2" charset="2"/>
              <a:buChar char="ü"/>
              <a:defRPr/>
            </a:pPr>
            <a:r>
              <a:rPr lang="en-US" sz="1400" dirty="0" smtClean="0">
                <a:ea typeface="ＭＳ Ｐゴシック" pitchFamily="34" charset="-128"/>
              </a:rPr>
              <a:t>The second bloc provides general statistics.</a:t>
            </a:r>
          </a:p>
          <a:p>
            <a:pPr lvl="1" eaLnBrk="1" hangingPunct="1">
              <a:buSzPct val="100000"/>
              <a:buFont typeface="Wingdings" pitchFamily="2" charset="2"/>
              <a:buChar char="ü"/>
              <a:defRPr/>
            </a:pPr>
            <a:r>
              <a:rPr lang="en-US" sz="1400" kern="1200" dirty="0" smtClean="0">
                <a:ea typeface="ＭＳ Ｐゴシック" pitchFamily="34" charset="-128"/>
              </a:rPr>
              <a:t>The third block provides general statistics for time series. </a:t>
            </a:r>
          </a:p>
          <a:p>
            <a:pPr lvl="1" eaLnBrk="1" hangingPunct="1">
              <a:buSzPct val="100000"/>
              <a:buFont typeface="Wingdings" pitchFamily="2" charset="2"/>
              <a:buChar char="ü"/>
              <a:defRPr/>
            </a:pPr>
            <a:r>
              <a:rPr lang="en-US" sz="1400" dirty="0" smtClean="0">
                <a:ea typeface="ＭＳ Ｐゴシック" pitchFamily="34" charset="-128"/>
              </a:rPr>
              <a:t>The fourth block allows you to modify/display the group labels. </a:t>
            </a:r>
            <a:endParaRPr lang="en-US" sz="1400" kern="1200" dirty="0" smtClean="0">
              <a:ea typeface="ＭＳ Ｐゴシック" pitchFamily="34" charset="-128"/>
            </a:endParaRPr>
          </a:p>
          <a:p>
            <a:pPr marL="342900" indent="-342900" eaLnBrk="1" hangingPunct="1">
              <a:buSzPct val="100000"/>
              <a:buFont typeface="+mj-lt"/>
              <a:buAutoNum type="arabicPeriod"/>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9814" y="1890013"/>
            <a:ext cx="4526771" cy="408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Oval 6"/>
          <p:cNvSpPr>
            <a:spLocks noChangeArrowheads="1"/>
          </p:cNvSpPr>
          <p:nvPr/>
        </p:nvSpPr>
        <p:spPr bwMode="auto">
          <a:xfrm>
            <a:off x="4278087" y="2111387"/>
            <a:ext cx="411972" cy="257462"/>
          </a:xfrm>
          <a:prstGeom prst="ellipse">
            <a:avLst/>
          </a:prstGeom>
          <a:solidFill>
            <a:srgbClr val="C00000">
              <a:alpha val="0"/>
            </a:srgbClr>
          </a:solidFill>
          <a:ln w="38100" algn="ctr">
            <a:solidFill>
              <a:srgbClr val="C00000"/>
            </a:solidFill>
            <a:round/>
            <a:headEnd/>
            <a:tailEnd/>
          </a:ln>
        </p:spPr>
        <p:txBody>
          <a:bodyPr/>
          <a:lstStyle/>
          <a:p>
            <a:pPr eaLnBrk="0" hangingPunct="0"/>
            <a:endParaRPr lang="en-US" dirty="0"/>
          </a:p>
        </p:txBody>
      </p:sp>
      <p:sp>
        <p:nvSpPr>
          <p:cNvPr id="18" name="Rectangle 1"/>
          <p:cNvSpPr>
            <a:spLocks noChangeArrowheads="1"/>
          </p:cNvSpPr>
          <p:nvPr/>
        </p:nvSpPr>
        <p:spPr bwMode="auto">
          <a:xfrm>
            <a:off x="4322472" y="2364391"/>
            <a:ext cx="1685925" cy="810001"/>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20" name="Rectangle 1"/>
          <p:cNvSpPr>
            <a:spLocks noChangeArrowheads="1"/>
          </p:cNvSpPr>
          <p:nvPr/>
        </p:nvSpPr>
        <p:spPr bwMode="auto">
          <a:xfrm>
            <a:off x="4322472" y="3195722"/>
            <a:ext cx="1685925" cy="1015178"/>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21" name="Rectangle 1"/>
          <p:cNvSpPr>
            <a:spLocks noChangeArrowheads="1"/>
          </p:cNvSpPr>
          <p:nvPr/>
        </p:nvSpPr>
        <p:spPr bwMode="auto">
          <a:xfrm>
            <a:off x="4322472" y="4210900"/>
            <a:ext cx="1685925" cy="1199300"/>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22" name="Rectangle 1"/>
          <p:cNvSpPr>
            <a:spLocks noChangeArrowheads="1"/>
          </p:cNvSpPr>
          <p:nvPr/>
        </p:nvSpPr>
        <p:spPr bwMode="auto">
          <a:xfrm>
            <a:off x="4322472" y="5413994"/>
            <a:ext cx="1685925" cy="250371"/>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Tree>
    <p:extLst>
      <p:ext uri="{BB962C8B-B14F-4D97-AF65-F5344CB8AC3E}">
        <p14:creationId xmlns:p14="http://schemas.microsoft.com/office/powerpoint/2010/main" val="28800829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7989037"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Basic statistical summaries of the series contained in one group can be found in EViews under the </a:t>
            </a:r>
            <a:r>
              <a:rPr lang="en-US" sz="1800" b="1" kern="1200" dirty="0" smtClean="0">
                <a:ea typeface="ＭＳ Ｐゴシック" pitchFamily="34" charset="-128"/>
              </a:rPr>
              <a:t>View</a:t>
            </a:r>
            <a:r>
              <a:rPr lang="en-US" sz="1800" kern="1200" dirty="0" smtClean="0">
                <a:ea typeface="ＭＳ Ｐゴシック" pitchFamily="34" charset="-128"/>
              </a:rPr>
              <a:t> </a:t>
            </a:r>
            <a:r>
              <a:rPr lang="en-US" sz="1800" dirty="0"/>
              <a:t>→</a:t>
            </a:r>
            <a:r>
              <a:rPr lang="en-US" sz="1800" kern="1200" dirty="0" smtClean="0">
                <a:ea typeface="ＭＳ Ｐゴシック" pitchFamily="34" charset="-128"/>
              </a:rPr>
              <a:t> </a:t>
            </a:r>
            <a:r>
              <a:rPr lang="en-US" sz="1800" b="1" i="1" kern="1200" dirty="0" smtClean="0">
                <a:ea typeface="ＭＳ Ｐゴシック" pitchFamily="34" charset="-128"/>
              </a:rPr>
              <a:t>Descriptive Statistics.</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51</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p>
          <a:p>
            <a:pPr eaLnBrk="1" hangingPunct="1"/>
            <a:r>
              <a:rPr lang="en-US" kern="0" dirty="0" smtClean="0">
                <a:ea typeface="ＭＳ Ｐゴシック" pitchFamily="34" charset="-128"/>
              </a:rPr>
              <a:t>Common Sample</a:t>
            </a:r>
            <a:endParaRPr lang="en-US" kern="0" dirty="0">
              <a:ea typeface="ＭＳ Ｐゴシック" pitchFamily="34" charset="-128"/>
            </a:endParaRPr>
          </a:p>
        </p:txBody>
      </p:sp>
      <p:sp>
        <p:nvSpPr>
          <p:cNvPr id="9" name="Rectangle 3"/>
          <p:cNvSpPr txBox="1">
            <a:spLocks noChangeArrowheads="1"/>
          </p:cNvSpPr>
          <p:nvPr/>
        </p:nvSpPr>
        <p:spPr bwMode="auto">
          <a:xfrm>
            <a:off x="543327" y="1907132"/>
            <a:ext cx="3963359" cy="141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Descriptive Statistics: Common Sample</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TimeSeries</a:t>
            </a:r>
            <a:r>
              <a:rPr lang="en-US" sz="1400" b="1" i="1" kern="1200" dirty="0" smtClean="0">
                <a:ea typeface="ＭＳ Ｐゴシック" pitchFamily="34" charset="-128"/>
              </a:rPr>
              <a:t> </a:t>
            </a:r>
            <a:r>
              <a:rPr lang="en-US" sz="1400" kern="1200" dirty="0" smtClean="0">
                <a:ea typeface="ＭＳ Ｐゴシック" pitchFamily="34" charset="-128"/>
              </a:rPr>
              <a:t>page and open </a:t>
            </a:r>
            <a:r>
              <a:rPr lang="en-US" sz="1400" b="1" i="1" kern="1200" dirty="0" smtClean="0">
                <a:ea typeface="ＭＳ Ｐゴシック" pitchFamily="34" charset="-128"/>
              </a:rPr>
              <a:t>group02</a:t>
            </a:r>
            <a:r>
              <a:rPr lang="en-US" sz="1400" kern="1200" dirty="0" smtClean="0">
                <a:ea typeface="ＭＳ Ｐゴシック" pitchFamily="34" charset="-128"/>
              </a:rPr>
              <a:t>.</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t>
            </a:r>
            <a:r>
              <a:rPr lang="en-US" sz="1400" dirty="0"/>
              <a:t>→</a:t>
            </a:r>
            <a:r>
              <a:rPr lang="en-US" sz="1400" dirty="0">
                <a:ea typeface="ＭＳ Ｐゴシック" pitchFamily="34" charset="-128"/>
              </a:rPr>
              <a:t> </a:t>
            </a:r>
            <a:r>
              <a:rPr lang="en-US" sz="1400" b="1" dirty="0" smtClean="0">
                <a:ea typeface="ＭＳ Ｐゴシック" pitchFamily="34" charset="-128"/>
              </a:rPr>
              <a:t>Common Sample</a:t>
            </a:r>
            <a:r>
              <a:rPr lang="en-US" sz="1400" dirty="0" smtClean="0">
                <a:ea typeface="ＭＳ Ｐゴシック" pitchFamily="34" charset="-128"/>
              </a:rPr>
              <a:t>. </a:t>
            </a:r>
            <a:endParaRPr lang="en-US" sz="1600" kern="1200" dirty="0" smtClean="0">
              <a:ea typeface="ＭＳ Ｐゴシック" pitchFamily="34" charset="-128"/>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4811" y="1907132"/>
            <a:ext cx="3638550" cy="2266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111" y="3320143"/>
            <a:ext cx="3838575" cy="325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3"/>
          <p:cNvSpPr txBox="1">
            <a:spLocks noChangeArrowheads="1"/>
          </p:cNvSpPr>
          <p:nvPr/>
        </p:nvSpPr>
        <p:spPr bwMode="auto">
          <a:xfrm>
            <a:off x="4620305" y="4325551"/>
            <a:ext cx="3968523" cy="2107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400" kern="1200" dirty="0" smtClean="0">
                <a:ea typeface="ＭＳ Ｐゴシック" pitchFamily="34" charset="-128"/>
              </a:rPr>
              <a:t>General stats for all the series in the sample are shown here. Note that statistics are computed using a common sample. This means that if a series has missing observations, stats for all series are computed over the common sample for which all series have non-missing observations. </a:t>
            </a:r>
          </a:p>
        </p:txBody>
      </p:sp>
    </p:spTree>
    <p:extLst>
      <p:ext uri="{BB962C8B-B14F-4D97-AF65-F5344CB8AC3E}">
        <p14:creationId xmlns:p14="http://schemas.microsoft.com/office/powerpoint/2010/main" val="26748748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7989037"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You can also compute Descriptive Statistics for the series in one group over the sample of each individual series. </a:t>
            </a:r>
            <a:endParaRPr lang="en-US" sz="1800" b="1" i="1"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52</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p>
          <a:p>
            <a:pPr eaLnBrk="1" hangingPunct="1"/>
            <a:r>
              <a:rPr lang="en-US" kern="0" dirty="0" smtClean="0">
                <a:ea typeface="ＭＳ Ｐゴシック" pitchFamily="34" charset="-128"/>
              </a:rPr>
              <a:t>Individual Sample</a:t>
            </a:r>
            <a:endParaRPr lang="en-US" kern="0" dirty="0">
              <a:ea typeface="ＭＳ Ｐゴシック" pitchFamily="34" charset="-128"/>
            </a:endParaRPr>
          </a:p>
        </p:txBody>
      </p:sp>
      <p:sp>
        <p:nvSpPr>
          <p:cNvPr id="9" name="Rectangle 3"/>
          <p:cNvSpPr txBox="1">
            <a:spLocks noChangeArrowheads="1"/>
          </p:cNvSpPr>
          <p:nvPr/>
        </p:nvSpPr>
        <p:spPr bwMode="auto">
          <a:xfrm>
            <a:off x="543327" y="1907132"/>
            <a:ext cx="3963359" cy="141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Descriptive Statistics: Individual Sample</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TimeSeries</a:t>
            </a:r>
            <a:r>
              <a:rPr lang="en-US" sz="1400" b="1" i="1" kern="1200" dirty="0" smtClean="0">
                <a:ea typeface="ＭＳ Ｐゴシック" pitchFamily="34" charset="-128"/>
              </a:rPr>
              <a:t> </a:t>
            </a:r>
            <a:r>
              <a:rPr lang="en-US" sz="1400" kern="1200" dirty="0" smtClean="0">
                <a:ea typeface="ＭＳ Ｐゴシック" pitchFamily="34" charset="-128"/>
              </a:rPr>
              <a:t>page and open </a:t>
            </a:r>
            <a:r>
              <a:rPr lang="en-US" sz="1400" b="1" i="1" kern="1200" dirty="0" smtClean="0">
                <a:ea typeface="ＭＳ Ｐゴシック" pitchFamily="34" charset="-128"/>
              </a:rPr>
              <a:t>group02</a:t>
            </a:r>
            <a:r>
              <a:rPr lang="en-US" sz="1400" kern="1200" dirty="0" smtClean="0">
                <a:ea typeface="ＭＳ Ｐゴシック" pitchFamily="34" charset="-128"/>
              </a:rPr>
              <a:t>.</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a:ea typeface="ＭＳ Ｐゴシック" pitchFamily="34" charset="-128"/>
              </a:rPr>
              <a:t>Descriptive Statistics </a:t>
            </a:r>
            <a:r>
              <a:rPr lang="en-US" sz="1400" dirty="0"/>
              <a:t>→</a:t>
            </a:r>
            <a:r>
              <a:rPr lang="en-US" sz="1400" dirty="0">
                <a:ea typeface="ＭＳ Ｐゴシック" pitchFamily="34" charset="-128"/>
              </a:rPr>
              <a:t> </a:t>
            </a:r>
            <a:r>
              <a:rPr lang="en-US" sz="1400" b="1" dirty="0" smtClean="0">
                <a:ea typeface="ＭＳ Ｐゴシック" pitchFamily="34" charset="-128"/>
              </a:rPr>
              <a:t>Individual Sample</a:t>
            </a:r>
            <a:r>
              <a:rPr lang="en-US" sz="1400" dirty="0" smtClean="0">
                <a:ea typeface="ＭＳ Ｐゴシック" pitchFamily="34" charset="-128"/>
              </a:rPr>
              <a:t>. </a:t>
            </a:r>
            <a:endParaRPr lang="en-US" sz="1600" kern="1200" dirty="0" smtClean="0">
              <a:ea typeface="ＭＳ Ｐゴシック" pitchFamily="34" charset="-128"/>
            </a:endParaRPr>
          </a:p>
        </p:txBody>
      </p:sp>
      <p:sp>
        <p:nvSpPr>
          <p:cNvPr id="12" name="Rectangle 3"/>
          <p:cNvSpPr txBox="1">
            <a:spLocks noChangeArrowheads="1"/>
          </p:cNvSpPr>
          <p:nvPr/>
        </p:nvSpPr>
        <p:spPr bwMode="auto">
          <a:xfrm>
            <a:off x="451076" y="3324065"/>
            <a:ext cx="3968523" cy="2673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400" kern="1200" dirty="0" smtClean="0">
                <a:ea typeface="ＭＳ Ｐゴシック" pitchFamily="34" charset="-128"/>
              </a:rPr>
              <a:t>Notice that this table differs slightly from the previous one. This is because the stats for </a:t>
            </a:r>
            <a:r>
              <a:rPr lang="en-US" sz="1400" b="1" i="1" kern="1200" dirty="0" smtClean="0">
                <a:ea typeface="ＭＳ Ｐゴシック" pitchFamily="34" charset="-128"/>
              </a:rPr>
              <a:t>CPI</a:t>
            </a:r>
            <a:r>
              <a:rPr lang="en-US" sz="1400" kern="1200" dirty="0" smtClean="0">
                <a:ea typeface="ＭＳ Ｐゴシック" pitchFamily="34" charset="-128"/>
              </a:rPr>
              <a:t> and </a:t>
            </a:r>
            <a:r>
              <a:rPr lang="en-US" sz="1400" b="1" i="1" kern="1200" dirty="0" smtClean="0">
                <a:ea typeface="ＭＳ Ｐゴシック" pitchFamily="34" charset="-128"/>
              </a:rPr>
              <a:t>Bond10Y </a:t>
            </a:r>
            <a:r>
              <a:rPr lang="en-US" sz="1400" kern="1200" dirty="0" smtClean="0">
                <a:ea typeface="ＭＳ Ｐゴシック" pitchFamily="34" charset="-128"/>
              </a:rPr>
              <a:t>are computed over the entire sample (651 observations) whereas stats for </a:t>
            </a:r>
            <a:r>
              <a:rPr lang="en-US" sz="1400" b="1" i="1" kern="1200" dirty="0" smtClean="0">
                <a:ea typeface="ＭＳ Ｐゴシック" pitchFamily="34" charset="-128"/>
              </a:rPr>
              <a:t>bond10y_real</a:t>
            </a:r>
            <a:r>
              <a:rPr lang="en-US" sz="1400" kern="1200" dirty="0" smtClean="0">
                <a:ea typeface="ＭＳ Ｐゴシック" pitchFamily="34" charset="-128"/>
              </a:rPr>
              <a:t> are computed over 650 observations (</a:t>
            </a:r>
            <a:r>
              <a:rPr lang="en-US" sz="1400" b="1" i="1" kern="1200" dirty="0" smtClean="0">
                <a:ea typeface="ＭＳ Ｐゴシック" pitchFamily="34" charset="-128"/>
              </a:rPr>
              <a:t>bond10y_real</a:t>
            </a:r>
            <a:r>
              <a:rPr lang="en-US" sz="1400" kern="1200" dirty="0" smtClean="0">
                <a:ea typeface="ＭＳ Ｐゴシック" pitchFamily="34" charset="-128"/>
              </a:rPr>
              <a:t> is missing the first observation). In the previous example, statistics for all series were computed over the smaller sample (650 observations). </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6686" y="1907132"/>
            <a:ext cx="3819525" cy="3400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10511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8231244"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The Covariance Analysis view is a very useful tool to obtain different measures of association (</a:t>
            </a:r>
            <a:r>
              <a:rPr lang="en-US" sz="1800" kern="1200" dirty="0" err="1" smtClean="0">
                <a:ea typeface="ＭＳ Ｐゴシック" pitchFamily="34" charset="-128"/>
              </a:rPr>
              <a:t>covariances</a:t>
            </a:r>
            <a:r>
              <a:rPr lang="en-US" sz="1800" kern="1200" dirty="0" smtClean="0">
                <a:ea typeface="ＭＳ Ｐゴシック" pitchFamily="34" charset="-128"/>
              </a:rPr>
              <a:t>/correlations) for the series in a group. </a:t>
            </a:r>
          </a:p>
          <a:p>
            <a:pPr eaLnBrk="1" hangingPunct="1">
              <a:buSzPct val="100000"/>
              <a:buFont typeface="Arial" pitchFamily="34" charset="0"/>
              <a:buChar char="•"/>
              <a:defRPr/>
            </a:pPr>
            <a:r>
              <a:rPr lang="en-US" sz="1800" kern="1200" dirty="0" smtClean="0">
                <a:ea typeface="ＭＳ Ｐゴシック" pitchFamily="34" charset="-128"/>
              </a:rPr>
              <a:t>There are four general classes in EViews from which you can compute measures of association: </a:t>
            </a:r>
            <a:r>
              <a:rPr lang="en-US" sz="1800" b="1" i="1" kern="1200" dirty="0" smtClean="0">
                <a:ea typeface="ＭＳ Ｐゴシック" pitchFamily="34" charset="-128"/>
              </a:rPr>
              <a:t>ordinary (Pearson)</a:t>
            </a:r>
            <a:r>
              <a:rPr lang="en-US" sz="1800" kern="1200" dirty="0" smtClean="0">
                <a:ea typeface="ＭＳ Ｐゴシック" pitchFamily="34" charset="-128"/>
              </a:rPr>
              <a:t>, </a:t>
            </a:r>
            <a:r>
              <a:rPr lang="en-US" sz="1800" b="1" i="1" kern="1200" dirty="0" smtClean="0">
                <a:ea typeface="ＭＳ Ｐゴシック" pitchFamily="34" charset="-128"/>
              </a:rPr>
              <a:t>ordinary </a:t>
            </a:r>
            <a:r>
              <a:rPr lang="en-US" sz="1800" b="1" i="1" kern="1200" dirty="0" err="1" smtClean="0">
                <a:ea typeface="ＭＳ Ｐゴシック" pitchFamily="34" charset="-128"/>
              </a:rPr>
              <a:t>uncentered</a:t>
            </a:r>
            <a:r>
              <a:rPr lang="en-US" sz="1800" kern="1200" dirty="0" smtClean="0">
                <a:ea typeface="ＭＳ Ｐゴシック" pitchFamily="34" charset="-128"/>
              </a:rPr>
              <a:t>, </a:t>
            </a:r>
            <a:r>
              <a:rPr lang="en-US" sz="1800" b="1" i="1" kern="1200" dirty="0" smtClean="0">
                <a:ea typeface="ＭＳ Ｐゴシック" pitchFamily="34" charset="-128"/>
              </a:rPr>
              <a:t>Spearman rank-order</a:t>
            </a:r>
            <a:r>
              <a:rPr lang="en-US" sz="1800" kern="1200" dirty="0" smtClean="0">
                <a:ea typeface="ＭＳ Ｐゴシック" pitchFamily="34" charset="-128"/>
              </a:rPr>
              <a:t>, and </a:t>
            </a:r>
            <a:r>
              <a:rPr lang="en-US" sz="1800" b="1" i="1" kern="1200" dirty="0" smtClean="0">
                <a:ea typeface="ＭＳ Ｐゴシック" pitchFamily="34" charset="-128"/>
              </a:rPr>
              <a:t>Kendall’s tau-a and tau-b</a:t>
            </a:r>
            <a:r>
              <a:rPr lang="en-US" sz="1800" kern="1200" dirty="0" smtClean="0">
                <a:ea typeface="ＭＳ Ｐゴシック" pitchFamily="34" charset="-128"/>
              </a:rPr>
              <a:t>.  </a:t>
            </a:r>
            <a:endParaRPr lang="en-US" sz="1800" b="1" i="1"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53</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Covariance Analysis:</a:t>
            </a:r>
          </a:p>
          <a:p>
            <a:pPr eaLnBrk="1" hangingPunct="1"/>
            <a:r>
              <a:rPr lang="en-US" kern="0" dirty="0" smtClean="0">
                <a:ea typeface="ＭＳ Ｐゴシック" pitchFamily="34" charset="-128"/>
              </a:rPr>
              <a:t>Example 1</a:t>
            </a:r>
            <a:endParaRPr lang="en-US" kern="0" dirty="0">
              <a:ea typeface="ＭＳ Ｐゴシック" pitchFamily="34" charset="-128"/>
            </a:endParaRPr>
          </a:p>
        </p:txBody>
      </p:sp>
      <p:sp>
        <p:nvSpPr>
          <p:cNvPr id="9" name="Rectangle 3"/>
          <p:cNvSpPr txBox="1">
            <a:spLocks noChangeArrowheads="1"/>
          </p:cNvSpPr>
          <p:nvPr/>
        </p:nvSpPr>
        <p:spPr bwMode="auto">
          <a:xfrm>
            <a:off x="543326" y="2690903"/>
            <a:ext cx="4398788" cy="36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Covariance Analysis: Example 1</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cross_section</a:t>
            </a:r>
            <a:r>
              <a:rPr lang="en-US" sz="1400" dirty="0" smtClean="0">
                <a:ea typeface="ＭＳ Ｐゴシック" pitchFamily="34" charset="-128"/>
              </a:rPr>
              <a:t>, select series </a:t>
            </a:r>
            <a:r>
              <a:rPr lang="en-US" sz="1400" b="1" i="1" dirty="0" smtClean="0">
                <a:ea typeface="ＭＳ Ｐゴシック" pitchFamily="34" charset="-128"/>
              </a:rPr>
              <a:t>GPA</a:t>
            </a:r>
            <a:r>
              <a:rPr lang="en-US" sz="1400" dirty="0" smtClean="0">
                <a:ea typeface="ＭＳ Ｐゴシック" pitchFamily="34" charset="-128"/>
              </a:rPr>
              <a:t> and </a:t>
            </a:r>
            <a:r>
              <a:rPr lang="en-US" sz="1400" b="1" i="1" dirty="0" smtClean="0">
                <a:ea typeface="ＭＳ Ｐゴシック" pitchFamily="34" charset="-128"/>
              </a:rPr>
              <a:t>SAT</a:t>
            </a:r>
            <a:r>
              <a:rPr lang="en-US" sz="1400" dirty="0" smtClean="0">
                <a:ea typeface="ＭＳ Ｐゴシック" pitchFamily="34" charset="-128"/>
              </a:rPr>
              <a:t>, right click and open as group. Let’s name this </a:t>
            </a:r>
            <a:r>
              <a:rPr lang="en-US" sz="1400" b="1" i="1" dirty="0" smtClean="0">
                <a:ea typeface="ＭＳ Ｐゴシック" pitchFamily="34" charset="-128"/>
              </a:rPr>
              <a:t>group01</a:t>
            </a:r>
            <a:r>
              <a:rPr lang="en-US" sz="1400" kern="1200" dirty="0" smtClean="0">
                <a:ea typeface="ＭＳ Ｐゴシック" pitchFamily="34" charset="-128"/>
              </a:rPr>
              <a:t>.</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Covariance Analysis. </a:t>
            </a:r>
            <a:r>
              <a:rPr lang="en-US" sz="1400" dirty="0" smtClean="0">
                <a:ea typeface="ＭＳ Ｐゴシック" pitchFamily="34" charset="-128"/>
              </a:rPr>
              <a:t>The </a:t>
            </a:r>
            <a:r>
              <a:rPr lang="en-US" sz="1400" b="1" i="1" dirty="0" smtClean="0">
                <a:ea typeface="ＭＳ Ｐゴシック" pitchFamily="34" charset="-128"/>
              </a:rPr>
              <a:t>Covariance Analysis </a:t>
            </a:r>
            <a:r>
              <a:rPr lang="en-US" sz="1400" dirty="0" smtClean="0">
                <a:ea typeface="ＭＳ Ｐゴシック" pitchFamily="34" charset="-128"/>
              </a:rPr>
              <a:t>dialog box opens up. Under </a:t>
            </a:r>
            <a:r>
              <a:rPr lang="en-US" sz="1400" b="1" i="1" dirty="0" smtClean="0">
                <a:ea typeface="ＭＳ Ｐゴシック" pitchFamily="34" charset="-128"/>
              </a:rPr>
              <a:t>Method</a:t>
            </a:r>
            <a:r>
              <a:rPr lang="en-US" sz="1400" dirty="0" smtClean="0">
                <a:ea typeface="ＭＳ Ｐゴシック" pitchFamily="34" charset="-128"/>
              </a:rPr>
              <a:t>, click the drop-down menu choose the type of measure (let’s select </a:t>
            </a:r>
            <a:r>
              <a:rPr lang="en-US" sz="1400" b="1" dirty="0" smtClean="0">
                <a:ea typeface="ＭＳ Ｐゴシック" pitchFamily="34" charset="-128"/>
              </a:rPr>
              <a:t>Ordinary</a:t>
            </a:r>
            <a:r>
              <a:rPr lang="en-US" sz="1400" dirty="0" smtClean="0">
                <a:ea typeface="ＭＳ Ｐゴシック" pitchFamily="34" charset="-128"/>
              </a:rPr>
              <a:t> here).  </a:t>
            </a:r>
          </a:p>
          <a:p>
            <a:pPr marL="342900" indent="-342900" eaLnBrk="1" hangingPunct="1">
              <a:buSzPct val="100000"/>
              <a:buFont typeface="+mj-lt"/>
              <a:buAutoNum type="arabicPeriod"/>
              <a:defRPr/>
            </a:pPr>
            <a:r>
              <a:rPr lang="en-US" sz="1400" dirty="0" smtClean="0">
                <a:ea typeface="ＭＳ Ｐゴシック" pitchFamily="34" charset="-128"/>
              </a:rPr>
              <a:t>Click the </a:t>
            </a:r>
            <a:r>
              <a:rPr lang="en-US" sz="1400" b="1" dirty="0" smtClean="0">
                <a:ea typeface="ＭＳ Ｐゴシック" pitchFamily="34" charset="-128"/>
              </a:rPr>
              <a:t>Covariance</a:t>
            </a:r>
            <a:r>
              <a:rPr lang="en-US" sz="1400" dirty="0" smtClean="0">
                <a:ea typeface="ＭＳ Ｐゴシック" pitchFamily="34" charset="-128"/>
              </a:rPr>
              <a:t> box (the default).</a:t>
            </a:r>
          </a:p>
          <a:p>
            <a:pPr marL="342900" indent="-342900" eaLnBrk="1" hangingPunct="1">
              <a:buSzPct val="100000"/>
              <a:buFont typeface="+mj-lt"/>
              <a:buAutoNum type="arabicPeriod"/>
              <a:defRPr/>
            </a:pPr>
            <a:r>
              <a:rPr lang="en-US" sz="1400" dirty="0" smtClean="0">
                <a:ea typeface="ＭＳ Ｐゴシック" pitchFamily="34" charset="-128"/>
              </a:rPr>
              <a:t>Under </a:t>
            </a:r>
            <a:r>
              <a:rPr lang="en-US" sz="1400" b="1" i="1" dirty="0" smtClean="0">
                <a:ea typeface="ＭＳ Ｐゴシック" pitchFamily="34" charset="-128"/>
              </a:rPr>
              <a:t>Saved results </a:t>
            </a:r>
            <a:r>
              <a:rPr lang="en-US" sz="1400" b="1" i="1" dirty="0" err="1" smtClean="0">
                <a:ea typeface="ＭＳ Ｐゴシック" pitchFamily="34" charset="-128"/>
              </a:rPr>
              <a:t>basename</a:t>
            </a:r>
            <a:r>
              <a:rPr lang="en-US" sz="1400" dirty="0" smtClean="0">
                <a:ea typeface="ＭＳ Ｐゴシック" pitchFamily="34" charset="-128"/>
              </a:rPr>
              <a:t>, name your results so they are saved in the </a:t>
            </a:r>
            <a:r>
              <a:rPr lang="en-US" sz="1400" dirty="0" err="1" smtClean="0">
                <a:ea typeface="ＭＳ Ｐゴシック" pitchFamily="34" charset="-128"/>
              </a:rPr>
              <a:t>workfile</a:t>
            </a:r>
            <a:r>
              <a:rPr lang="en-US" sz="1400" dirty="0" smtClean="0">
                <a:ea typeface="ＭＳ Ｐゴシック" pitchFamily="34" charset="-128"/>
              </a:rPr>
              <a:t> (here </a:t>
            </a:r>
            <a:r>
              <a:rPr lang="en-US" sz="1400" b="1" i="1" dirty="0" smtClean="0">
                <a:ea typeface="ＭＳ Ｐゴシック" pitchFamily="34" charset="-128"/>
              </a:rPr>
              <a:t>cov1</a:t>
            </a:r>
            <a:r>
              <a:rPr lang="en-US" sz="1400" dirty="0" smtClean="0">
                <a:ea typeface="ＭＳ Ｐゴシック" pitchFamily="34" charset="-128"/>
              </a:rPr>
              <a:t>)</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p>
          <a:p>
            <a:pPr marL="342900" indent="-342900" eaLnBrk="1" hangingPunct="1">
              <a:buSzPct val="100000"/>
              <a:buFont typeface="+mj-lt"/>
              <a:buAutoNum type="arabicPeriod"/>
              <a:defRPr/>
            </a:pPr>
            <a:endParaRPr lang="en-US" sz="1600" kern="1200" dirty="0" smtClean="0">
              <a:ea typeface="ＭＳ Ｐゴシック" pitchFamily="34" charset="-128"/>
            </a:endParaRPr>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1486" y="2690903"/>
            <a:ext cx="4075935" cy="309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5231" y="5845629"/>
            <a:ext cx="1314450"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Oval 6"/>
          <p:cNvSpPr>
            <a:spLocks noChangeArrowheads="1"/>
          </p:cNvSpPr>
          <p:nvPr/>
        </p:nvSpPr>
        <p:spPr bwMode="auto">
          <a:xfrm>
            <a:off x="5355772" y="3091102"/>
            <a:ext cx="1360713" cy="257462"/>
          </a:xfrm>
          <a:prstGeom prst="ellipse">
            <a:avLst/>
          </a:prstGeom>
          <a:solidFill>
            <a:srgbClr val="C00000">
              <a:alpha val="0"/>
            </a:srgbClr>
          </a:solidFill>
          <a:ln w="38100" algn="ctr">
            <a:solidFill>
              <a:srgbClr val="C00000"/>
            </a:solidFill>
            <a:round/>
            <a:headEnd/>
            <a:tailEnd/>
          </a:ln>
        </p:spPr>
        <p:txBody>
          <a:bodyPr/>
          <a:lstStyle/>
          <a:p>
            <a:pPr eaLnBrk="0" hangingPunct="0"/>
            <a:endParaRPr lang="en-US" dirty="0"/>
          </a:p>
        </p:txBody>
      </p:sp>
      <p:cxnSp>
        <p:nvCxnSpPr>
          <p:cNvPr id="3" name="Straight Arrow Connector 2"/>
          <p:cNvCxnSpPr/>
          <p:nvPr/>
        </p:nvCxnSpPr>
        <p:spPr bwMode="auto">
          <a:xfrm>
            <a:off x="5812971" y="3450771"/>
            <a:ext cx="370115" cy="2492829"/>
          </a:xfrm>
          <a:prstGeom prst="straightConnector1">
            <a:avLst/>
          </a:prstGeom>
          <a:solidFill>
            <a:schemeClr val="accent1"/>
          </a:solidFill>
          <a:ln w="25400" cap="flat" cmpd="sng" algn="ctr">
            <a:solidFill>
              <a:srgbClr val="C00000"/>
            </a:solidFill>
            <a:prstDash val="solid"/>
            <a:round/>
            <a:headEnd type="none" w="med" len="med"/>
            <a:tailEnd type="arrow"/>
          </a:ln>
          <a:effectLst/>
        </p:spPr>
      </p:cxnSp>
    </p:spTree>
    <p:extLst>
      <p:ext uri="{BB962C8B-B14F-4D97-AF65-F5344CB8AC3E}">
        <p14:creationId xmlns:p14="http://schemas.microsoft.com/office/powerpoint/2010/main" val="345595620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7989037" cy="1327922"/>
          </a:xfrm>
        </p:spPr>
        <p:txBody>
          <a:bodyPr/>
          <a:lstStyle/>
          <a:p>
            <a:pPr eaLnBrk="1" hangingPunct="1">
              <a:buSzPct val="100000"/>
              <a:buFont typeface="Arial" pitchFamily="34" charset="0"/>
              <a:buChar char="•"/>
              <a:defRPr/>
            </a:pPr>
            <a:r>
              <a:rPr lang="en-US" sz="1600" kern="1200" dirty="0" smtClean="0">
                <a:ea typeface="ＭＳ Ｐゴシック" pitchFamily="34" charset="-128"/>
              </a:rPr>
              <a:t>The covariance between the two series is shown here. Note that the covariance is displayed in a spreadsheet format (the default). </a:t>
            </a:r>
          </a:p>
          <a:p>
            <a:pPr eaLnBrk="1" hangingPunct="1">
              <a:buSzPct val="100000"/>
              <a:buFont typeface="Arial" pitchFamily="34" charset="0"/>
              <a:buChar char="•"/>
              <a:defRPr/>
            </a:pPr>
            <a:r>
              <a:rPr lang="en-US" sz="1600" kern="1200" dirty="0" smtClean="0">
                <a:ea typeface="ＭＳ Ｐゴシック" pitchFamily="34" charset="-128"/>
              </a:rPr>
              <a:t>Note also that the covariance is now saved in the </a:t>
            </a:r>
            <a:r>
              <a:rPr lang="en-US" sz="1600" kern="1200" dirty="0" err="1" smtClean="0">
                <a:ea typeface="ＭＳ Ｐゴシック" pitchFamily="34" charset="-128"/>
              </a:rPr>
              <a:t>workfile</a:t>
            </a:r>
            <a:r>
              <a:rPr lang="en-US" sz="1600" kern="1200" dirty="0" smtClean="0">
                <a:ea typeface="ＭＳ Ｐゴシック" pitchFamily="34" charset="-128"/>
              </a:rPr>
              <a:t> with name </a:t>
            </a:r>
            <a:r>
              <a:rPr lang="en-US" sz="1600" b="1" i="1" kern="1200" dirty="0" smtClean="0">
                <a:ea typeface="ＭＳ Ｐゴシック" pitchFamily="34" charset="-128"/>
              </a:rPr>
              <a:t>cov1cov</a:t>
            </a:r>
            <a:r>
              <a:rPr lang="en-US" sz="1600" kern="1200" dirty="0" smtClean="0">
                <a:ea typeface="ＭＳ Ｐゴシック" pitchFamily="34" charset="-128"/>
              </a:rPr>
              <a:t>. The extension </a:t>
            </a:r>
            <a:r>
              <a:rPr lang="en-US" sz="1600" i="1" kern="1200" dirty="0" err="1" smtClean="0">
                <a:ea typeface="ＭＳ Ｐゴシック" pitchFamily="34" charset="-128"/>
              </a:rPr>
              <a:t>cov</a:t>
            </a:r>
            <a:r>
              <a:rPr lang="en-US" sz="1600" kern="1200" dirty="0" smtClean="0">
                <a:ea typeface="ＭＳ Ｐゴシック" pitchFamily="34" charset="-128"/>
              </a:rPr>
              <a:t> is added by EViews to indicate that this is a measure of covariance. Note that the saved covariance matrix does not show the name of the original series but only the matrix elements (</a:t>
            </a:r>
            <a:r>
              <a:rPr lang="en-US" sz="1600" i="1" kern="1200" dirty="0" smtClean="0">
                <a:ea typeface="ＭＳ Ｐゴシック" pitchFamily="34" charset="-128"/>
              </a:rPr>
              <a:t>R1, R2, C1, C2</a:t>
            </a:r>
            <a:r>
              <a:rPr lang="en-US" sz="1600" kern="1200" dirty="0" smtClean="0">
                <a:ea typeface="ＭＳ Ｐゴシック" pitchFamily="34" charset="-128"/>
              </a:rPr>
              <a:t>) .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54</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Covariance Analysis:</a:t>
            </a:r>
          </a:p>
          <a:p>
            <a:pPr eaLnBrk="1" hangingPunct="1"/>
            <a:r>
              <a:rPr lang="en-US" kern="0" dirty="0" smtClean="0">
                <a:ea typeface="ＭＳ Ｐゴシック" pitchFamily="34" charset="-128"/>
              </a:rPr>
              <a:t>Example 1 </a:t>
            </a:r>
            <a:r>
              <a:rPr lang="en-US" sz="1800" kern="0" dirty="0" smtClean="0">
                <a:ea typeface="ＭＳ Ｐゴシック" pitchFamily="34" charset="-128"/>
              </a:rPr>
              <a:t>(cont’d)</a:t>
            </a:r>
            <a:endParaRPr lang="en-US" sz="1800" kern="0" dirty="0">
              <a:ea typeface="ＭＳ Ｐゴシック" pitchFamily="34" charset="-128"/>
            </a:endParaRP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773" y="3130705"/>
            <a:ext cx="3171825" cy="157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7970" y="2795588"/>
            <a:ext cx="4317836" cy="3575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Oval 6"/>
          <p:cNvSpPr>
            <a:spLocks noChangeArrowheads="1"/>
          </p:cNvSpPr>
          <p:nvPr/>
        </p:nvSpPr>
        <p:spPr bwMode="auto">
          <a:xfrm>
            <a:off x="3972375" y="3992720"/>
            <a:ext cx="925287" cy="257462"/>
          </a:xfrm>
          <a:prstGeom prst="ellipse">
            <a:avLst/>
          </a:prstGeom>
          <a:solidFill>
            <a:srgbClr val="C00000">
              <a:alpha val="0"/>
            </a:srgbClr>
          </a:solidFill>
          <a:ln w="38100" algn="ctr">
            <a:solidFill>
              <a:srgbClr val="C00000"/>
            </a:solidFill>
            <a:round/>
            <a:headEnd/>
            <a:tailEnd/>
          </a:ln>
        </p:spPr>
        <p:txBody>
          <a:bodyPr/>
          <a:lstStyle/>
          <a:p>
            <a:pPr eaLnBrk="0" hangingPunct="0"/>
            <a:endParaRPr lang="en-US" dirty="0"/>
          </a:p>
        </p:txBody>
      </p:sp>
    </p:spTree>
    <p:extLst>
      <p:ext uri="{BB962C8B-B14F-4D97-AF65-F5344CB8AC3E}">
        <p14:creationId xmlns:p14="http://schemas.microsoft.com/office/powerpoint/2010/main" val="391519533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8231244"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Let’s consider some of the options in the Covariance Analysis in more detail.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55</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Covariance Analysis:</a:t>
            </a:r>
          </a:p>
          <a:p>
            <a:pPr eaLnBrk="1" hangingPunct="1"/>
            <a:r>
              <a:rPr lang="en-US" kern="0" dirty="0" smtClean="0">
                <a:ea typeface="ＭＳ Ｐゴシック" pitchFamily="34" charset="-128"/>
              </a:rPr>
              <a:t>Example 2</a:t>
            </a:r>
            <a:endParaRPr lang="en-US" kern="0" dirty="0">
              <a:ea typeface="ＭＳ Ｐゴシック" pitchFamily="34" charset="-128"/>
            </a:endParaRPr>
          </a:p>
        </p:txBody>
      </p:sp>
      <p:sp>
        <p:nvSpPr>
          <p:cNvPr id="9" name="Rectangle 3"/>
          <p:cNvSpPr txBox="1">
            <a:spLocks noChangeArrowheads="1"/>
          </p:cNvSpPr>
          <p:nvPr/>
        </p:nvSpPr>
        <p:spPr bwMode="auto">
          <a:xfrm>
            <a:off x="532441" y="1582692"/>
            <a:ext cx="3876273" cy="36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Covariance Analysis: Example 2</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cross_section</a:t>
            </a:r>
            <a:r>
              <a:rPr lang="en-US" sz="1400" dirty="0" smtClean="0">
                <a:ea typeface="ＭＳ Ｐゴシック" pitchFamily="34" charset="-128"/>
              </a:rPr>
              <a:t>, select series </a:t>
            </a:r>
            <a:r>
              <a:rPr lang="en-US" sz="1400" b="1" i="1" dirty="0" smtClean="0">
                <a:ea typeface="ＭＳ Ｐゴシック" pitchFamily="34" charset="-128"/>
              </a:rPr>
              <a:t>GPA</a:t>
            </a:r>
            <a:r>
              <a:rPr lang="en-US" sz="1400" dirty="0" smtClean="0">
                <a:ea typeface="ＭＳ Ｐゴシック" pitchFamily="34" charset="-128"/>
              </a:rPr>
              <a:t> </a:t>
            </a:r>
            <a:r>
              <a:rPr lang="en-US" sz="1400" b="1" i="1" dirty="0" smtClean="0">
                <a:ea typeface="ＭＳ Ｐゴシック" pitchFamily="34" charset="-128"/>
              </a:rPr>
              <a:t>SAT, </a:t>
            </a:r>
            <a:r>
              <a:rPr lang="en-US" sz="1400" dirty="0" smtClean="0">
                <a:ea typeface="ＭＳ Ｐゴシック" pitchFamily="34" charset="-128"/>
              </a:rPr>
              <a:t>and</a:t>
            </a:r>
            <a:r>
              <a:rPr lang="en-US" sz="1400" b="1" i="1" dirty="0" smtClean="0">
                <a:ea typeface="ＭＳ Ｐゴシック" pitchFamily="34" charset="-128"/>
              </a:rPr>
              <a:t> black</a:t>
            </a:r>
            <a:r>
              <a:rPr lang="en-US" sz="1400" dirty="0" smtClean="0">
                <a:ea typeface="ＭＳ Ｐゴシック" pitchFamily="34" charset="-128"/>
              </a:rPr>
              <a:t>, right click and open as group. Let’s name this </a:t>
            </a:r>
            <a:r>
              <a:rPr lang="en-US" sz="1400" b="1" i="1" dirty="0" smtClean="0">
                <a:ea typeface="ＭＳ Ｐゴシック" pitchFamily="34" charset="-128"/>
              </a:rPr>
              <a:t>group02</a:t>
            </a:r>
            <a:r>
              <a:rPr lang="en-US" sz="1400" kern="1200" dirty="0" smtClean="0">
                <a:ea typeface="ＭＳ Ｐゴシック" pitchFamily="34" charset="-128"/>
              </a:rPr>
              <a:t>.</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Covariance Analysis. </a:t>
            </a:r>
            <a:r>
              <a:rPr lang="en-US" sz="1400" dirty="0" smtClean="0">
                <a:ea typeface="ＭＳ Ｐゴシック" pitchFamily="34" charset="-128"/>
              </a:rPr>
              <a:t>The </a:t>
            </a:r>
            <a:r>
              <a:rPr lang="en-US" sz="1400" b="1" i="1" dirty="0" smtClean="0">
                <a:ea typeface="ＭＳ Ｐゴシック" pitchFamily="34" charset="-128"/>
              </a:rPr>
              <a:t>Covariance Analysis </a:t>
            </a:r>
            <a:r>
              <a:rPr lang="en-US" sz="1400" dirty="0" smtClean="0">
                <a:ea typeface="ＭＳ Ｐゴシック" pitchFamily="34" charset="-128"/>
              </a:rPr>
              <a:t>dialog box opens up. Under </a:t>
            </a:r>
            <a:r>
              <a:rPr lang="en-US" sz="1400" b="1" i="1" dirty="0" smtClean="0">
                <a:ea typeface="ＭＳ Ｐゴシック" pitchFamily="34" charset="-128"/>
              </a:rPr>
              <a:t>Method</a:t>
            </a:r>
            <a:r>
              <a:rPr lang="en-US" sz="1400" dirty="0" smtClean="0">
                <a:ea typeface="ＭＳ Ｐゴシック" pitchFamily="34" charset="-128"/>
              </a:rPr>
              <a:t>, select </a:t>
            </a:r>
            <a:r>
              <a:rPr lang="en-US" sz="1400" b="1" dirty="0" smtClean="0">
                <a:ea typeface="ＭＳ Ｐゴシック" pitchFamily="34" charset="-128"/>
              </a:rPr>
              <a:t>Ordinary uncensored</a:t>
            </a:r>
            <a:r>
              <a:rPr lang="en-US" sz="1400" dirty="0" smtClean="0">
                <a:ea typeface="ＭＳ Ｐゴシック" pitchFamily="34" charset="-128"/>
              </a:rPr>
              <a:t>. </a:t>
            </a:r>
          </a:p>
          <a:p>
            <a:pPr marL="342900" indent="-342900" eaLnBrk="1" hangingPunct="1">
              <a:buSzPct val="100000"/>
              <a:buFont typeface="+mj-lt"/>
              <a:buAutoNum type="arabicPeriod"/>
              <a:defRPr/>
            </a:pPr>
            <a:r>
              <a:rPr lang="en-US" sz="1400" dirty="0" smtClean="0">
                <a:ea typeface="ＭＳ Ｐゴシック" pitchFamily="34" charset="-128"/>
              </a:rPr>
              <a:t>Check the </a:t>
            </a:r>
            <a:r>
              <a:rPr lang="en-US" sz="1400" b="1" dirty="0" smtClean="0">
                <a:ea typeface="ＭＳ Ｐゴシック" pitchFamily="34" charset="-128"/>
              </a:rPr>
              <a:t>Correlation, t-statistic</a:t>
            </a:r>
            <a:r>
              <a:rPr lang="en-US" sz="1400" dirty="0" smtClean="0">
                <a:ea typeface="ＭＳ Ｐゴシック" pitchFamily="34" charset="-128"/>
              </a:rPr>
              <a:t>, </a:t>
            </a:r>
            <a:r>
              <a:rPr lang="en-US" sz="1400" b="1" dirty="0" smtClean="0">
                <a:ea typeface="ＭＳ Ｐゴシック" pitchFamily="34" charset="-128"/>
              </a:rPr>
              <a:t>Probability</a:t>
            </a:r>
            <a:r>
              <a:rPr lang="en-US" sz="1400" dirty="0" smtClean="0">
                <a:ea typeface="ＭＳ Ｐゴシック" pitchFamily="34" charset="-128"/>
              </a:rPr>
              <a:t> and </a:t>
            </a:r>
            <a:r>
              <a:rPr lang="en-US" sz="1400" b="1" dirty="0" smtClean="0">
                <a:ea typeface="ＭＳ Ｐゴシック" pitchFamily="34" charset="-128"/>
              </a:rPr>
              <a:t>Number of </a:t>
            </a:r>
            <a:r>
              <a:rPr lang="en-US" sz="1400" b="1" dirty="0" err="1" smtClean="0">
                <a:ea typeface="ＭＳ Ｐゴシック" pitchFamily="34" charset="-128"/>
              </a:rPr>
              <a:t>obs</a:t>
            </a:r>
            <a:r>
              <a:rPr lang="en-US" sz="1400" b="1" dirty="0" smtClean="0">
                <a:ea typeface="ＭＳ Ｐゴシック" pitchFamily="34" charset="-128"/>
              </a:rPr>
              <a:t> </a:t>
            </a:r>
            <a:r>
              <a:rPr lang="en-US" sz="1400" dirty="0" smtClean="0">
                <a:ea typeface="ＭＳ Ｐゴシック" pitchFamily="34" charset="-128"/>
              </a:rPr>
              <a:t>boxes. </a:t>
            </a:r>
          </a:p>
          <a:p>
            <a:pPr marL="342900" indent="-342900" eaLnBrk="1" hangingPunct="1">
              <a:buSzPct val="100000"/>
              <a:buFont typeface="+mj-lt"/>
              <a:buAutoNum type="arabicPeriod"/>
              <a:defRPr/>
            </a:pPr>
            <a:r>
              <a:rPr lang="en-US" sz="1400" dirty="0" smtClean="0">
                <a:ea typeface="ＭＳ Ｐゴシック" pitchFamily="34" charset="-128"/>
              </a:rPr>
              <a:t>Select </a:t>
            </a:r>
            <a:r>
              <a:rPr lang="en-US" sz="1400" b="1" dirty="0" smtClean="0">
                <a:ea typeface="ＭＳ Ｐゴシック" pitchFamily="34" charset="-128"/>
              </a:rPr>
              <a:t>Single table </a:t>
            </a:r>
            <a:r>
              <a:rPr lang="en-US" sz="1400" dirty="0" smtClean="0">
                <a:ea typeface="ＭＳ Ｐゴシック" pitchFamily="34" charset="-128"/>
              </a:rPr>
              <a:t>under </a:t>
            </a:r>
            <a:r>
              <a:rPr lang="en-US" sz="1400" b="1" i="1" dirty="0" smtClean="0">
                <a:ea typeface="ＭＳ Ｐゴシック" pitchFamily="34" charset="-128"/>
              </a:rPr>
              <a:t>Layout</a:t>
            </a:r>
            <a:r>
              <a:rPr lang="en-US" sz="1400" dirty="0" smtClean="0">
                <a:ea typeface="ＭＳ Ｐゴシック" pitchFamily="34" charset="-128"/>
              </a:rPr>
              <a:t>. </a:t>
            </a:r>
          </a:p>
          <a:p>
            <a:pPr marL="342900" indent="-342900" eaLnBrk="1" hangingPunct="1">
              <a:buSzPct val="100000"/>
              <a:buFont typeface="+mj-lt"/>
              <a:buAutoNum type="arabicPeriod"/>
              <a:defRPr/>
            </a:pPr>
            <a:r>
              <a:rPr lang="en-US" sz="1400" dirty="0" smtClean="0">
                <a:ea typeface="ＭＳ Ｐゴシック" pitchFamily="34" charset="-128"/>
              </a:rPr>
              <a:t>Under </a:t>
            </a:r>
            <a:r>
              <a:rPr lang="en-US" sz="1400" b="1" i="1" dirty="0" smtClean="0">
                <a:ea typeface="ＭＳ Ｐゴシック" pitchFamily="34" charset="-128"/>
              </a:rPr>
              <a:t>Saved results </a:t>
            </a:r>
            <a:r>
              <a:rPr lang="en-US" sz="1400" b="1" i="1" dirty="0" err="1" smtClean="0">
                <a:ea typeface="ＭＳ Ｐゴシック" pitchFamily="34" charset="-128"/>
              </a:rPr>
              <a:t>basename</a:t>
            </a:r>
            <a:r>
              <a:rPr lang="en-US" sz="1400" dirty="0" smtClean="0">
                <a:ea typeface="ＭＳ Ｐゴシック" pitchFamily="34" charset="-128"/>
              </a:rPr>
              <a:t>, name your results so they are saved in the </a:t>
            </a:r>
            <a:r>
              <a:rPr lang="en-US" sz="1400" dirty="0" err="1" smtClean="0">
                <a:ea typeface="ＭＳ Ｐゴシック" pitchFamily="34" charset="-128"/>
              </a:rPr>
              <a:t>workfile</a:t>
            </a:r>
            <a:r>
              <a:rPr lang="en-US" sz="1400" dirty="0" smtClean="0">
                <a:ea typeface="ＭＳ Ｐゴシック" pitchFamily="34" charset="-128"/>
              </a:rPr>
              <a:t> (here </a:t>
            </a:r>
            <a:r>
              <a:rPr lang="en-US" sz="1400" b="1" i="1" dirty="0" smtClean="0">
                <a:ea typeface="ＭＳ Ｐゴシック" pitchFamily="34" charset="-128"/>
              </a:rPr>
              <a:t>cov2</a:t>
            </a:r>
            <a:r>
              <a:rPr lang="en-US" sz="1400" dirty="0" smtClean="0">
                <a:ea typeface="ＭＳ Ｐゴシック" pitchFamily="34" charset="-128"/>
              </a:rPr>
              <a:t>).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p>
          <a:p>
            <a:pPr marL="342900" indent="-342900" eaLnBrk="1" hangingPunct="1">
              <a:buSzPct val="100000"/>
              <a:buFont typeface="+mj-lt"/>
              <a:buAutoNum type="arabicPeriod"/>
              <a:defRPr/>
            </a:pPr>
            <a:endParaRPr lang="en-US" sz="1600" kern="1200" dirty="0" smtClean="0">
              <a:ea typeface="ＭＳ Ｐゴシック" pitchFamily="34" charset="-128"/>
            </a:endParaRPr>
          </a:p>
        </p:txBody>
      </p:sp>
      <p:pic>
        <p:nvPicPr>
          <p:cNvPr id="174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9856" y="1591446"/>
            <a:ext cx="4458236" cy="338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404807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3724559" cy="1327922"/>
          </a:xfrm>
        </p:spPr>
        <p:txBody>
          <a:bodyPr/>
          <a:lstStyle/>
          <a:p>
            <a:pPr eaLnBrk="1" hangingPunct="1">
              <a:buSzPct val="100000"/>
              <a:buFont typeface="Arial" pitchFamily="34" charset="0"/>
              <a:buChar char="•"/>
              <a:defRPr/>
            </a:pPr>
            <a:r>
              <a:rPr lang="en-US" sz="1600" kern="1200" dirty="0" smtClean="0">
                <a:ea typeface="ＭＳ Ｐゴシック" pitchFamily="34" charset="-128"/>
              </a:rPr>
              <a:t>The table shows all statistics in the order in which they appear at the top of the table. </a:t>
            </a:r>
          </a:p>
          <a:p>
            <a:pPr eaLnBrk="1" hangingPunct="1">
              <a:buSzPct val="100000"/>
              <a:buFont typeface="Arial" pitchFamily="34" charset="0"/>
              <a:buChar char="•"/>
              <a:defRPr/>
            </a:pPr>
            <a:r>
              <a:rPr lang="en-US" sz="1600" kern="1200" dirty="0" smtClean="0">
                <a:ea typeface="ＭＳ Ｐゴシック" pitchFamily="34" charset="-128"/>
              </a:rPr>
              <a:t>Note also that results are now saved in a number of matrices: </a:t>
            </a:r>
            <a:r>
              <a:rPr lang="en-US" sz="1600" b="1" i="1" kern="1200" dirty="0" smtClean="0">
                <a:ea typeface="ＭＳ Ｐゴシック" pitchFamily="34" charset="-128"/>
              </a:rPr>
              <a:t>cov2corr</a:t>
            </a:r>
            <a:r>
              <a:rPr lang="en-US" sz="1600" b="1" kern="1200" dirty="0" smtClean="0">
                <a:ea typeface="ＭＳ Ｐゴシック" pitchFamily="34" charset="-128"/>
              </a:rPr>
              <a:t> </a:t>
            </a:r>
            <a:r>
              <a:rPr lang="en-US" sz="1600" kern="1200" dirty="0" smtClean="0">
                <a:ea typeface="ＭＳ Ｐゴシック" pitchFamily="34" charset="-128"/>
              </a:rPr>
              <a:t>(containing correlations), </a:t>
            </a:r>
            <a:r>
              <a:rPr lang="en-US" sz="1600" b="1" i="1" kern="1200" dirty="0" smtClean="0">
                <a:ea typeface="ＭＳ Ｐゴシック" pitchFamily="34" charset="-128"/>
              </a:rPr>
              <a:t>cov2prob</a:t>
            </a:r>
            <a:r>
              <a:rPr lang="en-US" sz="1600" kern="1200" dirty="0" smtClean="0">
                <a:ea typeface="ＭＳ Ｐゴシック" pitchFamily="34" charset="-128"/>
              </a:rPr>
              <a:t> (containing </a:t>
            </a:r>
            <a:r>
              <a:rPr lang="en-US" sz="1600" i="1" kern="1200" dirty="0" smtClean="0">
                <a:ea typeface="ＭＳ Ｐゴシック" pitchFamily="34" charset="-128"/>
              </a:rPr>
              <a:t>p-values</a:t>
            </a:r>
            <a:r>
              <a:rPr lang="en-US" sz="1600" kern="1200" dirty="0" smtClean="0">
                <a:ea typeface="ＭＳ Ｐゴシック" pitchFamily="34" charset="-128"/>
              </a:rPr>
              <a:t>), </a:t>
            </a:r>
            <a:r>
              <a:rPr lang="en-US" sz="1600" b="1" i="1" kern="1200" dirty="0" smtClean="0">
                <a:ea typeface="ＭＳ Ｐゴシック" pitchFamily="34" charset="-128"/>
              </a:rPr>
              <a:t>cov2tstat</a:t>
            </a:r>
            <a:r>
              <a:rPr lang="en-US" sz="1600" b="1" kern="1200" dirty="0" smtClean="0">
                <a:ea typeface="ＭＳ Ｐゴシック" pitchFamily="34" charset="-128"/>
              </a:rPr>
              <a:t> </a:t>
            </a:r>
            <a:r>
              <a:rPr lang="en-US" sz="1600" kern="1200" dirty="0" smtClean="0">
                <a:ea typeface="ＭＳ Ｐゴシック" pitchFamily="34" charset="-128"/>
              </a:rPr>
              <a:t>(containing t-stats), </a:t>
            </a:r>
            <a:r>
              <a:rPr lang="en-US" sz="1600" b="1" i="1" kern="1200" dirty="0" smtClean="0">
                <a:ea typeface="ＭＳ Ｐゴシック" pitchFamily="34" charset="-128"/>
              </a:rPr>
              <a:t>cov2obs</a:t>
            </a:r>
            <a:r>
              <a:rPr lang="en-US" sz="1600" kern="1200" dirty="0" smtClean="0">
                <a:ea typeface="ＭＳ Ｐゴシック" pitchFamily="34" charset="-128"/>
              </a:rPr>
              <a:t> (containing the number of observations).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56</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Covariance Analysis:</a:t>
            </a:r>
          </a:p>
          <a:p>
            <a:pPr eaLnBrk="1" hangingPunct="1"/>
            <a:r>
              <a:rPr lang="en-US" kern="0" dirty="0" smtClean="0">
                <a:ea typeface="ＭＳ Ｐゴシック" pitchFamily="34" charset="-128"/>
              </a:rPr>
              <a:t>Example 2 </a:t>
            </a:r>
            <a:r>
              <a:rPr lang="en-US" sz="1800" kern="0" dirty="0" smtClean="0">
                <a:ea typeface="ＭＳ Ｐゴシック" pitchFamily="34" charset="-128"/>
              </a:rPr>
              <a:t>(cont’d)</a:t>
            </a:r>
            <a:endParaRPr lang="en-US" sz="1800" kern="0" dirty="0">
              <a:ea typeface="ＭＳ Ｐゴシック" pitchFamily="34" charset="-128"/>
            </a:endParaRPr>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5407" y="1175431"/>
            <a:ext cx="4105275" cy="422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
          <p:cNvSpPr>
            <a:spLocks noChangeArrowheads="1"/>
          </p:cNvSpPr>
          <p:nvPr/>
        </p:nvSpPr>
        <p:spPr bwMode="auto">
          <a:xfrm>
            <a:off x="4322472" y="2401065"/>
            <a:ext cx="1207471" cy="625163"/>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15" name="Rectangle 1"/>
          <p:cNvSpPr>
            <a:spLocks noChangeArrowheads="1"/>
          </p:cNvSpPr>
          <p:nvPr/>
        </p:nvSpPr>
        <p:spPr bwMode="auto">
          <a:xfrm>
            <a:off x="5529943" y="3674694"/>
            <a:ext cx="947057" cy="625163"/>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cxnSp>
        <p:nvCxnSpPr>
          <p:cNvPr id="16" name="Straight Arrow Connector 15"/>
          <p:cNvCxnSpPr/>
          <p:nvPr/>
        </p:nvCxnSpPr>
        <p:spPr bwMode="auto">
          <a:xfrm>
            <a:off x="5268686" y="3138190"/>
            <a:ext cx="353785" cy="536504"/>
          </a:xfrm>
          <a:prstGeom prst="straightConnector1">
            <a:avLst/>
          </a:prstGeom>
          <a:solidFill>
            <a:schemeClr val="accent1"/>
          </a:solidFill>
          <a:ln w="25400" cap="flat" cmpd="sng" algn="ctr">
            <a:solidFill>
              <a:srgbClr val="C00000"/>
            </a:solidFill>
            <a:prstDash val="solid"/>
            <a:round/>
            <a:headEnd type="none" w="med" len="med"/>
            <a:tailEnd type="arrow"/>
          </a:ln>
          <a:effectLst/>
        </p:spPr>
      </p:cxnSp>
    </p:spTree>
    <p:extLst>
      <p:ext uri="{BB962C8B-B14F-4D97-AF65-F5344CB8AC3E}">
        <p14:creationId xmlns:p14="http://schemas.microsoft.com/office/powerpoint/2010/main" val="21444551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3724559" cy="1327922"/>
          </a:xfrm>
        </p:spPr>
        <p:txBody>
          <a:bodyPr/>
          <a:lstStyle/>
          <a:p>
            <a:pPr eaLnBrk="1" hangingPunct="1">
              <a:buSzPct val="100000"/>
              <a:buFont typeface="Arial" pitchFamily="34" charset="0"/>
              <a:buChar char="•"/>
              <a:defRPr/>
            </a:pPr>
            <a:r>
              <a:rPr lang="en-US" sz="1600" kern="1200" dirty="0" smtClean="0">
                <a:ea typeface="ＭＳ Ｐゴシック" pitchFamily="34" charset="-128"/>
              </a:rPr>
              <a:t>Had we selected </a:t>
            </a:r>
            <a:r>
              <a:rPr lang="en-US" sz="1600" b="1" i="1" kern="1200" dirty="0" smtClean="0">
                <a:ea typeface="ＭＳ Ｐゴシック" pitchFamily="34" charset="-128"/>
              </a:rPr>
              <a:t>Multiple Tables</a:t>
            </a:r>
            <a:r>
              <a:rPr lang="en-US" sz="1600" kern="1200" dirty="0" smtClean="0">
                <a:ea typeface="ＭＳ Ｐゴシック" pitchFamily="34" charset="-128"/>
              </a:rPr>
              <a:t>, under the Layout section (instead of </a:t>
            </a:r>
            <a:r>
              <a:rPr lang="en-US" sz="1600" b="1" i="1" kern="1200" dirty="0" smtClean="0">
                <a:ea typeface="ＭＳ Ｐゴシック" pitchFamily="34" charset="-128"/>
              </a:rPr>
              <a:t>Single Table</a:t>
            </a:r>
            <a:r>
              <a:rPr lang="en-US" sz="1600" kern="1200" dirty="0" smtClean="0">
                <a:ea typeface="ＭＳ Ｐゴシック" pitchFamily="34" charset="-128"/>
              </a:rPr>
              <a:t>), the output would change as shown here. </a:t>
            </a:r>
          </a:p>
          <a:p>
            <a:pPr eaLnBrk="1" hangingPunct="1">
              <a:buSzPct val="100000"/>
              <a:buFont typeface="Arial" pitchFamily="34" charset="0"/>
              <a:buChar char="•"/>
              <a:defRPr/>
            </a:pPr>
            <a:r>
              <a:rPr lang="en-US" sz="1600" kern="1200" dirty="0" smtClean="0">
                <a:ea typeface="ＭＳ Ｐゴシック" pitchFamily="34" charset="-128"/>
              </a:rPr>
              <a:t>All statistics are tabulated here in multiple tables. Note that the multiple tables view makes it easier to compare correlations across variables but more difficult to relate a given correlation to the corresponding probability and t-stats.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57</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Covariance Analysis:</a:t>
            </a:r>
          </a:p>
          <a:p>
            <a:pPr eaLnBrk="1" hangingPunct="1"/>
            <a:r>
              <a:rPr lang="en-US" kern="0" dirty="0" smtClean="0">
                <a:ea typeface="ＭＳ Ｐゴシック" pitchFamily="34" charset="-128"/>
              </a:rPr>
              <a:t>Example 2 </a:t>
            </a:r>
            <a:r>
              <a:rPr lang="en-US" sz="1800" kern="0" dirty="0" smtClean="0">
                <a:ea typeface="ＭＳ Ｐゴシック" pitchFamily="34" charset="-128"/>
              </a:rPr>
              <a:t>(cont’d)</a:t>
            </a:r>
            <a:endParaRPr lang="en-US" sz="1800" kern="0" dirty="0">
              <a:ea typeface="ＭＳ Ｐゴシック" pitchFamily="34" charset="-128"/>
            </a:endParaRP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4478" y="1246414"/>
            <a:ext cx="4076700"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974529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42220" y="1219335"/>
            <a:ext cx="8666673" cy="602842"/>
          </a:xfrm>
        </p:spPr>
        <p:txBody>
          <a:bodyPr/>
          <a:lstStyle/>
          <a:p>
            <a:pPr eaLnBrk="1" hangingPunct="1">
              <a:buSzPct val="100000"/>
              <a:buFont typeface="Arial" pitchFamily="34" charset="0"/>
              <a:buChar char="•"/>
              <a:defRPr/>
            </a:pPr>
            <a:r>
              <a:rPr lang="en-US" sz="1800" kern="1200" dirty="0" smtClean="0">
                <a:ea typeface="ＭＳ Ｐゴシック" pitchFamily="34" charset="-128"/>
              </a:rPr>
              <a:t>Sometimes you may want to control for other variables while computing a measure of association between two or more series.  </a:t>
            </a:r>
          </a:p>
          <a:p>
            <a:pPr eaLnBrk="1" hangingPunct="1">
              <a:buSzPct val="100000"/>
              <a:buFont typeface="Arial" pitchFamily="34" charset="0"/>
              <a:buChar char="•"/>
              <a:defRPr/>
            </a:pPr>
            <a:r>
              <a:rPr lang="en-US" sz="1800" kern="1200" dirty="0" smtClean="0">
                <a:ea typeface="ＭＳ Ｐゴシック" pitchFamily="34" charset="-128"/>
              </a:rPr>
              <a:t>EViews allows you to carry out this type of analysis by performing Partial Analysis.</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58</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Covariance Analysis:</a:t>
            </a:r>
          </a:p>
          <a:p>
            <a:pPr eaLnBrk="1" hangingPunct="1"/>
            <a:r>
              <a:rPr lang="en-US" kern="0" dirty="0" smtClean="0">
                <a:ea typeface="ＭＳ Ｐゴシック" pitchFamily="34" charset="-128"/>
              </a:rPr>
              <a:t>Example 3</a:t>
            </a:r>
            <a:endParaRPr lang="en-US" kern="0" dirty="0">
              <a:ea typeface="ＭＳ Ｐゴシック" pitchFamily="34" charset="-128"/>
            </a:endParaRPr>
          </a:p>
        </p:txBody>
      </p:sp>
      <p:sp>
        <p:nvSpPr>
          <p:cNvPr id="9" name="Rectangle 3"/>
          <p:cNvSpPr txBox="1">
            <a:spLocks noChangeArrowheads="1"/>
          </p:cNvSpPr>
          <p:nvPr/>
        </p:nvSpPr>
        <p:spPr bwMode="auto">
          <a:xfrm>
            <a:off x="532438" y="2283640"/>
            <a:ext cx="3723873" cy="36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Covariance Analysis: Example 3</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cross_section</a:t>
            </a:r>
            <a:r>
              <a:rPr lang="en-US" sz="1400" b="1" i="1" dirty="0" smtClean="0">
                <a:ea typeface="ＭＳ Ｐゴシック" pitchFamily="34" charset="-128"/>
              </a:rPr>
              <a:t> </a:t>
            </a:r>
            <a:r>
              <a:rPr lang="en-US" sz="1400" dirty="0" smtClean="0">
                <a:ea typeface="ＭＳ Ｐゴシック" pitchFamily="34" charset="-128"/>
              </a:rPr>
              <a:t>page</a:t>
            </a:r>
            <a:r>
              <a:rPr lang="en-US" sz="1400" b="1" i="1" dirty="0" smtClean="0">
                <a:ea typeface="ＭＳ Ｐゴシック" pitchFamily="34" charset="-128"/>
              </a:rPr>
              <a:t> </a:t>
            </a:r>
            <a:r>
              <a:rPr lang="en-US" sz="1400" dirty="0" smtClean="0">
                <a:ea typeface="ＭＳ Ｐゴシック" pitchFamily="34" charset="-128"/>
              </a:rPr>
              <a:t>and open series </a:t>
            </a:r>
            <a:r>
              <a:rPr lang="en-US" sz="1400" b="1" i="1" dirty="0" smtClean="0">
                <a:ea typeface="ＭＳ Ｐゴシック" pitchFamily="34" charset="-128"/>
              </a:rPr>
              <a:t>GPA</a:t>
            </a:r>
            <a:r>
              <a:rPr lang="en-US" sz="1400" dirty="0" smtClean="0">
                <a:ea typeface="ＭＳ Ｐゴシック" pitchFamily="34" charset="-128"/>
              </a:rPr>
              <a:t> and </a:t>
            </a:r>
            <a:r>
              <a:rPr lang="en-US" sz="1400" b="1" i="1" dirty="0" err="1" smtClean="0">
                <a:ea typeface="ＭＳ Ｐゴシック" pitchFamily="34" charset="-128"/>
              </a:rPr>
              <a:t>hsize</a:t>
            </a:r>
            <a:r>
              <a:rPr lang="en-US" sz="1400" kern="1200" dirty="0" smtClean="0">
                <a:ea typeface="ＭＳ Ｐゴシック" pitchFamily="34" charset="-128"/>
              </a:rPr>
              <a:t>. Save this as </a:t>
            </a:r>
            <a:r>
              <a:rPr lang="en-US" sz="1400" b="1" i="1" kern="1200" dirty="0" smtClean="0">
                <a:ea typeface="ＭＳ Ｐゴシック" pitchFamily="34" charset="-128"/>
              </a:rPr>
              <a:t>group03</a:t>
            </a:r>
            <a:r>
              <a:rPr lang="en-US" sz="1400" kern="1200" dirty="0" smtClean="0">
                <a:ea typeface="ＭＳ Ｐゴシック" pitchFamily="34" charset="-128"/>
              </a:rPr>
              <a:t>. Let’s first compute unconditional analysis.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Covariance Analysis. </a:t>
            </a:r>
            <a:r>
              <a:rPr lang="en-US" sz="1400" dirty="0" smtClean="0">
                <a:ea typeface="ＭＳ Ｐゴシック" pitchFamily="34" charset="-128"/>
              </a:rPr>
              <a:t>The </a:t>
            </a:r>
            <a:r>
              <a:rPr lang="en-US" sz="1400" b="1" i="1" dirty="0" smtClean="0">
                <a:ea typeface="ＭＳ Ｐゴシック" pitchFamily="34" charset="-128"/>
              </a:rPr>
              <a:t>Covariance Analysis </a:t>
            </a:r>
            <a:r>
              <a:rPr lang="en-US" sz="1400" dirty="0" smtClean="0">
                <a:ea typeface="ＭＳ Ｐゴシック" pitchFamily="34" charset="-128"/>
              </a:rPr>
              <a:t>dialog box opens up. Under </a:t>
            </a:r>
            <a:r>
              <a:rPr lang="en-US" sz="1400" b="1" i="1" dirty="0" smtClean="0">
                <a:ea typeface="ＭＳ Ｐゴシック" pitchFamily="34" charset="-128"/>
              </a:rPr>
              <a:t>Method</a:t>
            </a:r>
            <a:r>
              <a:rPr lang="en-US" sz="1400" dirty="0" smtClean="0">
                <a:ea typeface="ＭＳ Ｐゴシック" pitchFamily="34" charset="-128"/>
              </a:rPr>
              <a:t>, select </a:t>
            </a:r>
            <a:r>
              <a:rPr lang="en-US" sz="1400" b="1" dirty="0" smtClean="0">
                <a:ea typeface="ＭＳ Ｐゴシック" pitchFamily="34" charset="-128"/>
              </a:rPr>
              <a:t>Ordinary</a:t>
            </a:r>
            <a:r>
              <a:rPr lang="en-US" sz="1400" dirty="0" smtClean="0">
                <a:ea typeface="ＭＳ Ｐゴシック" pitchFamily="34" charset="-128"/>
              </a:rPr>
              <a:t>. Also, check the </a:t>
            </a:r>
            <a:r>
              <a:rPr lang="en-US" sz="1400" b="1" dirty="0" smtClean="0">
                <a:ea typeface="ＭＳ Ｐゴシック" pitchFamily="34" charset="-128"/>
              </a:rPr>
              <a:t>Correlation </a:t>
            </a:r>
            <a:r>
              <a:rPr lang="en-US" sz="1400" dirty="0" smtClean="0">
                <a:ea typeface="ＭＳ Ｐゴシック" pitchFamily="34" charset="-128"/>
              </a:rPr>
              <a:t>and </a:t>
            </a:r>
            <a:r>
              <a:rPr lang="en-US" sz="1400" b="1" dirty="0" smtClean="0">
                <a:ea typeface="ＭＳ Ｐゴシック" pitchFamily="34" charset="-128"/>
              </a:rPr>
              <a:t>Probability</a:t>
            </a:r>
            <a:r>
              <a:rPr lang="en-US" sz="1400" dirty="0" smtClean="0">
                <a:ea typeface="ＭＳ Ｐゴシック" pitchFamily="34" charset="-128"/>
              </a:rPr>
              <a:t> </a:t>
            </a:r>
            <a:r>
              <a:rPr lang="en-US" sz="1400" b="1" dirty="0" smtClean="0">
                <a:ea typeface="ＭＳ Ｐゴシック" pitchFamily="34" charset="-128"/>
              </a:rPr>
              <a:t> </a:t>
            </a:r>
            <a:r>
              <a:rPr lang="en-US" sz="1400" dirty="0" smtClean="0">
                <a:ea typeface="ＭＳ Ｐゴシック" pitchFamily="34" charset="-128"/>
              </a:rPr>
              <a:t>boxes. </a:t>
            </a:r>
          </a:p>
          <a:p>
            <a:pPr marL="342900" indent="-342900" eaLnBrk="1" hangingPunct="1">
              <a:buSzPct val="100000"/>
              <a:buFont typeface="+mj-lt"/>
              <a:buAutoNum type="arabicPeriod"/>
              <a:defRPr/>
            </a:pPr>
            <a:r>
              <a:rPr lang="en-US" sz="1400" dirty="0" smtClean="0">
                <a:ea typeface="ＭＳ Ｐゴシック" pitchFamily="34" charset="-128"/>
              </a:rPr>
              <a:t>Select </a:t>
            </a:r>
            <a:r>
              <a:rPr lang="en-US" sz="1400" b="1" dirty="0" smtClean="0">
                <a:ea typeface="ＭＳ Ｐゴシック" pitchFamily="34" charset="-128"/>
              </a:rPr>
              <a:t>Single Table </a:t>
            </a:r>
            <a:r>
              <a:rPr lang="en-US" sz="1400" dirty="0" smtClean="0">
                <a:ea typeface="ＭＳ Ｐゴシック" pitchFamily="34" charset="-128"/>
              </a:rPr>
              <a:t>under </a:t>
            </a:r>
            <a:r>
              <a:rPr lang="en-US" sz="1400" b="1" i="1" dirty="0" smtClean="0">
                <a:ea typeface="ＭＳ Ｐゴシック" pitchFamily="34" charset="-128"/>
              </a:rPr>
              <a:t>Layout</a:t>
            </a:r>
            <a:r>
              <a:rPr lang="en-US" sz="1400" dirty="0" smtClean="0">
                <a:ea typeface="ＭＳ Ｐゴシック" pitchFamily="34" charset="-128"/>
              </a:rPr>
              <a:t>.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p>
          <a:p>
            <a:pPr marL="342900" indent="-342900" eaLnBrk="1" hangingPunct="1">
              <a:buSzPct val="100000"/>
              <a:buFont typeface="+mj-lt"/>
              <a:buAutoNum type="arabicPeriod"/>
              <a:defRPr/>
            </a:pPr>
            <a:endParaRPr lang="en-US" sz="1600" kern="1200" dirty="0" smtClean="0">
              <a:ea typeface="ＭＳ Ｐゴシック" pitchFamily="34" charset="-128"/>
            </a:endParaRP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6311" y="2283640"/>
            <a:ext cx="3867150"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3"/>
          <p:cNvSpPr txBox="1">
            <a:spLocks noChangeArrowheads="1"/>
          </p:cNvSpPr>
          <p:nvPr/>
        </p:nvSpPr>
        <p:spPr bwMode="auto">
          <a:xfrm>
            <a:off x="446313" y="5310085"/>
            <a:ext cx="8349344" cy="87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600" kern="1200" dirty="0" smtClean="0">
                <a:ea typeface="ＭＳ Ｐゴシック" pitchFamily="34" charset="-128"/>
              </a:rPr>
              <a:t>GPA is negatively correlated with the size of the high school, but this is not statistically significant at the 5% significance level. </a:t>
            </a:r>
          </a:p>
        </p:txBody>
      </p:sp>
    </p:spTree>
    <p:extLst>
      <p:ext uri="{BB962C8B-B14F-4D97-AF65-F5344CB8AC3E}">
        <p14:creationId xmlns:p14="http://schemas.microsoft.com/office/powerpoint/2010/main" val="121158813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42220" y="1219335"/>
            <a:ext cx="8666673" cy="602842"/>
          </a:xfrm>
        </p:spPr>
        <p:txBody>
          <a:bodyPr/>
          <a:lstStyle/>
          <a:p>
            <a:pPr eaLnBrk="1" hangingPunct="1">
              <a:buSzPct val="100000"/>
              <a:buFont typeface="Arial" pitchFamily="34" charset="0"/>
              <a:buChar char="•"/>
              <a:defRPr/>
            </a:pPr>
            <a:r>
              <a:rPr lang="en-US" sz="1800" kern="1200" dirty="0" smtClean="0">
                <a:ea typeface="ＭＳ Ｐゴシック" pitchFamily="34" charset="-128"/>
              </a:rPr>
              <a:t>Now let’s condition this over a conditioning variable. Let’s control for an individual’s race (</a:t>
            </a:r>
            <a:r>
              <a:rPr lang="en-US" sz="1800" b="1" i="1" kern="1200" dirty="0" smtClean="0">
                <a:ea typeface="ＭＳ Ｐゴシック" pitchFamily="34" charset="-128"/>
              </a:rPr>
              <a:t>black</a:t>
            </a:r>
            <a:r>
              <a:rPr lang="en-US" sz="1800" kern="1200" dirty="0" smtClean="0">
                <a:ea typeface="ＭＳ Ｐゴシック" pitchFamily="34" charset="-128"/>
              </a:rPr>
              <a:t>).   </a:t>
            </a:r>
          </a:p>
          <a:p>
            <a:pPr eaLnBrk="1" hangingPunct="1">
              <a:buSzPct val="100000"/>
              <a:buFont typeface="Arial" pitchFamily="34" charset="0"/>
              <a:buChar char="•"/>
              <a:defRPr/>
            </a:pPr>
            <a:r>
              <a:rPr lang="en-US" sz="1800" kern="1200" dirty="0" smtClean="0">
                <a:ea typeface="ＭＳ Ｐゴシック" pitchFamily="34" charset="-128"/>
              </a:rPr>
              <a:t>EViews automatically balances the sample, computes statistics and displays the partial </a:t>
            </a:r>
            <a:r>
              <a:rPr lang="en-US" sz="1800" kern="1200" dirty="0" err="1" smtClean="0">
                <a:ea typeface="ＭＳ Ｐゴシック" pitchFamily="34" charset="-128"/>
              </a:rPr>
              <a:t>covariances</a:t>
            </a:r>
            <a:r>
              <a:rPr lang="en-US" sz="1800" kern="1200" dirty="0" smtClean="0">
                <a:ea typeface="ＭＳ Ｐゴシック" pitchFamily="34" charset="-128"/>
              </a:rPr>
              <a:t>/correlations, controlling for all variables in the conditioning set.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59</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Covariance Analysis:</a:t>
            </a:r>
          </a:p>
          <a:p>
            <a:pPr eaLnBrk="1" hangingPunct="1"/>
            <a:r>
              <a:rPr lang="en-US" kern="0" dirty="0" smtClean="0">
                <a:ea typeface="ＭＳ Ｐゴシック" pitchFamily="34" charset="-128"/>
              </a:rPr>
              <a:t>Example 3 </a:t>
            </a:r>
            <a:r>
              <a:rPr lang="en-US" sz="1600" kern="0" dirty="0" smtClean="0">
                <a:ea typeface="ＭＳ Ｐゴシック" pitchFamily="34" charset="-128"/>
              </a:rPr>
              <a:t>(cont’d)</a:t>
            </a:r>
            <a:endParaRPr lang="en-US" sz="1600" kern="0" dirty="0">
              <a:ea typeface="ＭＳ Ｐゴシック" pitchFamily="34" charset="-128"/>
            </a:endParaRPr>
          </a:p>
        </p:txBody>
      </p:sp>
      <p:sp>
        <p:nvSpPr>
          <p:cNvPr id="9" name="Rectangle 3"/>
          <p:cNvSpPr txBox="1">
            <a:spLocks noChangeArrowheads="1"/>
          </p:cNvSpPr>
          <p:nvPr/>
        </p:nvSpPr>
        <p:spPr bwMode="auto">
          <a:xfrm>
            <a:off x="446314" y="2523125"/>
            <a:ext cx="3581400" cy="36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Covariance Analysis: Example 3</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Open </a:t>
            </a:r>
            <a:r>
              <a:rPr lang="en-US" sz="1400" b="1" i="1" kern="1200" dirty="0" smtClean="0">
                <a:ea typeface="ＭＳ Ｐゴシック" pitchFamily="34" charset="-128"/>
              </a:rPr>
              <a:t>group03</a:t>
            </a:r>
            <a:r>
              <a:rPr lang="en-US" sz="1400" kern="1200" dirty="0" smtClean="0">
                <a:ea typeface="ＭＳ Ｐゴシック" pitchFamily="34" charset="-128"/>
              </a:rPr>
              <a:t>. </a:t>
            </a: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Covariance Analysis. </a:t>
            </a:r>
            <a:r>
              <a:rPr lang="en-US" sz="1400" dirty="0" smtClean="0">
                <a:ea typeface="ＭＳ Ｐゴシック" pitchFamily="34" charset="-128"/>
              </a:rPr>
              <a:t>The </a:t>
            </a:r>
            <a:r>
              <a:rPr lang="en-US" sz="1400" b="1" i="1" dirty="0" smtClean="0">
                <a:ea typeface="ＭＳ Ｐゴシック" pitchFamily="34" charset="-128"/>
              </a:rPr>
              <a:t>Covariance Analysis </a:t>
            </a:r>
            <a:r>
              <a:rPr lang="en-US" sz="1400" dirty="0" smtClean="0">
                <a:ea typeface="ＭＳ Ｐゴシック" pitchFamily="34" charset="-128"/>
              </a:rPr>
              <a:t>dialog box opens up. Under </a:t>
            </a:r>
            <a:r>
              <a:rPr lang="en-US" sz="1400" b="1" i="1" dirty="0" smtClean="0">
                <a:ea typeface="ＭＳ Ｐゴシック" pitchFamily="34" charset="-128"/>
              </a:rPr>
              <a:t>Method</a:t>
            </a:r>
            <a:r>
              <a:rPr lang="en-US" sz="1400" dirty="0" smtClean="0">
                <a:ea typeface="ＭＳ Ｐゴシック" pitchFamily="34" charset="-128"/>
              </a:rPr>
              <a:t>, select </a:t>
            </a:r>
            <a:r>
              <a:rPr lang="en-US" sz="1400" b="1" dirty="0" smtClean="0">
                <a:ea typeface="ＭＳ Ｐゴシック" pitchFamily="34" charset="-128"/>
              </a:rPr>
              <a:t>Ordinary</a:t>
            </a:r>
            <a:r>
              <a:rPr lang="en-US" sz="1400" dirty="0" smtClean="0">
                <a:ea typeface="ＭＳ Ｐゴシック" pitchFamily="34" charset="-128"/>
              </a:rPr>
              <a:t>. Also, check the </a:t>
            </a:r>
            <a:r>
              <a:rPr lang="en-US" sz="1400" b="1" dirty="0" smtClean="0">
                <a:ea typeface="ＭＳ Ｐゴシック" pitchFamily="34" charset="-128"/>
              </a:rPr>
              <a:t>Correlation </a:t>
            </a:r>
            <a:r>
              <a:rPr lang="en-US" sz="1400" dirty="0" smtClean="0">
                <a:ea typeface="ＭＳ Ｐゴシック" pitchFamily="34" charset="-128"/>
              </a:rPr>
              <a:t>and </a:t>
            </a:r>
            <a:r>
              <a:rPr lang="en-US" sz="1400" b="1" dirty="0" smtClean="0">
                <a:ea typeface="ＭＳ Ｐゴシック" pitchFamily="34" charset="-128"/>
              </a:rPr>
              <a:t>Probability</a:t>
            </a:r>
            <a:r>
              <a:rPr lang="en-US" sz="1400" dirty="0" smtClean="0">
                <a:ea typeface="ＭＳ Ｐゴシック" pitchFamily="34" charset="-128"/>
              </a:rPr>
              <a:t> </a:t>
            </a:r>
            <a:r>
              <a:rPr lang="en-US" sz="1400" b="1" dirty="0" smtClean="0">
                <a:ea typeface="ＭＳ Ｐゴシック" pitchFamily="34" charset="-128"/>
              </a:rPr>
              <a:t> </a:t>
            </a:r>
            <a:r>
              <a:rPr lang="en-US" sz="1400" dirty="0" smtClean="0">
                <a:ea typeface="ＭＳ Ｐゴシック" pitchFamily="34" charset="-128"/>
              </a:rPr>
              <a:t>boxes. </a:t>
            </a:r>
          </a:p>
          <a:p>
            <a:pPr marL="342900" indent="-342900" eaLnBrk="1" hangingPunct="1">
              <a:buSzPct val="100000"/>
              <a:buFont typeface="+mj-lt"/>
              <a:buAutoNum type="arabicPeriod"/>
              <a:defRPr/>
            </a:pPr>
            <a:r>
              <a:rPr lang="en-US" sz="1400" dirty="0" smtClean="0">
                <a:ea typeface="ＭＳ Ｐゴシック" pitchFamily="34" charset="-128"/>
              </a:rPr>
              <a:t>Select </a:t>
            </a:r>
            <a:r>
              <a:rPr lang="en-US" sz="1400" b="1" dirty="0" smtClean="0">
                <a:ea typeface="ＭＳ Ｐゴシック" pitchFamily="34" charset="-128"/>
              </a:rPr>
              <a:t>Single Table </a:t>
            </a:r>
            <a:r>
              <a:rPr lang="en-US" sz="1400" dirty="0" smtClean="0">
                <a:ea typeface="ＭＳ Ｐゴシック" pitchFamily="34" charset="-128"/>
              </a:rPr>
              <a:t>under </a:t>
            </a:r>
            <a:r>
              <a:rPr lang="en-US" sz="1400" b="1" i="1" dirty="0" smtClean="0">
                <a:ea typeface="ＭＳ Ｐゴシック" pitchFamily="34" charset="-128"/>
              </a:rPr>
              <a:t>Layout</a:t>
            </a:r>
            <a:r>
              <a:rPr lang="en-US" sz="1400" dirty="0" smtClean="0">
                <a:ea typeface="ＭＳ Ｐゴシック" pitchFamily="34" charset="-128"/>
              </a:rPr>
              <a:t>. </a:t>
            </a:r>
          </a:p>
          <a:p>
            <a:pPr marL="342900" indent="-342900" eaLnBrk="1" hangingPunct="1">
              <a:buSzPct val="100000"/>
              <a:buFont typeface="+mj-lt"/>
              <a:buAutoNum type="arabicPeriod"/>
              <a:defRPr/>
            </a:pPr>
            <a:r>
              <a:rPr lang="en-US" sz="1400" dirty="0" smtClean="0">
                <a:ea typeface="ＭＳ Ｐゴシック" pitchFamily="34" charset="-128"/>
              </a:rPr>
              <a:t>Under the </a:t>
            </a:r>
            <a:r>
              <a:rPr lang="en-US" sz="1400" b="1" dirty="0" smtClean="0">
                <a:ea typeface="ＭＳ Ｐゴシック" pitchFamily="34" charset="-128"/>
              </a:rPr>
              <a:t>Partial Analysis </a:t>
            </a:r>
            <a:r>
              <a:rPr lang="en-US" sz="1400" dirty="0" smtClean="0">
                <a:ea typeface="ＭＳ Ｐゴシック" pitchFamily="34" charset="-128"/>
              </a:rPr>
              <a:t>field, type the conditioning variable (</a:t>
            </a:r>
            <a:r>
              <a:rPr lang="en-US" sz="1400" b="1" i="1" dirty="0" smtClean="0">
                <a:ea typeface="ＭＳ Ｐゴシック" pitchFamily="34" charset="-128"/>
              </a:rPr>
              <a:t>black </a:t>
            </a:r>
            <a:r>
              <a:rPr lang="en-US" sz="1400" dirty="0" smtClean="0">
                <a:ea typeface="ＭＳ Ｐゴシック" pitchFamily="34" charset="-128"/>
              </a:rPr>
              <a:t>in this case).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p>
          <a:p>
            <a:pPr marL="342900" indent="-342900" eaLnBrk="1" hangingPunct="1">
              <a:buSzPct val="100000"/>
              <a:buFont typeface="+mj-lt"/>
              <a:buAutoNum type="arabicPeriod"/>
              <a:defRPr/>
            </a:pPr>
            <a:endParaRPr lang="en-US" sz="1600" kern="1200" dirty="0" smtClean="0">
              <a:ea typeface="ＭＳ Ｐゴシック" pitchFamily="34" charset="-128"/>
            </a:endParaRP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7713" y="2523123"/>
            <a:ext cx="4616704" cy="349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3103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i="1" dirty="0" smtClean="0">
                <a:ea typeface="ＭＳ Ｐゴシック" pitchFamily="34" charset="-128"/>
              </a:rPr>
              <a:t>View</a:t>
            </a:r>
            <a:r>
              <a:rPr lang="en-US" dirty="0" smtClean="0">
                <a:ea typeface="ＭＳ Ｐゴシック" pitchFamily="34" charset="-128"/>
              </a:rPr>
              <a:t> Menu for Series </a:t>
            </a:r>
            <a:endParaRPr lang="en-US" sz="2000" dirty="0" smtClean="0">
              <a:ea typeface="ＭＳ Ｐゴシック" pitchFamily="34" charset="-128"/>
            </a:endParaRPr>
          </a:p>
        </p:txBody>
      </p:sp>
      <p:sp>
        <p:nvSpPr>
          <p:cNvPr id="6148" name="Rectangle 3"/>
          <p:cNvSpPr>
            <a:spLocks noGrp="1" noChangeArrowheads="1"/>
          </p:cNvSpPr>
          <p:nvPr>
            <p:ph idx="1"/>
          </p:nvPr>
        </p:nvSpPr>
        <p:spPr>
          <a:xfrm>
            <a:off x="477327" y="1186678"/>
            <a:ext cx="7989037"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The main data analysis item in EViews is the </a:t>
            </a:r>
            <a:r>
              <a:rPr lang="en-US" sz="1800" b="1" i="1" kern="1200" dirty="0" smtClean="0">
                <a:ea typeface="ＭＳ Ｐゴシック" pitchFamily="34" charset="-128"/>
              </a:rPr>
              <a:t>View</a:t>
            </a:r>
            <a:r>
              <a:rPr lang="en-US" sz="1800" kern="1200" dirty="0" smtClean="0">
                <a:ea typeface="ＭＳ Ｐゴシック" pitchFamily="34" charset="-128"/>
              </a:rPr>
              <a:t> menu. </a:t>
            </a:r>
          </a:p>
          <a:p>
            <a:pPr eaLnBrk="1" hangingPunct="1">
              <a:buSzPct val="100000"/>
              <a:buFont typeface="Arial" pitchFamily="34" charset="0"/>
              <a:buChar char="•"/>
              <a:defRPr/>
            </a:pPr>
            <a:r>
              <a:rPr lang="en-US" sz="1800" kern="1200" dirty="0" smtClean="0">
                <a:ea typeface="ＭＳ Ｐゴシック" pitchFamily="34" charset="-128"/>
              </a:rPr>
              <a:t>You can view all available actions for a series from this menu. </a:t>
            </a:r>
            <a:endParaRPr lang="en-US" sz="1800" kern="1200" dirty="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a:t>
            </a:fld>
            <a:endParaRPr lang="en-US" sz="800" dirty="0" smtClean="0"/>
          </a:p>
        </p:txBody>
      </p:sp>
      <p:sp>
        <p:nvSpPr>
          <p:cNvPr id="10" name="Rectangle 3"/>
          <p:cNvSpPr txBox="1">
            <a:spLocks noChangeArrowheads="1"/>
          </p:cNvSpPr>
          <p:nvPr/>
        </p:nvSpPr>
        <p:spPr bwMode="auto">
          <a:xfrm>
            <a:off x="433785" y="2013991"/>
            <a:ext cx="3593929" cy="41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View menu: </a:t>
            </a:r>
          </a:p>
          <a:p>
            <a:pPr marL="342900" indent="-342900" eaLnBrk="1" hangingPunct="1">
              <a:buSzPct val="100000"/>
              <a:buFont typeface="+mj-lt"/>
              <a:buAutoNum type="arabicPeriod"/>
              <a:defRPr/>
            </a:pPr>
            <a:r>
              <a:rPr lang="en-US" sz="1600" kern="1200" dirty="0" smtClean="0">
                <a:ea typeface="ＭＳ Ｐゴシック" pitchFamily="34" charset="-128"/>
              </a:rPr>
              <a:t>To see the available actions for a series, open </a:t>
            </a:r>
            <a:r>
              <a:rPr lang="en-US" sz="1600" kern="1200" dirty="0" err="1" smtClean="0">
                <a:ea typeface="ＭＳ Ｐゴシック" pitchFamily="34" charset="-128"/>
              </a:rPr>
              <a:t>workfile</a:t>
            </a:r>
            <a:r>
              <a:rPr lang="en-US" sz="1600" kern="1200" dirty="0" smtClean="0">
                <a:ea typeface="ＭＳ Ｐゴシック" pitchFamily="34" charset="-128"/>
              </a:rPr>
              <a:t> </a:t>
            </a:r>
            <a:r>
              <a:rPr lang="en-US" sz="1600" b="1" i="1" kern="1200" dirty="0" smtClean="0">
                <a:ea typeface="ＭＳ Ｐゴシック" pitchFamily="34" charset="-128"/>
              </a:rPr>
              <a:t>Data.wf1</a:t>
            </a:r>
            <a:r>
              <a:rPr lang="en-US" sz="1600" kern="1200" dirty="0" smtClean="0">
                <a:ea typeface="ＭＳ Ｐゴシック" pitchFamily="34" charset="-128"/>
              </a:rPr>
              <a:t>. Click on the </a:t>
            </a:r>
            <a:r>
              <a:rPr lang="en-US" sz="1600" b="1" i="1" kern="1200" dirty="0" err="1" smtClean="0">
                <a:ea typeface="ＭＳ Ｐゴシック" pitchFamily="34" charset="-128"/>
              </a:rPr>
              <a:t>cross_section</a:t>
            </a:r>
            <a:r>
              <a:rPr lang="en-US" sz="1600" b="1" i="1" kern="1200" dirty="0" smtClean="0">
                <a:ea typeface="ＭＳ Ｐゴシック" pitchFamily="34" charset="-128"/>
              </a:rPr>
              <a:t> </a:t>
            </a:r>
            <a:r>
              <a:rPr lang="en-US" sz="1600" kern="1200" dirty="0" smtClean="0">
                <a:ea typeface="ＭＳ Ｐゴシック" pitchFamily="34" charset="-128"/>
              </a:rPr>
              <a:t>page and open series </a:t>
            </a:r>
            <a:r>
              <a:rPr lang="en-US" sz="1600" b="1" i="1" kern="1200" dirty="0" smtClean="0">
                <a:ea typeface="ＭＳ Ｐゴシック" pitchFamily="34" charset="-128"/>
              </a:rPr>
              <a:t>GPA</a:t>
            </a:r>
            <a:r>
              <a:rPr lang="en-US" sz="1600" kern="1200" dirty="0" smtClean="0">
                <a:ea typeface="ＭＳ Ｐゴシック" pitchFamily="34" charset="-128"/>
              </a:rPr>
              <a:t>.   </a:t>
            </a:r>
          </a:p>
          <a:p>
            <a:pPr marL="342900" indent="-342900" eaLnBrk="1" hangingPunct="1">
              <a:buSzPct val="100000"/>
              <a:buFont typeface="+mj-lt"/>
              <a:buAutoNum type="arabicPeriod"/>
              <a:defRPr/>
            </a:pPr>
            <a:r>
              <a:rPr lang="en-US" sz="1600" dirty="0" smtClean="0">
                <a:ea typeface="ＭＳ Ｐゴシック" pitchFamily="34" charset="-128"/>
              </a:rPr>
              <a:t>Click on the </a:t>
            </a:r>
            <a:r>
              <a:rPr lang="en-US" sz="1600" b="1" i="1" dirty="0" smtClean="0">
                <a:ea typeface="ＭＳ Ｐゴシック" pitchFamily="34" charset="-128"/>
              </a:rPr>
              <a:t>View</a:t>
            </a:r>
            <a:r>
              <a:rPr lang="en-US" sz="1600" dirty="0" smtClean="0">
                <a:ea typeface="ＭＳ Ｐゴシック" pitchFamily="34" charset="-128"/>
              </a:rPr>
              <a:t> menu item. A drop-down menu appears with a number of options grouped in 4 sections.</a:t>
            </a:r>
          </a:p>
          <a:p>
            <a:pPr lvl="1" eaLnBrk="1" hangingPunct="1">
              <a:buSzPct val="100000"/>
              <a:buFont typeface="Wingdings" pitchFamily="2" charset="2"/>
              <a:buChar char="ü"/>
              <a:defRPr/>
            </a:pPr>
            <a:r>
              <a:rPr lang="en-US" sz="1400" kern="1200" dirty="0" smtClean="0">
                <a:ea typeface="ＭＳ Ｐゴシック" pitchFamily="34" charset="-128"/>
              </a:rPr>
              <a:t> The first section/block lists views that display the data series.</a:t>
            </a:r>
          </a:p>
          <a:p>
            <a:pPr lvl="1" eaLnBrk="1" hangingPunct="1">
              <a:buSzPct val="100000"/>
              <a:buFont typeface="Wingdings" pitchFamily="2" charset="2"/>
              <a:buChar char="ü"/>
              <a:defRPr/>
            </a:pPr>
            <a:r>
              <a:rPr lang="en-US" sz="1400" dirty="0" smtClean="0">
                <a:ea typeface="ＭＳ Ｐゴシック" pitchFamily="34" charset="-128"/>
              </a:rPr>
              <a:t>The second bloc provides general statistics.</a:t>
            </a:r>
          </a:p>
          <a:p>
            <a:pPr lvl="1" eaLnBrk="1" hangingPunct="1">
              <a:buSzPct val="100000"/>
              <a:buFont typeface="Wingdings" pitchFamily="2" charset="2"/>
              <a:buChar char="ü"/>
              <a:defRPr/>
            </a:pPr>
            <a:r>
              <a:rPr lang="en-US" sz="1400" kern="1200" dirty="0" smtClean="0">
                <a:ea typeface="ＭＳ Ｐゴシック" pitchFamily="34" charset="-128"/>
              </a:rPr>
              <a:t>The third block provides general statistics for time series. </a:t>
            </a:r>
          </a:p>
          <a:p>
            <a:pPr lvl="1" eaLnBrk="1" hangingPunct="1">
              <a:buSzPct val="100000"/>
              <a:buFont typeface="Wingdings" pitchFamily="2" charset="2"/>
              <a:buChar char="ü"/>
              <a:defRPr/>
            </a:pPr>
            <a:r>
              <a:rPr lang="en-US" sz="1400" dirty="0" smtClean="0">
                <a:ea typeface="ＭＳ Ｐゴシック" pitchFamily="34" charset="-128"/>
              </a:rPr>
              <a:t>The fourth block allows you to modify/display the series labels. </a:t>
            </a:r>
            <a:endParaRPr lang="en-US" sz="1400" kern="1200" dirty="0" smtClean="0">
              <a:ea typeface="ＭＳ Ｐゴシック" pitchFamily="34" charset="-128"/>
            </a:endParaRPr>
          </a:p>
          <a:p>
            <a:pPr marL="342900" indent="-342900" eaLnBrk="1" hangingPunct="1">
              <a:buSzPct val="100000"/>
              <a:buFont typeface="+mj-lt"/>
              <a:buAutoNum type="arabicPeriod"/>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7714" y="2013990"/>
            <a:ext cx="4450968" cy="4187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
          <p:cNvSpPr>
            <a:spLocks noChangeArrowheads="1"/>
          </p:cNvSpPr>
          <p:nvPr/>
        </p:nvSpPr>
        <p:spPr bwMode="auto">
          <a:xfrm>
            <a:off x="5312880" y="3468306"/>
            <a:ext cx="2002320" cy="439665"/>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14" name="Rectangle 1"/>
          <p:cNvSpPr>
            <a:spLocks noChangeArrowheads="1"/>
          </p:cNvSpPr>
          <p:nvPr/>
        </p:nvSpPr>
        <p:spPr bwMode="auto">
          <a:xfrm>
            <a:off x="5323766" y="3925506"/>
            <a:ext cx="2002320" cy="439665"/>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15" name="Rectangle 1"/>
          <p:cNvSpPr>
            <a:spLocks noChangeArrowheads="1"/>
          </p:cNvSpPr>
          <p:nvPr/>
        </p:nvSpPr>
        <p:spPr bwMode="auto">
          <a:xfrm>
            <a:off x="5323766" y="4365171"/>
            <a:ext cx="2002320" cy="1045029"/>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16" name="Rectangle 1"/>
          <p:cNvSpPr>
            <a:spLocks noChangeArrowheads="1"/>
          </p:cNvSpPr>
          <p:nvPr/>
        </p:nvSpPr>
        <p:spPr bwMode="auto">
          <a:xfrm>
            <a:off x="5323766" y="5410199"/>
            <a:ext cx="2002320" cy="250371"/>
          </a:xfrm>
          <a:prstGeom prst="rect">
            <a:avLst/>
          </a:prstGeom>
          <a:noFill/>
          <a:ln w="381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dirty="0"/>
          </a:p>
        </p:txBody>
      </p:sp>
      <p:sp>
        <p:nvSpPr>
          <p:cNvPr id="17" name="Oval 6"/>
          <p:cNvSpPr>
            <a:spLocks noChangeArrowheads="1"/>
          </p:cNvSpPr>
          <p:nvPr/>
        </p:nvSpPr>
        <p:spPr bwMode="auto">
          <a:xfrm>
            <a:off x="5162595" y="3243502"/>
            <a:ext cx="627567" cy="257462"/>
          </a:xfrm>
          <a:prstGeom prst="ellipse">
            <a:avLst/>
          </a:prstGeom>
          <a:solidFill>
            <a:srgbClr val="C00000">
              <a:alpha val="0"/>
            </a:srgbClr>
          </a:solidFill>
          <a:ln w="38100" algn="ctr">
            <a:solidFill>
              <a:srgbClr val="C00000"/>
            </a:solidFill>
            <a:round/>
            <a:headEnd/>
            <a:tailEnd/>
          </a:ln>
        </p:spPr>
        <p:txBody>
          <a:bodyPr/>
          <a:lstStyle/>
          <a:p>
            <a:pPr eaLnBrk="0" hangingPunct="0"/>
            <a:endParaRPr lang="en-US" dirty="0"/>
          </a:p>
        </p:txBody>
      </p:sp>
    </p:spTree>
    <p:extLst>
      <p:ext uri="{BB962C8B-B14F-4D97-AF65-F5344CB8AC3E}">
        <p14:creationId xmlns:p14="http://schemas.microsoft.com/office/powerpoint/2010/main" val="268045018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3724559" cy="1327922"/>
          </a:xfrm>
        </p:spPr>
        <p:txBody>
          <a:bodyPr/>
          <a:lstStyle/>
          <a:p>
            <a:pPr eaLnBrk="1" hangingPunct="1">
              <a:buSzPct val="100000"/>
              <a:buFont typeface="Arial" pitchFamily="34" charset="0"/>
              <a:buChar char="•"/>
              <a:defRPr/>
            </a:pPr>
            <a:r>
              <a:rPr lang="en-US" sz="1600" kern="1200" dirty="0" smtClean="0">
                <a:ea typeface="ＭＳ Ｐゴシック" pitchFamily="34" charset="-128"/>
              </a:rPr>
              <a:t>Note that once we control for the race of the individuals the negative correlation between GPA and high school size becomes more pronounced (larger in magnitude) and is statistically significant at the 5% significance level.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60</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Covariance Analysis:</a:t>
            </a:r>
          </a:p>
          <a:p>
            <a:pPr eaLnBrk="1" hangingPunct="1"/>
            <a:r>
              <a:rPr lang="en-US" kern="0" dirty="0" smtClean="0">
                <a:ea typeface="ＭＳ Ｐゴシック" pitchFamily="34" charset="-128"/>
              </a:rPr>
              <a:t>Example 3 </a:t>
            </a:r>
            <a:r>
              <a:rPr lang="en-US" sz="1800" kern="0" dirty="0" smtClean="0">
                <a:ea typeface="ＭＳ Ｐゴシック" pitchFamily="34" charset="-128"/>
              </a:rPr>
              <a:t>(cont’d)</a:t>
            </a:r>
            <a:endParaRPr lang="en-US" sz="1800" kern="0" dirty="0">
              <a:ea typeface="ＭＳ Ｐゴシック" pitchFamily="34" charset="-128"/>
            </a:endParaRPr>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0979" y="1277711"/>
            <a:ext cx="3857625"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518032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42220" y="1219335"/>
            <a:ext cx="8801780" cy="602842"/>
          </a:xfrm>
        </p:spPr>
        <p:txBody>
          <a:bodyPr/>
          <a:lstStyle/>
          <a:p>
            <a:pPr eaLnBrk="1" hangingPunct="1">
              <a:buSzPct val="100000"/>
              <a:buFont typeface="Arial" pitchFamily="34" charset="0"/>
              <a:buChar char="•"/>
              <a:defRPr/>
            </a:pPr>
            <a:r>
              <a:rPr lang="en-US" sz="1800" kern="1200" dirty="0" smtClean="0">
                <a:ea typeface="ＭＳ Ｐゴシック" pitchFamily="34" charset="-128"/>
              </a:rPr>
              <a:t>Another useful tool when analyzing data is the N-Way tabulation in the group </a:t>
            </a:r>
            <a:r>
              <a:rPr lang="en-US" sz="1800" b="1" i="1" kern="1200" dirty="0" smtClean="0">
                <a:ea typeface="ＭＳ Ｐゴシック" pitchFamily="34" charset="-128"/>
              </a:rPr>
              <a:t>View</a:t>
            </a:r>
            <a:r>
              <a:rPr lang="en-US" sz="1800" kern="1200" dirty="0" smtClean="0">
                <a:ea typeface="ＭＳ Ｐゴシック" pitchFamily="34" charset="-128"/>
              </a:rPr>
              <a:t>. </a:t>
            </a:r>
          </a:p>
          <a:p>
            <a:pPr eaLnBrk="1" hangingPunct="1">
              <a:buSzPct val="100000"/>
              <a:buFont typeface="Arial" pitchFamily="34" charset="0"/>
              <a:buChar char="•"/>
              <a:defRPr/>
            </a:pPr>
            <a:r>
              <a:rPr lang="en-US" sz="1800" kern="1200" dirty="0" smtClean="0">
                <a:ea typeface="ＭＳ Ｐゴシック" pitchFamily="34" charset="-128"/>
              </a:rPr>
              <a:t>This allows us to classify the observations into subgroups, check for independence among the series in the group, etc.</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61</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N-Way Tabulation: Example 1</a:t>
            </a:r>
            <a:endParaRPr lang="en-US" kern="0" dirty="0">
              <a:ea typeface="ＭＳ Ｐゴシック" pitchFamily="34" charset="-128"/>
            </a:endParaRPr>
          </a:p>
        </p:txBody>
      </p:sp>
      <p:sp>
        <p:nvSpPr>
          <p:cNvPr id="9" name="Rectangle 3"/>
          <p:cNvSpPr txBox="1">
            <a:spLocks noChangeArrowheads="1"/>
          </p:cNvSpPr>
          <p:nvPr/>
        </p:nvSpPr>
        <p:spPr bwMode="auto">
          <a:xfrm>
            <a:off x="532437" y="2270394"/>
            <a:ext cx="3723873" cy="36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N-Way Tabulation: Example 1</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cross_section</a:t>
            </a:r>
            <a:r>
              <a:rPr lang="en-US" sz="1400" b="1" i="1" dirty="0" smtClean="0">
                <a:ea typeface="ＭＳ Ｐゴシック" pitchFamily="34" charset="-128"/>
              </a:rPr>
              <a:t> </a:t>
            </a:r>
            <a:r>
              <a:rPr lang="en-US" sz="1400" dirty="0" smtClean="0">
                <a:ea typeface="ＭＳ Ｐゴシック" pitchFamily="34" charset="-128"/>
              </a:rPr>
              <a:t>page</a:t>
            </a:r>
            <a:r>
              <a:rPr lang="en-US" sz="1400" b="1" i="1" dirty="0" smtClean="0">
                <a:ea typeface="ＭＳ Ｐゴシック" pitchFamily="34" charset="-128"/>
              </a:rPr>
              <a:t> </a:t>
            </a:r>
            <a:r>
              <a:rPr lang="en-US" sz="1400" dirty="0" smtClean="0">
                <a:ea typeface="ＭＳ Ｐゴシック" pitchFamily="34" charset="-128"/>
              </a:rPr>
              <a:t>and open series </a:t>
            </a:r>
            <a:r>
              <a:rPr lang="en-US" sz="1400" b="1" i="1" dirty="0" smtClean="0">
                <a:ea typeface="ＭＳ Ｐゴシック" pitchFamily="34" charset="-128"/>
              </a:rPr>
              <a:t>GPA</a:t>
            </a:r>
            <a:r>
              <a:rPr lang="en-US" sz="1400" dirty="0" smtClean="0">
                <a:ea typeface="ＭＳ Ｐゴシック" pitchFamily="34" charset="-128"/>
              </a:rPr>
              <a:t> and </a:t>
            </a:r>
            <a:r>
              <a:rPr lang="en-US" sz="1400" b="1" i="1" dirty="0" smtClean="0">
                <a:ea typeface="ＭＳ Ｐゴシック" pitchFamily="34" charset="-128"/>
              </a:rPr>
              <a:t>black</a:t>
            </a:r>
            <a:r>
              <a:rPr lang="en-US" sz="1400" kern="1200" dirty="0" smtClean="0">
                <a:ea typeface="ＭＳ Ｐゴシック" pitchFamily="34" charset="-128"/>
              </a:rPr>
              <a:t>. Save this as </a:t>
            </a:r>
            <a:r>
              <a:rPr lang="en-US" sz="1400" b="1" i="1" kern="1200" dirty="0" smtClean="0">
                <a:ea typeface="ＭＳ Ｐゴシック" pitchFamily="34" charset="-128"/>
              </a:rPr>
              <a:t>group04</a:t>
            </a:r>
            <a:r>
              <a:rPr lang="en-US" sz="1400" kern="1200" dirty="0" smtClean="0">
                <a:ea typeface="ＭＳ Ｐゴシック" pitchFamily="34" charset="-128"/>
              </a:rPr>
              <a:t>. </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N-Way Tabulation. </a:t>
            </a:r>
            <a:r>
              <a:rPr lang="en-US" sz="1400" dirty="0" smtClean="0">
                <a:ea typeface="ＭＳ Ｐゴシック" pitchFamily="34" charset="-128"/>
              </a:rPr>
              <a:t>The </a:t>
            </a:r>
            <a:r>
              <a:rPr lang="en-US" sz="1400" b="1" i="1" dirty="0" err="1" smtClean="0">
                <a:ea typeface="ＭＳ Ｐゴシック" pitchFamily="34" charset="-128"/>
              </a:rPr>
              <a:t>Crosstabulation</a:t>
            </a:r>
            <a:r>
              <a:rPr lang="en-US" sz="1400" b="1" i="1" dirty="0" smtClean="0">
                <a:ea typeface="ＭＳ Ｐゴシック" pitchFamily="34" charset="-128"/>
              </a:rPr>
              <a:t> </a:t>
            </a:r>
            <a:r>
              <a:rPr lang="en-US" sz="1400" dirty="0" smtClean="0">
                <a:ea typeface="ＭＳ Ｐゴシック" pitchFamily="34" charset="-128"/>
              </a:rPr>
              <a:t>dialog box opens up. Under </a:t>
            </a:r>
            <a:r>
              <a:rPr lang="en-US" sz="1400" b="1" i="1" dirty="0" smtClean="0">
                <a:ea typeface="ＭＳ Ｐゴシック" pitchFamily="34" charset="-128"/>
              </a:rPr>
              <a:t>Output</a:t>
            </a:r>
            <a:r>
              <a:rPr lang="en-US" sz="1400" dirty="0" smtClean="0">
                <a:ea typeface="ＭＳ Ｐゴシック" pitchFamily="34" charset="-128"/>
              </a:rPr>
              <a:t>, check </a:t>
            </a:r>
            <a:r>
              <a:rPr lang="en-US" sz="1400" b="1" dirty="0" smtClean="0">
                <a:ea typeface="ＭＳ Ｐゴシック" pitchFamily="34" charset="-128"/>
              </a:rPr>
              <a:t>Count</a:t>
            </a:r>
            <a:r>
              <a:rPr lang="en-US" sz="1400" dirty="0" smtClean="0">
                <a:ea typeface="ＭＳ Ｐゴシック" pitchFamily="34" charset="-128"/>
              </a:rPr>
              <a:t>, </a:t>
            </a:r>
            <a:r>
              <a:rPr lang="en-US" sz="1400" b="1" dirty="0" smtClean="0">
                <a:ea typeface="ＭＳ Ｐゴシック" pitchFamily="34" charset="-128"/>
              </a:rPr>
              <a:t>Overall %</a:t>
            </a:r>
            <a:r>
              <a:rPr lang="en-US" sz="1400" dirty="0" smtClean="0">
                <a:ea typeface="ＭＳ Ｐゴシック" pitchFamily="34" charset="-128"/>
              </a:rPr>
              <a:t>, and </a:t>
            </a:r>
            <a:r>
              <a:rPr lang="en-US" sz="1400" b="1" dirty="0" smtClean="0">
                <a:ea typeface="ＭＳ Ｐゴシック" pitchFamily="34" charset="-128"/>
              </a:rPr>
              <a:t>Chi-square tests</a:t>
            </a:r>
            <a:r>
              <a:rPr lang="en-US" sz="1400" dirty="0" smtClean="0">
                <a:ea typeface="ＭＳ Ｐゴシック" pitchFamily="34" charset="-128"/>
              </a:rPr>
              <a:t>.</a:t>
            </a:r>
          </a:p>
          <a:p>
            <a:pPr marL="342900" indent="-342900" eaLnBrk="1" hangingPunct="1">
              <a:buSzPct val="100000"/>
              <a:buFont typeface="+mj-lt"/>
              <a:buAutoNum type="arabicPeriod"/>
              <a:defRPr/>
            </a:pPr>
            <a:r>
              <a:rPr lang="en-US" sz="1400" dirty="0" smtClean="0">
                <a:ea typeface="ＭＳ Ｐゴシック" pitchFamily="34" charset="-128"/>
              </a:rPr>
              <a:t>Select </a:t>
            </a:r>
            <a:r>
              <a:rPr lang="en-US" sz="1400" b="1" dirty="0" smtClean="0">
                <a:ea typeface="ＭＳ Ｐゴシック" pitchFamily="34" charset="-128"/>
              </a:rPr>
              <a:t>Table </a:t>
            </a:r>
            <a:r>
              <a:rPr lang="en-US" sz="1400" dirty="0" smtClean="0">
                <a:ea typeface="ＭＳ Ｐゴシック" pitchFamily="34" charset="-128"/>
              </a:rPr>
              <a:t>under </a:t>
            </a:r>
            <a:r>
              <a:rPr lang="en-US" sz="1400" b="1" i="1" dirty="0" smtClean="0">
                <a:ea typeface="ＭＳ Ｐゴシック" pitchFamily="34" charset="-128"/>
              </a:rPr>
              <a:t>Layout</a:t>
            </a:r>
            <a:r>
              <a:rPr lang="en-US" sz="1400" dirty="0" smtClean="0">
                <a:ea typeface="ＭＳ Ｐゴシック" pitchFamily="34" charset="-128"/>
              </a:rPr>
              <a:t>.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p>
          <a:p>
            <a:pPr marL="342900" indent="-342900" eaLnBrk="1" hangingPunct="1">
              <a:buSzPct val="100000"/>
              <a:buFont typeface="+mj-lt"/>
              <a:buAutoNum type="arabicPeriod"/>
              <a:defRPr/>
            </a:pPr>
            <a:endParaRPr lang="en-US" sz="1600" kern="1200" dirty="0" smtClean="0">
              <a:ea typeface="ＭＳ Ｐゴシック" pitchFamily="34" charset="-128"/>
            </a:endParaRP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6349" y="2270394"/>
            <a:ext cx="3724275" cy="311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99015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8350987" cy="1327922"/>
          </a:xfrm>
        </p:spPr>
        <p:txBody>
          <a:bodyPr/>
          <a:lstStyle/>
          <a:p>
            <a:pPr eaLnBrk="1" hangingPunct="1">
              <a:buSzPct val="100000"/>
              <a:buFont typeface="Arial" pitchFamily="34" charset="0"/>
              <a:buChar char="•"/>
              <a:defRPr/>
            </a:pPr>
            <a:r>
              <a:rPr lang="en-US" sz="1600" kern="1200" dirty="0" smtClean="0">
                <a:ea typeface="ＭＳ Ｐゴシック" pitchFamily="34" charset="-128"/>
              </a:rPr>
              <a:t>The top portion of the table EViews displays information on the overall categories, measures of association (correlations) and Pearson’s Chi-squares for testing the independence among all series in the group.  </a:t>
            </a:r>
          </a:p>
          <a:p>
            <a:pPr eaLnBrk="1" hangingPunct="1">
              <a:buSzPct val="100000"/>
              <a:buFont typeface="Arial" pitchFamily="34" charset="0"/>
              <a:buChar char="•"/>
              <a:defRPr/>
            </a:pPr>
            <a:r>
              <a:rPr lang="en-US" sz="1600" kern="1200" dirty="0" smtClean="0">
                <a:ea typeface="ＭＳ Ｐゴシック" pitchFamily="34" charset="-128"/>
              </a:rPr>
              <a:t>The bottom panel of the table shows the number of count (as number and as % of Total) for each of the subgroups.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62</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N-Way Tabulation: Example 1 </a:t>
            </a:r>
            <a:r>
              <a:rPr lang="en-US" sz="1800" kern="0" dirty="0" smtClean="0">
                <a:ea typeface="ＭＳ Ｐゴシック" pitchFamily="34" charset="-128"/>
              </a:rPr>
              <a:t>(cont’d)</a:t>
            </a:r>
            <a:endParaRPr lang="en-US" sz="1800" kern="0" dirty="0">
              <a:ea typeface="ＭＳ Ｐゴシック" pitchFamily="34" charset="-128"/>
            </a:endParaRPr>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954" y="2938913"/>
            <a:ext cx="3656092" cy="30371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3"/>
          <p:cNvSpPr txBox="1">
            <a:spLocks noChangeArrowheads="1"/>
          </p:cNvSpPr>
          <p:nvPr/>
        </p:nvSpPr>
        <p:spPr bwMode="auto">
          <a:xfrm>
            <a:off x="1807029" y="2568891"/>
            <a:ext cx="1480456"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b="1" i="1" kern="1200" dirty="0" smtClean="0">
                <a:ea typeface="ＭＳ Ｐゴシック" pitchFamily="34" charset="-128"/>
              </a:rPr>
              <a:t>Top Panel</a:t>
            </a:r>
          </a:p>
        </p:txBody>
      </p:sp>
      <p:pic>
        <p:nvPicPr>
          <p:cNvPr id="266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3749" y="2939097"/>
            <a:ext cx="4219575" cy="308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3"/>
          <p:cNvSpPr txBox="1">
            <a:spLocks noChangeArrowheads="1"/>
          </p:cNvSpPr>
          <p:nvPr/>
        </p:nvSpPr>
        <p:spPr bwMode="auto">
          <a:xfrm>
            <a:off x="5646285" y="2568708"/>
            <a:ext cx="2134505"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b="1" i="1" kern="1200" dirty="0" smtClean="0">
                <a:ea typeface="ＭＳ Ｐゴシック" pitchFamily="34" charset="-128"/>
              </a:rPr>
              <a:t>Bottom Panel</a:t>
            </a:r>
          </a:p>
        </p:txBody>
      </p:sp>
    </p:spTree>
    <p:extLst>
      <p:ext uri="{BB962C8B-B14F-4D97-AF65-F5344CB8AC3E}">
        <p14:creationId xmlns:p14="http://schemas.microsoft.com/office/powerpoint/2010/main" val="75099636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42220" y="1219335"/>
            <a:ext cx="8801780" cy="602842"/>
          </a:xfrm>
        </p:spPr>
        <p:txBody>
          <a:bodyPr/>
          <a:lstStyle/>
          <a:p>
            <a:pPr eaLnBrk="1" hangingPunct="1">
              <a:buSzPct val="100000"/>
              <a:buFont typeface="Arial" pitchFamily="34" charset="0"/>
              <a:buChar char="•"/>
              <a:defRPr/>
            </a:pPr>
            <a:r>
              <a:rPr lang="en-US" sz="1800" kern="1200" dirty="0" smtClean="0">
                <a:ea typeface="ＭＳ Ｐゴシック" pitchFamily="34" charset="-128"/>
              </a:rPr>
              <a:t>Similarly, we can compute N-way Tabulation statistics for more than 2 series.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63</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N-Way Tabulation: Example 2</a:t>
            </a:r>
            <a:endParaRPr lang="en-US" kern="0" dirty="0">
              <a:ea typeface="ＭＳ Ｐゴシック" pitchFamily="34" charset="-128"/>
            </a:endParaRPr>
          </a:p>
        </p:txBody>
      </p:sp>
      <p:sp>
        <p:nvSpPr>
          <p:cNvPr id="9" name="Rectangle 3"/>
          <p:cNvSpPr txBox="1">
            <a:spLocks noChangeArrowheads="1"/>
          </p:cNvSpPr>
          <p:nvPr/>
        </p:nvSpPr>
        <p:spPr bwMode="auto">
          <a:xfrm>
            <a:off x="532438" y="1769651"/>
            <a:ext cx="3495276" cy="36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N-Way Tabulation: Example 2</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cross_section</a:t>
            </a:r>
            <a:r>
              <a:rPr lang="en-US" sz="1400" b="1" i="1" dirty="0" smtClean="0">
                <a:ea typeface="ＭＳ Ｐゴシック" pitchFamily="34" charset="-128"/>
              </a:rPr>
              <a:t> </a:t>
            </a:r>
            <a:r>
              <a:rPr lang="en-US" sz="1400" dirty="0" smtClean="0">
                <a:ea typeface="ＭＳ Ｐゴシック" pitchFamily="34" charset="-128"/>
              </a:rPr>
              <a:t>page</a:t>
            </a:r>
            <a:r>
              <a:rPr lang="en-US" sz="1400" b="1" i="1" dirty="0" smtClean="0">
                <a:ea typeface="ＭＳ Ｐゴシック" pitchFamily="34" charset="-128"/>
              </a:rPr>
              <a:t> </a:t>
            </a:r>
            <a:r>
              <a:rPr lang="en-US" sz="1400" dirty="0" smtClean="0">
                <a:ea typeface="ＭＳ Ｐゴシック" pitchFamily="34" charset="-128"/>
              </a:rPr>
              <a:t>and open series </a:t>
            </a:r>
            <a:r>
              <a:rPr lang="en-US" sz="1400" b="1" i="1" dirty="0" smtClean="0">
                <a:ea typeface="ＭＳ Ｐゴシック" pitchFamily="34" charset="-128"/>
              </a:rPr>
              <a:t>GPA</a:t>
            </a:r>
            <a:r>
              <a:rPr lang="en-US" sz="1400" dirty="0" smtClean="0">
                <a:ea typeface="ＭＳ Ｐゴシック" pitchFamily="34" charset="-128"/>
              </a:rPr>
              <a:t>, </a:t>
            </a:r>
            <a:r>
              <a:rPr lang="en-US" sz="1400" b="1" i="1" dirty="0" smtClean="0">
                <a:ea typeface="ＭＳ Ｐゴシック" pitchFamily="34" charset="-128"/>
              </a:rPr>
              <a:t>female</a:t>
            </a:r>
            <a:r>
              <a:rPr lang="en-US" sz="1400" dirty="0" smtClean="0">
                <a:ea typeface="ＭＳ Ｐゴシック" pitchFamily="34" charset="-128"/>
              </a:rPr>
              <a:t> and </a:t>
            </a:r>
            <a:r>
              <a:rPr lang="en-US" sz="1400" b="1" i="1" dirty="0" smtClean="0">
                <a:ea typeface="ＭＳ Ｐゴシック" pitchFamily="34" charset="-128"/>
              </a:rPr>
              <a:t>black</a:t>
            </a:r>
            <a:r>
              <a:rPr lang="en-US" sz="1400" kern="1200" dirty="0" smtClean="0">
                <a:ea typeface="ＭＳ Ｐゴシック" pitchFamily="34" charset="-128"/>
              </a:rPr>
              <a:t>. Save this as </a:t>
            </a:r>
            <a:r>
              <a:rPr lang="en-US" sz="1400" b="1" i="1" kern="1200" dirty="0" smtClean="0">
                <a:ea typeface="ＭＳ Ｐゴシック" pitchFamily="34" charset="-128"/>
              </a:rPr>
              <a:t>group05</a:t>
            </a:r>
            <a:r>
              <a:rPr lang="en-US" sz="1400" kern="1200" dirty="0" smtClean="0">
                <a:ea typeface="ＭＳ Ｐゴシック" pitchFamily="34" charset="-128"/>
              </a:rPr>
              <a:t>. </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N-Way Tabulation. </a:t>
            </a:r>
            <a:r>
              <a:rPr lang="en-US" sz="1400" dirty="0" smtClean="0">
                <a:ea typeface="ＭＳ Ｐゴシック" pitchFamily="34" charset="-128"/>
              </a:rPr>
              <a:t>The </a:t>
            </a:r>
            <a:r>
              <a:rPr lang="en-US" sz="1400" b="1" i="1" dirty="0" err="1" smtClean="0">
                <a:ea typeface="ＭＳ Ｐゴシック" pitchFamily="34" charset="-128"/>
              </a:rPr>
              <a:t>Crosstabulation</a:t>
            </a:r>
            <a:r>
              <a:rPr lang="en-US" sz="1400" b="1" i="1" dirty="0" smtClean="0">
                <a:ea typeface="ＭＳ Ｐゴシック" pitchFamily="34" charset="-128"/>
              </a:rPr>
              <a:t> </a:t>
            </a:r>
            <a:r>
              <a:rPr lang="en-US" sz="1400" dirty="0" smtClean="0">
                <a:ea typeface="ＭＳ Ｐゴシック" pitchFamily="34" charset="-128"/>
              </a:rPr>
              <a:t>dialog box opens up. Under </a:t>
            </a:r>
            <a:r>
              <a:rPr lang="en-US" sz="1400" b="1" i="1" dirty="0" smtClean="0">
                <a:ea typeface="ＭＳ Ｐゴシック" pitchFamily="34" charset="-128"/>
              </a:rPr>
              <a:t>Output</a:t>
            </a:r>
            <a:r>
              <a:rPr lang="en-US" sz="1400" dirty="0" smtClean="0">
                <a:ea typeface="ＭＳ Ｐゴシック" pitchFamily="34" charset="-128"/>
              </a:rPr>
              <a:t>, check </a:t>
            </a:r>
            <a:r>
              <a:rPr lang="en-US" sz="1400" b="1" dirty="0" smtClean="0">
                <a:ea typeface="ＭＳ Ｐゴシック" pitchFamily="34" charset="-128"/>
              </a:rPr>
              <a:t>Count</a:t>
            </a:r>
            <a:r>
              <a:rPr lang="en-US" sz="1400" dirty="0">
                <a:ea typeface="ＭＳ Ｐゴシック" pitchFamily="34" charset="-128"/>
              </a:rPr>
              <a:t> </a:t>
            </a:r>
            <a:r>
              <a:rPr lang="en-US" sz="1400" dirty="0" smtClean="0">
                <a:ea typeface="ＭＳ Ｐゴシック" pitchFamily="34" charset="-128"/>
              </a:rPr>
              <a:t>and </a:t>
            </a:r>
            <a:r>
              <a:rPr lang="en-US" sz="1400" b="1" dirty="0" smtClean="0">
                <a:ea typeface="ＭＳ Ｐゴシック" pitchFamily="34" charset="-128"/>
              </a:rPr>
              <a:t>Overall % </a:t>
            </a:r>
            <a:r>
              <a:rPr lang="en-US" sz="1400" dirty="0" smtClean="0">
                <a:ea typeface="ＭＳ Ｐゴシック" pitchFamily="34" charset="-128"/>
              </a:rPr>
              <a:t>and </a:t>
            </a:r>
            <a:r>
              <a:rPr lang="en-US" sz="1400" b="1" dirty="0" smtClean="0">
                <a:ea typeface="ＭＳ Ｐゴシック" pitchFamily="34" charset="-128"/>
              </a:rPr>
              <a:t>Table %</a:t>
            </a:r>
            <a:r>
              <a:rPr lang="en-US" sz="1400" dirty="0" smtClean="0">
                <a:ea typeface="ＭＳ Ｐゴシック" pitchFamily="34" charset="-128"/>
              </a:rPr>
              <a:t>. </a:t>
            </a:r>
          </a:p>
          <a:p>
            <a:pPr marL="342900" indent="-342900" eaLnBrk="1" hangingPunct="1">
              <a:buSzPct val="100000"/>
              <a:buFont typeface="+mj-lt"/>
              <a:buAutoNum type="arabicPeriod"/>
              <a:defRPr/>
            </a:pPr>
            <a:r>
              <a:rPr lang="en-US" sz="1400" dirty="0" smtClean="0">
                <a:ea typeface="ＭＳ Ｐゴシック" pitchFamily="34" charset="-128"/>
              </a:rPr>
              <a:t>Select </a:t>
            </a:r>
            <a:r>
              <a:rPr lang="en-US" sz="1400" b="1" dirty="0" smtClean="0">
                <a:ea typeface="ＭＳ Ｐゴシック" pitchFamily="34" charset="-128"/>
              </a:rPr>
              <a:t>Table </a:t>
            </a:r>
            <a:r>
              <a:rPr lang="en-US" sz="1400" dirty="0" smtClean="0">
                <a:ea typeface="ＭＳ Ｐゴシック" pitchFamily="34" charset="-128"/>
              </a:rPr>
              <a:t>under </a:t>
            </a:r>
            <a:r>
              <a:rPr lang="en-US" sz="1400" b="1" i="1" dirty="0" smtClean="0">
                <a:ea typeface="ＭＳ Ｐゴシック" pitchFamily="34" charset="-128"/>
              </a:rPr>
              <a:t>Layout</a:t>
            </a:r>
            <a:r>
              <a:rPr lang="en-US" sz="1400" dirty="0" smtClean="0">
                <a:ea typeface="ＭＳ Ｐゴシック" pitchFamily="34" charset="-128"/>
              </a:rPr>
              <a:t>.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p>
          <a:p>
            <a:pPr marL="0" indent="0" eaLnBrk="1" hangingPunct="1">
              <a:buSzPct val="100000"/>
              <a:buNone/>
              <a:defRPr/>
            </a:pPr>
            <a:endParaRPr lang="en-US" sz="1400" dirty="0">
              <a:ea typeface="ＭＳ Ｐゴシック" pitchFamily="34" charset="-128"/>
            </a:endParaRPr>
          </a:p>
          <a:p>
            <a:pPr eaLnBrk="1" hangingPunct="1">
              <a:buSzPct val="100000"/>
              <a:buFont typeface="Arial" pitchFamily="34" charset="0"/>
              <a:buChar char="•"/>
              <a:defRPr/>
            </a:pPr>
            <a:r>
              <a:rPr lang="en-US" sz="1400" dirty="0" smtClean="0">
                <a:ea typeface="ＭＳ Ｐゴシック" pitchFamily="34" charset="-128"/>
              </a:rPr>
              <a:t>EViews produces an output consisting of 4 parts. In the top panel, EViews produces the </a:t>
            </a:r>
            <a:r>
              <a:rPr lang="en-US" sz="1400" i="1" dirty="0" smtClean="0">
                <a:ea typeface="ＭＳ Ｐゴシック" pitchFamily="34" charset="-128"/>
              </a:rPr>
              <a:t>Tabulation summary</a:t>
            </a:r>
            <a:r>
              <a:rPr lang="en-US" sz="1400" dirty="0" smtClean="0">
                <a:ea typeface="ＭＳ Ｐゴシック" pitchFamily="34" charset="-128"/>
              </a:rPr>
              <a:t>, indicating the total number of categories. </a:t>
            </a:r>
            <a:endParaRPr lang="en-US" sz="1600" kern="1200" dirty="0" smtClean="0">
              <a:ea typeface="ＭＳ Ｐゴシック" pitchFamily="34" charset="-128"/>
            </a:endParaRPr>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5313" y="1769651"/>
            <a:ext cx="4933950"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117201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31888"/>
            <a:ext cx="8350987" cy="1327922"/>
          </a:xfrm>
        </p:spPr>
        <p:txBody>
          <a:bodyPr/>
          <a:lstStyle/>
          <a:p>
            <a:pPr eaLnBrk="1" hangingPunct="1">
              <a:buSzPct val="100000"/>
              <a:buFont typeface="Arial" pitchFamily="34" charset="0"/>
              <a:buChar char="•"/>
              <a:defRPr/>
            </a:pPr>
            <a:r>
              <a:rPr lang="en-US" sz="1600" kern="1200" dirty="0" smtClean="0">
                <a:ea typeface="ＭＳ Ｐゴシック" pitchFamily="34" charset="-128"/>
              </a:rPr>
              <a:t>The second and third panels show conditional tables for </a:t>
            </a:r>
            <a:r>
              <a:rPr lang="en-US" sz="1600" b="1" i="1" kern="1200" dirty="0" smtClean="0">
                <a:ea typeface="ＭＳ Ｐゴシック" pitchFamily="34" charset="-128"/>
              </a:rPr>
              <a:t>BLACK=0</a:t>
            </a:r>
            <a:r>
              <a:rPr lang="en-US" sz="1600" kern="1200" dirty="0" smtClean="0">
                <a:ea typeface="ＭＳ Ｐゴシック" pitchFamily="34" charset="-128"/>
              </a:rPr>
              <a:t> and </a:t>
            </a:r>
            <a:r>
              <a:rPr lang="en-US" sz="1600" b="1" i="1" kern="1200" dirty="0" smtClean="0">
                <a:ea typeface="ＭＳ Ｐゴシック" pitchFamily="34" charset="-128"/>
              </a:rPr>
              <a:t>BLACK=1</a:t>
            </a:r>
            <a:r>
              <a:rPr lang="en-US" sz="1600" kern="1200" dirty="0" smtClean="0">
                <a:ea typeface="ＭＳ Ｐゴシック" pitchFamily="34" charset="-128"/>
              </a:rPr>
              <a:t>. They show the total number of observations that fall in each category (</a:t>
            </a:r>
            <a:r>
              <a:rPr lang="en-US" sz="1600" b="1" i="1" kern="1200" dirty="0" smtClean="0">
                <a:ea typeface="ＭＳ Ｐゴシック" pitchFamily="34" charset="-128"/>
              </a:rPr>
              <a:t>count</a:t>
            </a:r>
            <a:r>
              <a:rPr lang="en-US" sz="1600" kern="1200" dirty="0" smtClean="0">
                <a:ea typeface="ＭＳ Ｐゴシック" pitchFamily="34" charset="-128"/>
              </a:rPr>
              <a:t>), the percentage of observations in the category  as percent of total observations (</a:t>
            </a:r>
            <a:r>
              <a:rPr lang="en-US" sz="1600" b="1" i="1" kern="1200" dirty="0" smtClean="0">
                <a:ea typeface="ＭＳ Ｐゴシック" pitchFamily="34" charset="-128"/>
              </a:rPr>
              <a:t>% total</a:t>
            </a:r>
            <a:r>
              <a:rPr lang="en-US" sz="1600" kern="1200" dirty="0" smtClean="0">
                <a:ea typeface="ＭＳ Ｐゴシック" pitchFamily="34" charset="-128"/>
              </a:rPr>
              <a:t>), and the percentage of the number of observations in category as percent of observations in the conditional table (</a:t>
            </a:r>
            <a:r>
              <a:rPr lang="en-US" sz="1600" b="1" i="1" kern="1200" dirty="0" smtClean="0">
                <a:ea typeface="ＭＳ Ｐゴシック" pitchFamily="34" charset="-128"/>
              </a:rPr>
              <a:t>%Table</a:t>
            </a:r>
            <a:r>
              <a:rPr lang="en-US" sz="1600" kern="1200" dirty="0" smtClean="0">
                <a:ea typeface="ＭＳ Ｐゴシック" pitchFamily="34" charset="-128"/>
              </a:rPr>
              <a:t>).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64</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N-Way Tabulation: Example 2 </a:t>
            </a:r>
            <a:r>
              <a:rPr lang="en-US" sz="1800" kern="0" dirty="0" smtClean="0">
                <a:ea typeface="ＭＳ Ｐゴシック" pitchFamily="34" charset="-128"/>
              </a:rPr>
              <a:t>(cont’d)</a:t>
            </a:r>
            <a:endParaRPr lang="en-US" sz="1800" kern="0" dirty="0">
              <a:ea typeface="ＭＳ Ｐゴシック" pitchFamily="34" charset="-128"/>
            </a:endParaRPr>
          </a:p>
        </p:txBody>
      </p:sp>
      <p:sp>
        <p:nvSpPr>
          <p:cNvPr id="9" name="Rectangle 3"/>
          <p:cNvSpPr txBox="1">
            <a:spLocks noChangeArrowheads="1"/>
          </p:cNvSpPr>
          <p:nvPr/>
        </p:nvSpPr>
        <p:spPr bwMode="auto">
          <a:xfrm>
            <a:off x="1958523" y="2394169"/>
            <a:ext cx="1480456"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b="1" i="1" kern="1200" dirty="0" smtClean="0">
                <a:ea typeface="ＭＳ Ｐゴシック" pitchFamily="34" charset="-128"/>
              </a:rPr>
              <a:t>Panel 2</a:t>
            </a:r>
          </a:p>
        </p:txBody>
      </p:sp>
      <p:sp>
        <p:nvSpPr>
          <p:cNvPr id="11" name="Rectangle 3"/>
          <p:cNvSpPr txBox="1">
            <a:spLocks noChangeArrowheads="1"/>
          </p:cNvSpPr>
          <p:nvPr/>
        </p:nvSpPr>
        <p:spPr bwMode="auto">
          <a:xfrm>
            <a:off x="5646285" y="2394169"/>
            <a:ext cx="2134505"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b="1" i="1" kern="1200" dirty="0" smtClean="0">
                <a:ea typeface="ＭＳ Ｐゴシック" pitchFamily="34" charset="-128"/>
              </a:rPr>
              <a:t>Panel 3</a:t>
            </a:r>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240" y="2753811"/>
            <a:ext cx="3434445" cy="3834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9" y="2727608"/>
            <a:ext cx="3568129" cy="38603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69047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553527" y="1305598"/>
            <a:ext cx="3636566" cy="1327922"/>
          </a:xfrm>
        </p:spPr>
        <p:txBody>
          <a:bodyPr/>
          <a:lstStyle/>
          <a:p>
            <a:pPr eaLnBrk="1" hangingPunct="1">
              <a:buSzPct val="100000"/>
              <a:buFont typeface="Arial" pitchFamily="34" charset="0"/>
              <a:buChar char="•"/>
              <a:defRPr/>
            </a:pPr>
            <a:r>
              <a:rPr lang="en-US" sz="1600" kern="1200" dirty="0" smtClean="0">
                <a:ea typeface="ＭＳ Ｐゴシック" pitchFamily="34" charset="-128"/>
              </a:rPr>
              <a:t>The bottom panel of the table shows the unconditional table (unconditional on race </a:t>
            </a:r>
            <a:r>
              <a:rPr lang="en-US" sz="1600" b="1" i="1" kern="1200" dirty="0" smtClean="0">
                <a:ea typeface="ＭＳ Ｐゴシック" pitchFamily="34" charset="-128"/>
              </a:rPr>
              <a:t>BLACK=0</a:t>
            </a:r>
            <a:r>
              <a:rPr lang="en-US" sz="1600" kern="1200" dirty="0" smtClean="0">
                <a:ea typeface="ＭＳ Ｐゴシック" pitchFamily="34" charset="-128"/>
              </a:rPr>
              <a:t> or </a:t>
            </a:r>
            <a:r>
              <a:rPr lang="en-US" sz="1600" b="1" i="1" kern="1200" dirty="0" smtClean="0">
                <a:ea typeface="ＭＳ Ｐゴシック" pitchFamily="34" charset="-128"/>
              </a:rPr>
              <a:t>BLACK=1</a:t>
            </a:r>
            <a:r>
              <a:rPr lang="en-US" sz="1600" kern="1200" dirty="0" smtClean="0">
                <a:ea typeface="ＭＳ Ｐゴシック" pitchFamily="34" charset="-128"/>
              </a:rPr>
              <a:t>).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65</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N-Way Tabulation: Example 2 </a:t>
            </a:r>
            <a:r>
              <a:rPr lang="en-US" sz="1800" kern="0" dirty="0" smtClean="0">
                <a:ea typeface="ＭＳ Ｐゴシック" pitchFamily="34" charset="-128"/>
              </a:rPr>
              <a:t>(cont’d)</a:t>
            </a:r>
            <a:endParaRPr lang="en-US" sz="1800" kern="0" dirty="0">
              <a:ea typeface="ＭＳ Ｐゴシック" pitchFamily="34" charset="-128"/>
            </a:endParaRPr>
          </a:p>
        </p:txBody>
      </p:sp>
      <p:sp>
        <p:nvSpPr>
          <p:cNvPr id="9" name="Rectangle 3"/>
          <p:cNvSpPr txBox="1">
            <a:spLocks noChangeArrowheads="1"/>
          </p:cNvSpPr>
          <p:nvPr/>
        </p:nvSpPr>
        <p:spPr bwMode="auto">
          <a:xfrm>
            <a:off x="5833837" y="1305598"/>
            <a:ext cx="2040843" cy="185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b="1" i="1" kern="1200" dirty="0" smtClean="0">
                <a:ea typeface="ＭＳ Ｐゴシック" pitchFamily="34" charset="-128"/>
              </a:rPr>
              <a:t>Bottom Panel</a:t>
            </a: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9164" y="1599604"/>
            <a:ext cx="3924980" cy="4306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026827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42220" y="1219335"/>
            <a:ext cx="8671151" cy="602842"/>
          </a:xfrm>
        </p:spPr>
        <p:txBody>
          <a:bodyPr/>
          <a:lstStyle/>
          <a:p>
            <a:pPr eaLnBrk="1" hangingPunct="1">
              <a:buSzPct val="100000"/>
              <a:buFont typeface="Arial" pitchFamily="34" charset="0"/>
              <a:buChar char="•"/>
              <a:defRPr/>
            </a:pPr>
            <a:r>
              <a:rPr lang="en-US" sz="1800" kern="1200" dirty="0" smtClean="0">
                <a:ea typeface="ＭＳ Ｐゴシック" pitchFamily="34" charset="-128"/>
              </a:rPr>
              <a:t>The </a:t>
            </a:r>
            <a:r>
              <a:rPr lang="en-US" sz="1800" b="1" kern="1200" dirty="0" smtClean="0">
                <a:ea typeface="ＭＳ Ｐゴシック" pitchFamily="34" charset="-128"/>
              </a:rPr>
              <a:t>Tests of Equality </a:t>
            </a:r>
            <a:r>
              <a:rPr lang="en-US" sz="1800" kern="1200" dirty="0" smtClean="0">
                <a:ea typeface="ＭＳ Ｐゴシック" pitchFamily="34" charset="-128"/>
              </a:rPr>
              <a:t>item of the </a:t>
            </a:r>
            <a:r>
              <a:rPr lang="en-US" sz="1800" b="1" i="1" kern="1200" dirty="0" smtClean="0">
                <a:ea typeface="ＭＳ Ｐゴシック" pitchFamily="34" charset="-128"/>
              </a:rPr>
              <a:t>View</a:t>
            </a:r>
            <a:r>
              <a:rPr lang="en-US" sz="1800" kern="1200" dirty="0" smtClean="0">
                <a:ea typeface="ＭＳ Ｐゴシック" pitchFamily="34" charset="-128"/>
              </a:rPr>
              <a:t> menu tests the null hypothesis that all series in a group have the same mean (or median or variance). </a:t>
            </a: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66</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Tests of Equality: Example 1</a:t>
            </a:r>
            <a:endParaRPr lang="en-US" kern="0" dirty="0">
              <a:ea typeface="ＭＳ Ｐゴシック" pitchFamily="34" charset="-128"/>
            </a:endParaRPr>
          </a:p>
        </p:txBody>
      </p:sp>
      <p:sp>
        <p:nvSpPr>
          <p:cNvPr id="9" name="Rectangle 3"/>
          <p:cNvSpPr txBox="1">
            <a:spLocks noChangeArrowheads="1"/>
          </p:cNvSpPr>
          <p:nvPr/>
        </p:nvSpPr>
        <p:spPr bwMode="auto">
          <a:xfrm>
            <a:off x="532437" y="2009136"/>
            <a:ext cx="3691220" cy="36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Tests of Equality: Example 1</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TimeSeries</a:t>
            </a:r>
            <a:r>
              <a:rPr lang="en-US" sz="1400" b="1" i="1" dirty="0" smtClean="0">
                <a:ea typeface="ＭＳ Ｐゴシック" pitchFamily="34" charset="-128"/>
              </a:rPr>
              <a:t> </a:t>
            </a:r>
            <a:r>
              <a:rPr lang="en-US" sz="1400" dirty="0" smtClean="0">
                <a:ea typeface="ＭＳ Ｐゴシック" pitchFamily="34" charset="-128"/>
              </a:rPr>
              <a:t>page and type in the command window: </a:t>
            </a:r>
          </a:p>
          <a:p>
            <a:pPr marL="0" indent="0" eaLnBrk="1" hangingPunct="1">
              <a:buSzPct val="100000"/>
              <a:buNone/>
              <a:defRPr/>
            </a:pPr>
            <a:r>
              <a:rPr lang="en-US" sz="1400" dirty="0">
                <a:ea typeface="ＭＳ Ｐゴシック" pitchFamily="34" charset="-128"/>
              </a:rPr>
              <a:t> </a:t>
            </a:r>
            <a:r>
              <a:rPr lang="en-US" sz="1400" dirty="0" smtClean="0">
                <a:ea typeface="ＭＳ Ｐゴシック" pitchFamily="34" charset="-128"/>
              </a:rPr>
              <a:t>      </a:t>
            </a:r>
            <a:r>
              <a:rPr lang="en-US" sz="1400" dirty="0" smtClean="0">
                <a:solidFill>
                  <a:schemeClr val="tx1"/>
                </a:solidFill>
                <a:latin typeface="Courier" pitchFamily="49" charset="0"/>
                <a:ea typeface="ＭＳ Ｐゴシック" pitchFamily="34" charset="-128"/>
              </a:rPr>
              <a:t>show </a:t>
            </a:r>
            <a:r>
              <a:rPr lang="en-US" sz="1400" dirty="0" err="1" smtClean="0">
                <a:solidFill>
                  <a:schemeClr val="tx1"/>
                </a:solidFill>
                <a:latin typeface="Courier" pitchFamily="49" charset="0"/>
                <a:ea typeface="ＭＳ Ｐゴシック" pitchFamily="34" charset="-128"/>
              </a:rPr>
              <a:t>cpi</a:t>
            </a:r>
            <a:r>
              <a:rPr lang="en-US" sz="1400" dirty="0" smtClean="0">
                <a:solidFill>
                  <a:schemeClr val="tx1"/>
                </a:solidFill>
                <a:latin typeface="Courier" pitchFamily="49" charset="0"/>
                <a:ea typeface="ＭＳ Ｐゴシック" pitchFamily="34" charset="-128"/>
              </a:rPr>
              <a:t> </a:t>
            </a:r>
            <a:r>
              <a:rPr lang="en-US" sz="1400" dirty="0" err="1" smtClean="0">
                <a:solidFill>
                  <a:schemeClr val="tx1"/>
                </a:solidFill>
                <a:latin typeface="Courier" pitchFamily="49" charset="0"/>
                <a:ea typeface="ＭＳ Ｐゴシック" pitchFamily="34" charset="-128"/>
              </a:rPr>
              <a:t>cpi</a:t>
            </a:r>
            <a:r>
              <a:rPr lang="en-US" sz="1400" dirty="0" smtClean="0">
                <a:solidFill>
                  <a:schemeClr val="tx1"/>
                </a:solidFill>
                <a:latin typeface="Courier" pitchFamily="49" charset="0"/>
                <a:ea typeface="ＭＳ Ｐゴシック" pitchFamily="34" charset="-128"/>
              </a:rPr>
              <a:t>(-12) </a:t>
            </a:r>
            <a:endParaRPr lang="en-US" sz="1400" dirty="0">
              <a:solidFill>
                <a:schemeClr val="tx1"/>
              </a:solidFill>
              <a:latin typeface="Courier" pitchFamily="49" charset="0"/>
              <a:ea typeface="ＭＳ Ｐゴシック" pitchFamily="34" charset="-128"/>
            </a:endParaRPr>
          </a:p>
          <a:p>
            <a:pPr marL="342900" indent="-342900" eaLnBrk="1" hangingPunct="1">
              <a:buSzPct val="100000"/>
              <a:buFont typeface="+mj-lt"/>
              <a:buAutoNum type="arabicPeriod" startAt="2"/>
              <a:defRPr/>
            </a:pPr>
            <a:r>
              <a:rPr lang="en-US" sz="1400" dirty="0" smtClean="0">
                <a:ea typeface="ＭＳ Ｐゴシック" pitchFamily="34" charset="-128"/>
              </a:rPr>
              <a:t>This creates a new group with two series: CPI and its 12</a:t>
            </a:r>
            <a:r>
              <a:rPr lang="en-US" sz="1400" baseline="30000" dirty="0" smtClean="0">
                <a:ea typeface="ＭＳ Ｐゴシック" pitchFamily="34" charset="-128"/>
              </a:rPr>
              <a:t>th</a:t>
            </a:r>
            <a:r>
              <a:rPr lang="en-US" sz="1400" dirty="0" smtClean="0">
                <a:ea typeface="ＭＳ Ｐゴシック" pitchFamily="34" charset="-128"/>
              </a:rPr>
              <a:t> lag. We can save this group as </a:t>
            </a:r>
            <a:r>
              <a:rPr lang="en-US" sz="1400" b="1" i="1" dirty="0" smtClean="0">
                <a:ea typeface="ＭＳ Ｐゴシック" pitchFamily="34" charset="-128"/>
              </a:rPr>
              <a:t>group03</a:t>
            </a:r>
            <a:r>
              <a:rPr lang="en-US" sz="1400" dirty="0" smtClean="0">
                <a:ea typeface="ＭＳ Ｐゴシック" pitchFamily="34" charset="-128"/>
              </a:rPr>
              <a:t>. </a:t>
            </a:r>
          </a:p>
          <a:p>
            <a:pPr marL="342900" indent="-342900" eaLnBrk="1" hangingPunct="1">
              <a:buSzPct val="100000"/>
              <a:buFont typeface="+mj-lt"/>
              <a:buAutoNum type="arabicPeriod" startAt="2"/>
              <a:defRPr/>
            </a:pPr>
            <a:r>
              <a:rPr lang="en-US" sz="1400" dirty="0" smtClean="0">
                <a:ea typeface="ＭＳ Ｐゴシック" pitchFamily="34" charset="-128"/>
              </a:rPr>
              <a:t>Click </a:t>
            </a:r>
            <a:r>
              <a:rPr lang="en-US" sz="1400" b="1" dirty="0" smtClean="0">
                <a:ea typeface="ＭＳ Ｐゴシック" pitchFamily="34" charset="-128"/>
              </a:rPr>
              <a:t>View</a:t>
            </a:r>
            <a:r>
              <a:rPr lang="en-US" sz="1400" dirty="0" smtClean="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Tests of Equality. </a:t>
            </a:r>
            <a:r>
              <a:rPr lang="en-US" sz="1400" dirty="0" smtClean="0">
                <a:ea typeface="ＭＳ Ｐゴシック" pitchFamily="34" charset="-128"/>
              </a:rPr>
              <a:t>The </a:t>
            </a:r>
            <a:r>
              <a:rPr lang="en-US" sz="1400" b="1" i="1" dirty="0" smtClean="0">
                <a:ea typeface="ＭＳ Ｐゴシック" pitchFamily="34" charset="-128"/>
              </a:rPr>
              <a:t>Test Equality of </a:t>
            </a:r>
            <a:r>
              <a:rPr lang="en-US" sz="1400" dirty="0" smtClean="0">
                <a:ea typeface="ＭＳ Ｐゴシック" pitchFamily="34" charset="-128"/>
              </a:rPr>
              <a:t>dialog box opens up. Select </a:t>
            </a:r>
            <a:r>
              <a:rPr lang="en-US" sz="1400" b="1" dirty="0" smtClean="0">
                <a:ea typeface="ＭＳ Ｐゴシック" pitchFamily="34" charset="-128"/>
              </a:rPr>
              <a:t>Mean</a:t>
            </a:r>
            <a:r>
              <a:rPr lang="en-US" sz="1400" dirty="0">
                <a:ea typeface="ＭＳ Ｐゴシック" pitchFamily="34" charset="-128"/>
              </a:rPr>
              <a:t> </a:t>
            </a:r>
            <a:r>
              <a:rPr lang="en-US" sz="1400" dirty="0" smtClean="0">
                <a:ea typeface="ＭＳ Ｐゴシック" pitchFamily="34" charset="-128"/>
              </a:rPr>
              <a:t>and check the </a:t>
            </a:r>
            <a:r>
              <a:rPr lang="en-US" sz="1400" b="1" dirty="0" smtClean="0">
                <a:ea typeface="ＭＳ Ｐゴシック" pitchFamily="34" charset="-128"/>
              </a:rPr>
              <a:t>Common Sample</a:t>
            </a:r>
            <a:r>
              <a:rPr lang="en-US" sz="1400" dirty="0" smtClean="0">
                <a:ea typeface="ＭＳ Ｐゴシック" pitchFamily="34" charset="-128"/>
              </a:rPr>
              <a:t> box. </a:t>
            </a:r>
          </a:p>
          <a:p>
            <a:pPr marL="342900" indent="-342900" eaLnBrk="1" hangingPunct="1">
              <a:buSzPct val="100000"/>
              <a:buFont typeface="+mj-lt"/>
              <a:buAutoNum type="arabicPeriod" startAt="2"/>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p>
          <a:p>
            <a:pPr marL="0" indent="0" eaLnBrk="1" hangingPunct="1">
              <a:buSzPct val="100000"/>
              <a:buNone/>
              <a:defRPr/>
            </a:pPr>
            <a:endParaRPr lang="en-US" sz="1400" dirty="0">
              <a:ea typeface="ＭＳ Ｐゴシック" pitchFamily="34" charset="-128"/>
            </a:endParaRP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9946" y="2118288"/>
            <a:ext cx="2228850" cy="1724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58743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31887"/>
            <a:ext cx="2712187" cy="3559855"/>
          </a:xfrm>
        </p:spPr>
        <p:txBody>
          <a:bodyPr/>
          <a:lstStyle/>
          <a:p>
            <a:pPr eaLnBrk="1" hangingPunct="1">
              <a:buSzPct val="100000"/>
              <a:buFont typeface="Arial" pitchFamily="34" charset="0"/>
              <a:buChar char="•"/>
              <a:defRPr/>
            </a:pPr>
            <a:r>
              <a:rPr lang="en-US" sz="1600" kern="1200" dirty="0" smtClean="0">
                <a:ea typeface="ＭＳ Ｐゴシック" pitchFamily="34" charset="-128"/>
              </a:rPr>
              <a:t>Based on the provided statistics, we cannot reject the null that the series have equal means. </a:t>
            </a:r>
          </a:p>
          <a:p>
            <a:pPr eaLnBrk="1" hangingPunct="1">
              <a:buSzPct val="100000"/>
              <a:buFont typeface="Arial" pitchFamily="34" charset="0"/>
              <a:buChar char="•"/>
              <a:defRPr/>
            </a:pPr>
            <a:r>
              <a:rPr lang="en-US" sz="1600" kern="1200" dirty="0" smtClean="0">
                <a:ea typeface="ＭＳ Ｐゴシック" pitchFamily="34" charset="-128"/>
              </a:rPr>
              <a:t>This should not be surprising given that the group consists of CPI series and its 12</a:t>
            </a:r>
            <a:r>
              <a:rPr lang="en-US" sz="1600" kern="1200" baseline="30000" dirty="0" smtClean="0">
                <a:ea typeface="ＭＳ Ｐゴシック" pitchFamily="34" charset="-128"/>
              </a:rPr>
              <a:t>th</a:t>
            </a:r>
            <a:r>
              <a:rPr lang="en-US" sz="1600" kern="1200" dirty="0" smtClean="0">
                <a:ea typeface="ＭＳ Ｐゴシック" pitchFamily="34" charset="-128"/>
              </a:rPr>
              <a:t> lag.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67</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Tests of Equality: Example 1 </a:t>
            </a:r>
            <a:r>
              <a:rPr lang="en-US" sz="1800" kern="0" dirty="0" smtClean="0">
                <a:ea typeface="ＭＳ Ｐゴシック" pitchFamily="34" charset="-128"/>
              </a:rPr>
              <a:t>(cont’d)</a:t>
            </a:r>
            <a:endParaRPr lang="en-US" sz="1800" kern="0" dirty="0">
              <a:ea typeface="ＭＳ Ｐゴシック" pitchFamily="34" charset="-128"/>
            </a:endParaRPr>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0143" y="1234168"/>
            <a:ext cx="4876800" cy="523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071671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342220" y="1219335"/>
            <a:ext cx="8671151" cy="602842"/>
          </a:xfrm>
        </p:spPr>
        <p:txBody>
          <a:bodyPr/>
          <a:lstStyle/>
          <a:p>
            <a:pPr eaLnBrk="1" hangingPunct="1">
              <a:buSzPct val="100000"/>
              <a:buFont typeface="Arial" pitchFamily="34" charset="0"/>
              <a:buChar char="•"/>
              <a:defRPr/>
            </a:pPr>
            <a:r>
              <a:rPr lang="en-US" sz="1800" kern="1200" dirty="0" smtClean="0">
                <a:ea typeface="ＭＳ Ｐゴシック" pitchFamily="34" charset="-128"/>
              </a:rPr>
              <a:t>We can also test as to whether the series in a group have equal median. </a:t>
            </a: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68</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Tests of Equality: Example 2</a:t>
            </a:r>
            <a:endParaRPr lang="en-US" kern="0" dirty="0">
              <a:ea typeface="ＭＳ Ｐゴシック" pitchFamily="34" charset="-128"/>
            </a:endParaRPr>
          </a:p>
        </p:txBody>
      </p:sp>
      <p:sp>
        <p:nvSpPr>
          <p:cNvPr id="9" name="Rectangle 3"/>
          <p:cNvSpPr txBox="1">
            <a:spLocks noChangeArrowheads="1"/>
          </p:cNvSpPr>
          <p:nvPr/>
        </p:nvSpPr>
        <p:spPr bwMode="auto">
          <a:xfrm>
            <a:off x="422672" y="1649907"/>
            <a:ext cx="5901927" cy="36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Tests of Equality: Example 2</a:t>
            </a:r>
            <a:endParaRPr lang="en-US" sz="1600" u="sng" kern="1200" dirty="0" smtClean="0">
              <a:ea typeface="ＭＳ Ｐゴシック" pitchFamily="34" charset="-128"/>
            </a:endParaRPr>
          </a:p>
          <a:p>
            <a:pPr marL="342900" indent="-342900" eaLnBrk="1" hangingPunct="1">
              <a:spcBef>
                <a:spcPts val="0"/>
              </a:spcBef>
              <a:spcAft>
                <a:spcPts val="600"/>
              </a:spcAft>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TimeSeries</a:t>
            </a:r>
            <a:r>
              <a:rPr lang="en-US" sz="1400" b="1" i="1" dirty="0" smtClean="0">
                <a:ea typeface="ＭＳ Ｐゴシック" pitchFamily="34" charset="-128"/>
              </a:rPr>
              <a:t> </a:t>
            </a:r>
            <a:r>
              <a:rPr lang="en-US" sz="1400" dirty="0" smtClean="0">
                <a:ea typeface="ＭＳ Ｐゴシック" pitchFamily="34" charset="-128"/>
              </a:rPr>
              <a:t>page and type in the command window: </a:t>
            </a:r>
          </a:p>
          <a:p>
            <a:pPr marL="0" indent="0" eaLnBrk="1" hangingPunct="1">
              <a:buSzPct val="100000"/>
              <a:buNone/>
              <a:defRPr/>
            </a:pPr>
            <a:r>
              <a:rPr lang="en-US" sz="1400" dirty="0">
                <a:ea typeface="ＭＳ Ｐゴシック" pitchFamily="34" charset="-128"/>
              </a:rPr>
              <a:t> </a:t>
            </a:r>
            <a:r>
              <a:rPr lang="en-US" sz="1400" dirty="0" smtClean="0">
                <a:ea typeface="ＭＳ Ｐゴシック" pitchFamily="34" charset="-128"/>
              </a:rPr>
              <a:t>      </a:t>
            </a:r>
            <a:r>
              <a:rPr lang="en-US" sz="1400" dirty="0" smtClean="0">
                <a:solidFill>
                  <a:schemeClr val="tx1"/>
                </a:solidFill>
                <a:latin typeface="Courier" pitchFamily="49" charset="0"/>
                <a:ea typeface="ＭＳ Ｐゴシック" pitchFamily="34" charset="-128"/>
              </a:rPr>
              <a:t>group group04 </a:t>
            </a:r>
            <a:r>
              <a:rPr lang="en-US" sz="1400" dirty="0" err="1" smtClean="0">
                <a:solidFill>
                  <a:schemeClr val="tx1"/>
                </a:solidFill>
                <a:latin typeface="Courier" pitchFamily="49" charset="0"/>
                <a:ea typeface="ＭＳ Ｐゴシック" pitchFamily="34" charset="-128"/>
              </a:rPr>
              <a:t>hstarts</a:t>
            </a:r>
            <a:r>
              <a:rPr lang="en-US" sz="1400" dirty="0" smtClean="0">
                <a:solidFill>
                  <a:schemeClr val="tx1"/>
                </a:solidFill>
                <a:latin typeface="Courier" pitchFamily="49" charset="0"/>
                <a:ea typeface="ＭＳ Ｐゴシック" pitchFamily="34" charset="-128"/>
              </a:rPr>
              <a:t> </a:t>
            </a:r>
            <a:r>
              <a:rPr lang="en-US" sz="1400" dirty="0" err="1" smtClean="0">
                <a:solidFill>
                  <a:schemeClr val="tx1"/>
                </a:solidFill>
                <a:latin typeface="Courier" pitchFamily="49" charset="0"/>
                <a:ea typeface="ＭＳ Ｐゴシック" pitchFamily="34" charset="-128"/>
              </a:rPr>
              <a:t>hstarts</a:t>
            </a:r>
            <a:r>
              <a:rPr lang="en-US" sz="1400" dirty="0" smtClean="0">
                <a:solidFill>
                  <a:schemeClr val="tx1"/>
                </a:solidFill>
                <a:latin typeface="Courier" pitchFamily="49" charset="0"/>
                <a:ea typeface="ＭＳ Ｐゴシック" pitchFamily="34" charset="-128"/>
              </a:rPr>
              <a:t>(-12) hptrend01  </a:t>
            </a:r>
            <a:endParaRPr lang="en-US" sz="1400" dirty="0">
              <a:solidFill>
                <a:schemeClr val="tx1"/>
              </a:solidFill>
              <a:latin typeface="Courier" pitchFamily="49" charset="0"/>
              <a:ea typeface="ＭＳ Ｐゴシック" pitchFamily="34" charset="-128"/>
            </a:endParaRPr>
          </a:p>
          <a:p>
            <a:pPr marL="342900" indent="-342900" eaLnBrk="1" hangingPunct="1">
              <a:spcBef>
                <a:spcPts val="1200"/>
              </a:spcBef>
              <a:buSzPct val="100000"/>
              <a:buFont typeface="+mj-lt"/>
              <a:buAutoNum type="arabicPeriod" startAt="2"/>
              <a:defRPr/>
            </a:pPr>
            <a:r>
              <a:rPr lang="en-US" sz="1400" dirty="0" smtClean="0">
                <a:ea typeface="ＭＳ Ｐゴシック" pitchFamily="34" charset="-128"/>
              </a:rPr>
              <a:t>This creates a new group with three series: </a:t>
            </a:r>
            <a:r>
              <a:rPr lang="en-US" sz="1400" dirty="0" err="1" smtClean="0">
                <a:ea typeface="ＭＳ Ｐゴシック" pitchFamily="34" charset="-128"/>
              </a:rPr>
              <a:t>hstarts</a:t>
            </a:r>
            <a:r>
              <a:rPr lang="en-US" sz="1400" dirty="0">
                <a:ea typeface="ＭＳ Ｐゴシック" pitchFamily="34" charset="-128"/>
              </a:rPr>
              <a:t> </a:t>
            </a:r>
            <a:r>
              <a:rPr lang="en-US" sz="1400" dirty="0" smtClean="0">
                <a:ea typeface="ＭＳ Ｐゴシック" pitchFamily="34" charset="-128"/>
              </a:rPr>
              <a:t>its 12</a:t>
            </a:r>
            <a:r>
              <a:rPr lang="en-US" sz="1400" baseline="30000" dirty="0" smtClean="0">
                <a:ea typeface="ＭＳ Ｐゴシック" pitchFamily="34" charset="-128"/>
              </a:rPr>
              <a:t>th</a:t>
            </a:r>
            <a:r>
              <a:rPr lang="en-US" sz="1400" dirty="0" smtClean="0">
                <a:ea typeface="ＭＳ Ｐゴシック" pitchFamily="34" charset="-128"/>
              </a:rPr>
              <a:t> lag and the </a:t>
            </a:r>
            <a:r>
              <a:rPr lang="en-US" sz="1400" dirty="0" err="1" smtClean="0">
                <a:ea typeface="ＭＳ Ｐゴシック" pitchFamily="34" charset="-128"/>
              </a:rPr>
              <a:t>hptrend</a:t>
            </a:r>
            <a:r>
              <a:rPr lang="en-US" sz="1400" dirty="0" smtClean="0">
                <a:ea typeface="ＭＳ Ｐゴシック" pitchFamily="34" charset="-128"/>
              </a:rPr>
              <a:t> series derived from the </a:t>
            </a:r>
            <a:r>
              <a:rPr lang="en-US" sz="1400" dirty="0" err="1" smtClean="0">
                <a:ea typeface="ＭＳ Ｐゴシック" pitchFamily="34" charset="-128"/>
              </a:rPr>
              <a:t>Hodrick</a:t>
            </a:r>
            <a:r>
              <a:rPr lang="en-US" sz="1400" dirty="0" smtClean="0">
                <a:ea typeface="ＭＳ Ｐゴシック" pitchFamily="34" charset="-128"/>
              </a:rPr>
              <a:t>-Prescott filter. As the command indicates, this is saved as </a:t>
            </a:r>
            <a:r>
              <a:rPr lang="en-US" sz="1400" b="1" i="1" dirty="0" smtClean="0">
                <a:ea typeface="ＭＳ Ｐゴシック" pitchFamily="34" charset="-128"/>
              </a:rPr>
              <a:t>group04</a:t>
            </a:r>
            <a:r>
              <a:rPr lang="en-US" sz="1400" dirty="0" smtClean="0">
                <a:ea typeface="ＭＳ Ｐゴシック" pitchFamily="34" charset="-128"/>
              </a:rPr>
              <a:t>. Now open </a:t>
            </a:r>
            <a:r>
              <a:rPr lang="en-US" sz="1400" b="1" i="1" dirty="0" smtClean="0">
                <a:ea typeface="ＭＳ Ｐゴシック" pitchFamily="34" charset="-128"/>
              </a:rPr>
              <a:t>group04</a:t>
            </a:r>
            <a:r>
              <a:rPr lang="en-US" sz="1400" dirty="0" smtClean="0">
                <a:ea typeface="ＭＳ Ｐゴシック" pitchFamily="34" charset="-128"/>
              </a:rPr>
              <a:t>. </a:t>
            </a:r>
          </a:p>
          <a:p>
            <a:pPr marL="342900" indent="-342900" eaLnBrk="1" hangingPunct="1">
              <a:buSzPct val="100000"/>
              <a:buFont typeface="+mj-lt"/>
              <a:buAutoNum type="arabicPeriod" startAt="2"/>
              <a:defRPr/>
            </a:pPr>
            <a:r>
              <a:rPr lang="en-US" sz="1400" dirty="0" smtClean="0">
                <a:ea typeface="ＭＳ Ｐゴシック" pitchFamily="34" charset="-128"/>
              </a:rPr>
              <a:t>Click </a:t>
            </a:r>
            <a:r>
              <a:rPr lang="en-US" sz="1400" b="1" dirty="0" smtClean="0">
                <a:ea typeface="ＭＳ Ｐゴシック" pitchFamily="34" charset="-128"/>
              </a:rPr>
              <a:t>View</a:t>
            </a:r>
            <a:r>
              <a:rPr lang="en-US" sz="1400" dirty="0" smtClean="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Tests of Equality. </a:t>
            </a:r>
            <a:r>
              <a:rPr lang="en-US" sz="1400" dirty="0" smtClean="0">
                <a:ea typeface="ＭＳ Ｐゴシック" pitchFamily="34" charset="-128"/>
              </a:rPr>
              <a:t>The </a:t>
            </a:r>
            <a:r>
              <a:rPr lang="en-US" sz="1400" b="1" i="1" dirty="0" smtClean="0">
                <a:ea typeface="ＭＳ Ｐゴシック" pitchFamily="34" charset="-128"/>
              </a:rPr>
              <a:t>Test Equality of </a:t>
            </a:r>
            <a:r>
              <a:rPr lang="en-US" sz="1400" dirty="0" smtClean="0">
                <a:ea typeface="ＭＳ Ｐゴシック" pitchFamily="34" charset="-128"/>
              </a:rPr>
              <a:t>dialog box opens up. Select </a:t>
            </a:r>
            <a:r>
              <a:rPr lang="en-US" sz="1400" b="1" dirty="0" smtClean="0">
                <a:ea typeface="ＭＳ Ｐゴシック" pitchFamily="34" charset="-128"/>
              </a:rPr>
              <a:t>Median</a:t>
            </a:r>
            <a:r>
              <a:rPr lang="en-US" sz="1400" dirty="0" smtClean="0">
                <a:ea typeface="ＭＳ Ｐゴシック" pitchFamily="34" charset="-128"/>
              </a:rPr>
              <a:t> and check the </a:t>
            </a:r>
            <a:r>
              <a:rPr lang="en-US" sz="1400" b="1" dirty="0" smtClean="0">
                <a:ea typeface="ＭＳ Ｐゴシック" pitchFamily="34" charset="-128"/>
              </a:rPr>
              <a:t>Common Sample</a:t>
            </a:r>
            <a:r>
              <a:rPr lang="en-US" sz="1400" dirty="0" smtClean="0">
                <a:ea typeface="ＭＳ Ｐゴシック" pitchFamily="34" charset="-128"/>
              </a:rPr>
              <a:t> box. </a:t>
            </a:r>
          </a:p>
          <a:p>
            <a:pPr marL="342900" indent="-342900" eaLnBrk="1" hangingPunct="1">
              <a:buSzPct val="100000"/>
              <a:buFont typeface="+mj-lt"/>
              <a:buAutoNum type="arabicPeriod" startAt="2"/>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p>
          <a:p>
            <a:pPr marL="0" indent="0" eaLnBrk="1" hangingPunct="1">
              <a:buSzPct val="100000"/>
              <a:buNone/>
              <a:defRPr/>
            </a:pPr>
            <a:endParaRPr lang="en-US" sz="1400" dirty="0">
              <a:ea typeface="ＭＳ Ｐゴシック" pitchFamily="34" charset="-128"/>
            </a:endParaRPr>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1738" y="3912053"/>
            <a:ext cx="2219325"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50158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31887"/>
            <a:ext cx="2712187" cy="3559855"/>
          </a:xfrm>
        </p:spPr>
        <p:txBody>
          <a:bodyPr/>
          <a:lstStyle/>
          <a:p>
            <a:pPr eaLnBrk="1" hangingPunct="1">
              <a:buSzPct val="100000"/>
              <a:buFont typeface="Arial" pitchFamily="34" charset="0"/>
              <a:buChar char="•"/>
              <a:defRPr/>
            </a:pPr>
            <a:r>
              <a:rPr lang="en-US" sz="1600" kern="1200" dirty="0" smtClean="0">
                <a:ea typeface="ＭＳ Ｐゴシック" pitchFamily="34" charset="-128"/>
              </a:rPr>
              <a:t>Based on the provided statistics, we cannot reject the null that the series have equal medians. </a:t>
            </a:r>
          </a:p>
          <a:p>
            <a:pPr eaLnBrk="1" hangingPunct="1">
              <a:buSzPct val="100000"/>
              <a:buFont typeface="Arial" pitchFamily="34" charset="0"/>
              <a:buChar char="•"/>
              <a:defRPr/>
            </a:pPr>
            <a:r>
              <a:rPr lang="en-US" sz="1600" kern="1200" dirty="0" smtClean="0">
                <a:ea typeface="ＭＳ Ｐゴシック" pitchFamily="34" charset="-128"/>
              </a:rPr>
              <a:t>This should not be surprising given that the group consists of the housing starts series, its 12</a:t>
            </a:r>
            <a:r>
              <a:rPr lang="en-US" sz="1600" kern="1200" baseline="30000" dirty="0" smtClean="0">
                <a:ea typeface="ＭＳ Ｐゴシック" pitchFamily="34" charset="-128"/>
              </a:rPr>
              <a:t>th</a:t>
            </a:r>
            <a:r>
              <a:rPr lang="en-US" sz="1600" kern="1200" dirty="0" smtClean="0">
                <a:ea typeface="ＭＳ Ｐゴシック" pitchFamily="34" charset="-128"/>
              </a:rPr>
              <a:t> lag, and a smooth series that denotes its long-term trend. </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69</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Tests of Equality: Example 2 </a:t>
            </a:r>
            <a:r>
              <a:rPr lang="en-US" sz="1800" kern="0" dirty="0" smtClean="0">
                <a:ea typeface="ＭＳ Ｐゴシック" pitchFamily="34" charset="-128"/>
              </a:rPr>
              <a:t>(cont’d)</a:t>
            </a:r>
            <a:endParaRPr lang="en-US" sz="1800" kern="0" dirty="0">
              <a:ea typeface="ＭＳ Ｐゴシック" pitchFamily="34" charset="-128"/>
            </a:endParaRPr>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7884" y="1247775"/>
            <a:ext cx="4905375" cy="40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31816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7989037"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Basic statistical summaries (including histograms) can be found in EViews under the </a:t>
            </a:r>
            <a:r>
              <a:rPr lang="en-US" sz="1800" b="1" kern="1200" dirty="0" smtClean="0">
                <a:ea typeface="ＭＳ Ｐゴシック" pitchFamily="34" charset="-128"/>
              </a:rPr>
              <a:t>View</a:t>
            </a:r>
            <a:r>
              <a:rPr lang="en-US" sz="1800" kern="1200" dirty="0" smtClean="0">
                <a:ea typeface="ＭＳ Ｐゴシック" pitchFamily="34" charset="-128"/>
              </a:rPr>
              <a:t> </a:t>
            </a:r>
            <a:r>
              <a:rPr lang="en-US" sz="1800" dirty="0"/>
              <a:t>→</a:t>
            </a:r>
            <a:r>
              <a:rPr lang="en-US" sz="1800" kern="1200" dirty="0" smtClean="0">
                <a:ea typeface="ＭＳ Ｐゴシック" pitchFamily="34" charset="-128"/>
              </a:rPr>
              <a:t> </a:t>
            </a:r>
            <a:r>
              <a:rPr lang="en-US" sz="1800" b="1" i="1" kern="1200" dirty="0" smtClean="0">
                <a:ea typeface="ＭＳ Ｐゴシック" pitchFamily="34" charset="-128"/>
              </a:rPr>
              <a:t>Descriptive Statistics &amp; Tests</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7</a:t>
            </a:fld>
            <a:endParaRPr lang="en-US" sz="800" dirty="0" smtClean="0"/>
          </a:p>
        </p:txBody>
      </p:sp>
      <p:sp>
        <p:nvSpPr>
          <p:cNvPr id="10" name="Rectangle 3"/>
          <p:cNvSpPr txBox="1">
            <a:spLocks noChangeArrowheads="1"/>
          </p:cNvSpPr>
          <p:nvPr/>
        </p:nvSpPr>
        <p:spPr bwMode="auto">
          <a:xfrm>
            <a:off x="533400" y="2013991"/>
            <a:ext cx="3814082" cy="41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Descriptive Statistics: Histogram</a:t>
            </a:r>
          </a:p>
          <a:p>
            <a:pPr marL="342900" indent="-342900" eaLnBrk="1" hangingPunct="1">
              <a:buSzPct val="100000"/>
              <a:buFont typeface="+mj-lt"/>
              <a:buAutoNum type="arabicPeriod"/>
              <a:defRPr/>
            </a:pPr>
            <a:r>
              <a:rPr lang="en-US" sz="1600" kern="1200" dirty="0" smtClean="0">
                <a:ea typeface="ＭＳ Ｐゴシック" pitchFamily="34" charset="-128"/>
              </a:rPr>
              <a:t>Click on the </a:t>
            </a:r>
            <a:r>
              <a:rPr lang="en-US" sz="1600" b="1" i="1" kern="1200" dirty="0" err="1" smtClean="0">
                <a:ea typeface="ＭＳ Ｐゴシック" pitchFamily="34" charset="-128"/>
              </a:rPr>
              <a:t>cross_section</a:t>
            </a:r>
            <a:r>
              <a:rPr lang="en-US" sz="1600" b="1" i="1" kern="1200" dirty="0" smtClean="0">
                <a:ea typeface="ＭＳ Ｐゴシック" pitchFamily="34" charset="-128"/>
              </a:rPr>
              <a:t> </a:t>
            </a:r>
            <a:r>
              <a:rPr lang="en-US" sz="1600" kern="1200" dirty="0" smtClean="0">
                <a:ea typeface="ＭＳ Ｐゴシック" pitchFamily="34" charset="-128"/>
              </a:rPr>
              <a:t>page and open series </a:t>
            </a:r>
            <a:r>
              <a:rPr lang="en-US" sz="1600" b="1" i="1" kern="1200" dirty="0" smtClean="0">
                <a:ea typeface="ＭＳ Ｐゴシック" pitchFamily="34" charset="-128"/>
              </a:rPr>
              <a:t>GPA</a:t>
            </a:r>
            <a:r>
              <a:rPr lang="en-US" sz="1600" kern="1200" dirty="0" smtClean="0">
                <a:ea typeface="ＭＳ Ｐゴシック" pitchFamily="34" charset="-128"/>
              </a:rPr>
              <a:t>.   </a:t>
            </a:r>
          </a:p>
          <a:p>
            <a:pPr marL="342900" indent="-342900" eaLnBrk="1" hangingPunct="1">
              <a:buSzPct val="100000"/>
              <a:buFont typeface="+mj-lt"/>
              <a:buAutoNum type="arabicPeriod"/>
              <a:defRPr/>
            </a:pPr>
            <a:r>
              <a:rPr lang="en-US" sz="1600" dirty="0" smtClean="0">
                <a:ea typeface="ＭＳ Ｐゴシック" pitchFamily="34" charset="-128"/>
              </a:rPr>
              <a:t>Click </a:t>
            </a:r>
            <a:r>
              <a:rPr lang="en-US" sz="1600" b="1" dirty="0" smtClean="0">
                <a:ea typeface="ＭＳ Ｐゴシック" pitchFamily="34" charset="-128"/>
              </a:rPr>
              <a:t>View</a:t>
            </a:r>
            <a:r>
              <a:rPr lang="en-US" sz="1600" dirty="0" smtClean="0">
                <a:ea typeface="ＭＳ Ｐゴシック" pitchFamily="34" charset="-128"/>
              </a:rPr>
              <a:t> </a:t>
            </a:r>
            <a:r>
              <a:rPr lang="en-US" sz="1600" dirty="0">
                <a:ea typeface="ＭＳ Ｐゴシック" pitchFamily="34" charset="-128"/>
              </a:rPr>
              <a:t> </a:t>
            </a:r>
            <a:r>
              <a:rPr lang="en-US" sz="1600" dirty="0"/>
              <a:t>→</a:t>
            </a:r>
            <a:r>
              <a:rPr lang="en-US" sz="1600" dirty="0">
                <a:ea typeface="ＭＳ Ｐゴシック" pitchFamily="34" charset="-128"/>
              </a:rPr>
              <a:t> </a:t>
            </a:r>
            <a:r>
              <a:rPr lang="en-US" sz="1600" b="1" dirty="0" smtClean="0">
                <a:ea typeface="ＭＳ Ｐゴシック" pitchFamily="34" charset="-128"/>
              </a:rPr>
              <a:t>Descriptive </a:t>
            </a:r>
            <a:r>
              <a:rPr lang="en-US" sz="1600" b="1" dirty="0">
                <a:ea typeface="ＭＳ Ｐゴシック" pitchFamily="34" charset="-128"/>
              </a:rPr>
              <a:t>Statistics &amp; </a:t>
            </a:r>
            <a:r>
              <a:rPr lang="en-US" sz="1600" b="1" dirty="0" smtClean="0">
                <a:ea typeface="ＭＳ Ｐゴシック" pitchFamily="34" charset="-128"/>
              </a:rPr>
              <a:t>Tests </a:t>
            </a:r>
            <a:r>
              <a:rPr lang="en-US" sz="1600" dirty="0"/>
              <a:t>→</a:t>
            </a:r>
            <a:r>
              <a:rPr lang="en-US" sz="1600" dirty="0">
                <a:ea typeface="ＭＳ Ｐゴシック" pitchFamily="34" charset="-128"/>
              </a:rPr>
              <a:t> </a:t>
            </a:r>
            <a:r>
              <a:rPr lang="en-US" sz="1600" b="1" dirty="0" smtClean="0">
                <a:ea typeface="ＭＳ Ｐゴシック" pitchFamily="34" charset="-128"/>
              </a:rPr>
              <a:t>Histogram and Stats</a:t>
            </a:r>
            <a:r>
              <a:rPr lang="en-US" sz="1600" dirty="0" smtClean="0">
                <a:ea typeface="ＭＳ Ｐゴシック" pitchFamily="34" charset="-128"/>
              </a:rPr>
              <a:t>.</a:t>
            </a:r>
          </a:p>
          <a:p>
            <a:pPr marL="342900" indent="-342900" eaLnBrk="1" hangingPunct="1">
              <a:buSzPct val="100000"/>
              <a:buFont typeface="+mj-lt"/>
              <a:buAutoNum type="arabicPeriod"/>
              <a:defRPr/>
            </a:pPr>
            <a:endParaRPr lang="en-US" sz="1600" dirty="0" smtClean="0">
              <a:ea typeface="ＭＳ Ｐゴシック" pitchFamily="34" charset="-128"/>
            </a:endParaRPr>
          </a:p>
          <a:p>
            <a:pPr marL="342900" indent="-342900" eaLnBrk="1" hangingPunct="1">
              <a:buSzPct val="100000"/>
              <a:buFont typeface="+mj-lt"/>
              <a:buAutoNum type="arabicPeriod"/>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Histogram and Stats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7481" y="1908402"/>
            <a:ext cx="4476750" cy="3781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017969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503180" y="1142774"/>
            <a:ext cx="8161848" cy="675140"/>
          </a:xfrm>
        </p:spPr>
        <p:txBody>
          <a:bodyPr/>
          <a:lstStyle/>
          <a:p>
            <a:pPr eaLnBrk="1" hangingPunct="1">
              <a:buSzPct val="100000"/>
              <a:buFont typeface="Arial" pitchFamily="34" charset="0"/>
              <a:buChar char="•"/>
              <a:defRPr/>
            </a:pPr>
            <a:r>
              <a:rPr lang="en-US" sz="1800" kern="1200" dirty="0" smtClean="0">
                <a:ea typeface="ＭＳ Ｐゴシック" pitchFamily="34" charset="-128"/>
              </a:rPr>
              <a:t>The </a:t>
            </a:r>
            <a:r>
              <a:rPr lang="en-US" sz="1800" b="1" kern="1200" dirty="0" smtClean="0">
                <a:ea typeface="ＭＳ Ｐゴシック" pitchFamily="34" charset="-128"/>
              </a:rPr>
              <a:t>Cross Correlation</a:t>
            </a:r>
            <a:r>
              <a:rPr lang="en-US" sz="1800" kern="1200" dirty="0">
                <a:ea typeface="ＭＳ Ｐゴシック" pitchFamily="34" charset="-128"/>
              </a:rPr>
              <a:t> </a:t>
            </a:r>
            <a:r>
              <a:rPr lang="en-US" sz="1800" kern="1200" dirty="0" smtClean="0">
                <a:ea typeface="ＭＳ Ｐゴシック" pitchFamily="34" charset="-128"/>
              </a:rPr>
              <a:t>entry on the group's </a:t>
            </a:r>
            <a:r>
              <a:rPr lang="en-US" sz="1800" b="1" kern="1200" dirty="0" smtClean="0">
                <a:ea typeface="ＭＳ Ｐゴシック" pitchFamily="34" charset="-128"/>
              </a:rPr>
              <a:t>View</a:t>
            </a:r>
            <a:r>
              <a:rPr lang="en-US" sz="1800" kern="1200" dirty="0" smtClean="0">
                <a:ea typeface="ＭＳ Ｐゴシック" pitchFamily="34" charset="-128"/>
              </a:rPr>
              <a:t> menu shows the table of cross-correlations between the series in the group.</a:t>
            </a: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70</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Cross </a:t>
            </a:r>
            <a:r>
              <a:rPr lang="en-US" kern="0" dirty="0" err="1" smtClean="0">
                <a:ea typeface="ＭＳ Ｐゴシック" pitchFamily="34" charset="-128"/>
              </a:rPr>
              <a:t>Correlogram</a:t>
            </a:r>
            <a:endParaRPr lang="en-US" kern="0" dirty="0" smtClean="0">
              <a:ea typeface="ＭＳ Ｐゴシック" pitchFamily="34" charset="-128"/>
            </a:endParaRPr>
          </a:p>
        </p:txBody>
      </p:sp>
      <p:sp>
        <p:nvSpPr>
          <p:cNvPr id="8" name="Rectangle 3"/>
          <p:cNvSpPr txBox="1">
            <a:spLocks noChangeArrowheads="1"/>
          </p:cNvSpPr>
          <p:nvPr/>
        </p:nvSpPr>
        <p:spPr bwMode="auto">
          <a:xfrm>
            <a:off x="672867" y="2455451"/>
            <a:ext cx="3691220" cy="3467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ea typeface="ＭＳ Ｐゴシック" pitchFamily="34" charset="-128"/>
              </a:rPr>
              <a:t>Cross Correlation:</a:t>
            </a:r>
            <a:endParaRPr lang="en-US" sz="1600" u="sng" kern="1200" dirty="0" smtClean="0">
              <a:ea typeface="ＭＳ Ｐゴシック" pitchFamily="34" charset="-128"/>
            </a:endParaRP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dirty="0" err="1" smtClean="0">
                <a:ea typeface="ＭＳ Ｐゴシック" pitchFamily="34" charset="-128"/>
              </a:rPr>
              <a:t>TimeSeries</a:t>
            </a:r>
            <a:r>
              <a:rPr lang="en-US" sz="1400" b="1" i="1" dirty="0" smtClean="0">
                <a:ea typeface="ＭＳ Ｐゴシック" pitchFamily="34" charset="-128"/>
              </a:rPr>
              <a:t> </a:t>
            </a:r>
            <a:r>
              <a:rPr lang="en-US" sz="1400" dirty="0" smtClean="0">
                <a:ea typeface="ＭＳ Ｐゴシック" pitchFamily="34" charset="-128"/>
              </a:rPr>
              <a:t>page</a:t>
            </a:r>
            <a:r>
              <a:rPr lang="en-US" sz="1400" b="1" i="1" dirty="0" smtClean="0">
                <a:ea typeface="ＭＳ Ｐゴシック" pitchFamily="34" charset="-128"/>
              </a:rPr>
              <a:t> </a:t>
            </a:r>
            <a:r>
              <a:rPr lang="en-US" sz="1400" dirty="0" smtClean="0">
                <a:ea typeface="ＭＳ Ｐゴシック" pitchFamily="34" charset="-128"/>
              </a:rPr>
              <a:t>and open inflation, bond10Y and bond10y_real as a group. Let’s name this </a:t>
            </a:r>
            <a:r>
              <a:rPr lang="en-US" sz="1400" b="1" i="1" dirty="0" smtClean="0">
                <a:ea typeface="ＭＳ Ｐゴシック" pitchFamily="34" charset="-128"/>
              </a:rPr>
              <a:t>group06</a:t>
            </a:r>
            <a:r>
              <a:rPr lang="en-US" sz="1400" dirty="0" smtClean="0">
                <a:ea typeface="ＭＳ Ｐゴシック" pitchFamily="34" charset="-128"/>
              </a:rPr>
              <a:t>. </a:t>
            </a:r>
            <a:endParaRPr lang="en-US" sz="1400" dirty="0">
              <a:ea typeface="ＭＳ Ｐゴシック" pitchFamily="34" charset="-128"/>
            </a:endParaRP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a:ea typeface="ＭＳ Ｐゴシック" pitchFamily="34" charset="-128"/>
              </a:rPr>
              <a:t>View</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Cross Correlation (2). </a:t>
            </a:r>
            <a:r>
              <a:rPr lang="en-US" sz="1400" dirty="0" smtClean="0">
                <a:ea typeface="ＭＳ Ｐゴシック" pitchFamily="34" charset="-128"/>
              </a:rPr>
              <a:t>The </a:t>
            </a:r>
            <a:r>
              <a:rPr lang="en-US" sz="1400" b="1" i="1" dirty="0" smtClean="0">
                <a:ea typeface="ＭＳ Ｐゴシック" pitchFamily="34" charset="-128"/>
              </a:rPr>
              <a:t>Lag Specification </a:t>
            </a:r>
            <a:r>
              <a:rPr lang="en-US" sz="1400" dirty="0" smtClean="0">
                <a:ea typeface="ＭＳ Ｐゴシック" pitchFamily="34" charset="-128"/>
              </a:rPr>
              <a:t>box opens up. Specify here the number of lags (36, the default is fine). </a:t>
            </a:r>
          </a:p>
          <a:p>
            <a:pPr marL="342900" indent="-342900" eaLnBrk="1" hangingPunct="1">
              <a:buSzPct val="100000"/>
              <a:buFont typeface="+mj-lt"/>
              <a:buAutoNum type="arabicPeriod"/>
              <a:defRPr/>
            </a:pPr>
            <a:r>
              <a:rPr lang="en-US" sz="1400" dirty="0" smtClean="0">
                <a:ea typeface="ＭＳ Ｐゴシック" pitchFamily="34" charset="-128"/>
              </a:rPr>
              <a:t>Click </a:t>
            </a:r>
            <a:r>
              <a:rPr lang="en-US" sz="1400" b="1" dirty="0" smtClean="0">
                <a:ea typeface="ＭＳ Ｐゴシック" pitchFamily="34" charset="-128"/>
              </a:rPr>
              <a:t>OK</a:t>
            </a:r>
            <a:r>
              <a:rPr lang="en-US" sz="1400" dirty="0" smtClean="0">
                <a:ea typeface="ＭＳ Ｐゴシック" pitchFamily="34" charset="-128"/>
              </a:rPr>
              <a:t>. </a:t>
            </a:r>
          </a:p>
          <a:p>
            <a:pPr eaLnBrk="1" hangingPunct="1">
              <a:buSzPct val="100000"/>
              <a:buFont typeface="Arial" pitchFamily="34" charset="0"/>
              <a:buChar char="•"/>
              <a:defRPr/>
            </a:pPr>
            <a:r>
              <a:rPr lang="en-US" sz="1400" dirty="0" smtClean="0">
                <a:ea typeface="ＭＳ Ｐゴシック" pitchFamily="34" charset="-128"/>
              </a:rPr>
              <a:t>As you can see, EViews computes cross-correlations only between the first and second series in the group. </a:t>
            </a:r>
            <a:endParaRPr lang="en-US" sz="1400" dirty="0">
              <a:ea typeface="ＭＳ Ｐゴシック" pitchFamily="34" charset="-128"/>
            </a:endParaRPr>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1154" y="2455451"/>
            <a:ext cx="4203874" cy="2879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09517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77327" y="1186678"/>
            <a:ext cx="7989037" cy="775704"/>
          </a:xfrm>
        </p:spPr>
        <p:txBody>
          <a:bodyPr/>
          <a:lstStyle/>
          <a:p>
            <a:pPr marL="342900" indent="-342900" eaLnBrk="1" hangingPunct="1">
              <a:buSzPct val="100000"/>
              <a:buFont typeface="+mj-lt"/>
              <a:buAutoNum type="arabicPeriod" startAt="3"/>
              <a:defRPr/>
            </a:pPr>
            <a:r>
              <a:rPr lang="en-US" sz="1800" kern="1200" dirty="0" smtClean="0">
                <a:ea typeface="ＭＳ Ｐゴシック" pitchFamily="34" charset="-128"/>
              </a:rPr>
              <a:t>The view changes to a Histogram as shown below). EViews also displays a panel of descriptive statistics on the right.  </a:t>
            </a:r>
            <a:endParaRPr lang="en-US" sz="1800" b="1" i="1"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8</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Histogram and Stats </a:t>
            </a:r>
            <a:r>
              <a:rPr lang="en-US" sz="1800" kern="0" dirty="0" smtClean="0">
                <a:ea typeface="ＭＳ Ｐゴシック" pitchFamily="34" charset="-128"/>
              </a:rPr>
              <a:t>(cont’d)</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6466" y="1883360"/>
            <a:ext cx="4635277" cy="3011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3"/>
          <p:cNvSpPr txBox="1">
            <a:spLocks noChangeArrowheads="1"/>
          </p:cNvSpPr>
          <p:nvPr/>
        </p:nvSpPr>
        <p:spPr bwMode="auto">
          <a:xfrm>
            <a:off x="533400" y="1905935"/>
            <a:ext cx="3145971" cy="41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kern="1200" dirty="0" smtClean="0">
                <a:ea typeface="ＭＳ Ｐゴシック" pitchFamily="34" charset="-128"/>
              </a:rPr>
              <a:t>A couple of things: </a:t>
            </a:r>
            <a:endParaRPr lang="en-US" sz="1400" kern="1200" dirty="0" smtClean="0">
              <a:ea typeface="ＭＳ Ｐゴシック" pitchFamily="34" charset="-128"/>
            </a:endParaRPr>
          </a:p>
          <a:p>
            <a:pPr lvl="1" eaLnBrk="1" hangingPunct="1">
              <a:buSzPct val="100000"/>
              <a:buFont typeface="Wingdings" pitchFamily="2" charset="2"/>
              <a:buChar char="ü"/>
              <a:defRPr/>
            </a:pPr>
            <a:r>
              <a:rPr lang="en-US" sz="1400" dirty="0" smtClean="0">
                <a:ea typeface="ＭＳ Ｐゴシック" pitchFamily="34" charset="-128"/>
              </a:rPr>
              <a:t>The top of the statistics panel shows the name of the series, the sample, and the number of observations. </a:t>
            </a:r>
          </a:p>
          <a:p>
            <a:pPr lvl="1" eaLnBrk="1" hangingPunct="1">
              <a:buSzPct val="100000"/>
              <a:buFont typeface="Wingdings" pitchFamily="2" charset="2"/>
              <a:buChar char="ü"/>
              <a:defRPr/>
            </a:pPr>
            <a:r>
              <a:rPr lang="en-US" sz="1400" dirty="0" smtClean="0">
                <a:ea typeface="ＭＳ Ｐゴシック" pitchFamily="34" charset="-128"/>
              </a:rPr>
              <a:t>In the middle of the statistics panel, EViews summarizes the main statistics for the GPA series (note: </a:t>
            </a:r>
            <a:r>
              <a:rPr lang="en-US" sz="1400" dirty="0" err="1" smtClean="0">
                <a:ea typeface="ＭＳ Ｐゴシック" pitchFamily="34" charset="-128"/>
              </a:rPr>
              <a:t>skewness</a:t>
            </a:r>
            <a:r>
              <a:rPr lang="en-US" sz="1400" dirty="0" smtClean="0">
                <a:ea typeface="ＭＳ Ｐゴシック" pitchFamily="34" charset="-128"/>
              </a:rPr>
              <a:t> measures the degree of </a:t>
            </a:r>
            <a:r>
              <a:rPr lang="en-US" sz="1400" dirty="0" err="1" smtClean="0">
                <a:ea typeface="ＭＳ Ｐゴシック" pitchFamily="34" charset="-128"/>
              </a:rPr>
              <a:t>assymetry</a:t>
            </a:r>
            <a:r>
              <a:rPr lang="en-US" sz="1400" dirty="0" smtClean="0">
                <a:ea typeface="ＭＳ Ｐゴシック" pitchFamily="34" charset="-128"/>
              </a:rPr>
              <a:t> in data, whereas kurtosis measures the </a:t>
            </a:r>
            <a:r>
              <a:rPr lang="en-US" sz="1400" dirty="0" err="1" smtClean="0">
                <a:ea typeface="ＭＳ Ｐゴシック" pitchFamily="34" charset="-128"/>
              </a:rPr>
              <a:t>presense</a:t>
            </a:r>
            <a:r>
              <a:rPr lang="en-US" sz="1400" dirty="0" smtClean="0">
                <a:ea typeface="ＭＳ Ｐゴシック" pitchFamily="34" charset="-128"/>
              </a:rPr>
              <a:t> of “fat tails”).</a:t>
            </a:r>
          </a:p>
          <a:p>
            <a:pPr marL="342900" indent="-342900" eaLnBrk="1" hangingPunct="1">
              <a:buSzPct val="100000"/>
              <a:buFont typeface="+mj-lt"/>
              <a:buAutoNum type="arabicPeriod"/>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12" name="Rectangle 3"/>
          <p:cNvSpPr txBox="1">
            <a:spLocks noChangeArrowheads="1"/>
          </p:cNvSpPr>
          <p:nvPr/>
        </p:nvSpPr>
        <p:spPr bwMode="auto">
          <a:xfrm>
            <a:off x="448352" y="4892949"/>
            <a:ext cx="5735752" cy="2525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lvl="1" eaLnBrk="1" hangingPunct="1">
              <a:buSzPct val="100000"/>
              <a:buFont typeface="Wingdings" pitchFamily="2" charset="2"/>
              <a:buChar char="ü"/>
              <a:defRPr/>
            </a:pPr>
            <a:r>
              <a:rPr lang="en-US" sz="1400" dirty="0" smtClean="0">
                <a:ea typeface="ＭＳ Ｐゴシック" pitchFamily="34" charset="-128"/>
              </a:rPr>
              <a:t>The bottom of the panel shows the </a:t>
            </a:r>
            <a:r>
              <a:rPr lang="en-US" sz="1400" dirty="0" err="1" smtClean="0">
                <a:ea typeface="ＭＳ Ｐゴシック" pitchFamily="34" charset="-128"/>
              </a:rPr>
              <a:t>Jarque-Bera</a:t>
            </a:r>
            <a:r>
              <a:rPr lang="en-US" sz="1400" dirty="0" smtClean="0">
                <a:ea typeface="ＭＳ Ｐゴシック" pitchFamily="34" charset="-128"/>
              </a:rPr>
              <a:t> statistic and its associated probability and tests whether the data is drawn from a normal </a:t>
            </a:r>
            <a:r>
              <a:rPr lang="en-US" sz="1400" dirty="0" err="1" smtClean="0">
                <a:ea typeface="ＭＳ Ｐゴシック" pitchFamily="34" charset="-128"/>
              </a:rPr>
              <a:t>disttibtion</a:t>
            </a:r>
            <a:r>
              <a:rPr lang="en-US" sz="1400" dirty="0" smtClean="0">
                <a:ea typeface="ＭＳ Ｐゴシック" pitchFamily="34" charset="-128"/>
              </a:rPr>
              <a:t>. Since here, the p-value is 0.000, it is extremely unlikely that the data follows a normal distribution. </a:t>
            </a:r>
          </a:p>
          <a:p>
            <a:pPr marL="342900" indent="-342900" eaLnBrk="1" hangingPunct="1">
              <a:buSzPct val="100000"/>
              <a:buFont typeface="+mj-lt"/>
              <a:buAutoNum type="arabicPeriod"/>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Tree>
    <p:extLst>
      <p:ext uri="{BB962C8B-B14F-4D97-AF65-F5344CB8AC3E}">
        <p14:creationId xmlns:p14="http://schemas.microsoft.com/office/powerpoint/2010/main" val="18113818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0"/>
            <a:ext cx="7521575" cy="1131888"/>
          </a:xfrm>
        </p:spPr>
        <p:txBody>
          <a:bodyPr/>
          <a:lstStyle/>
          <a:p>
            <a:pPr eaLnBrk="1" hangingPunct="1"/>
            <a:r>
              <a:rPr lang="en-US" sz="2400" b="1" dirty="0">
                <a:ea typeface="ＭＳ Ｐゴシック" pitchFamily="34" charset="-128"/>
              </a:rPr>
              <a:t> </a:t>
            </a:r>
            <a:r>
              <a:rPr lang="en-US" sz="2400" b="1" dirty="0" smtClean="0">
                <a:ea typeface="ＭＳ Ｐゴシック" pitchFamily="34" charset="-128"/>
              </a:rPr>
              <a:t>  </a:t>
            </a:r>
          </a:p>
        </p:txBody>
      </p:sp>
      <p:sp>
        <p:nvSpPr>
          <p:cNvPr id="6148" name="Rectangle 3"/>
          <p:cNvSpPr>
            <a:spLocks noGrp="1" noChangeArrowheads="1"/>
          </p:cNvSpPr>
          <p:nvPr>
            <p:ph idx="1"/>
          </p:nvPr>
        </p:nvSpPr>
        <p:spPr>
          <a:xfrm>
            <a:off x="458277" y="1142774"/>
            <a:ext cx="7989037" cy="775704"/>
          </a:xfrm>
        </p:spPr>
        <p:txBody>
          <a:bodyPr/>
          <a:lstStyle/>
          <a:p>
            <a:pPr eaLnBrk="1" hangingPunct="1">
              <a:buSzPct val="100000"/>
              <a:buFont typeface="Arial" pitchFamily="34" charset="0"/>
              <a:buChar char="•"/>
              <a:defRPr/>
            </a:pPr>
            <a:r>
              <a:rPr lang="en-US" sz="1800" kern="1200" dirty="0" smtClean="0">
                <a:ea typeface="ＭＳ Ｐゴシック" pitchFamily="34" charset="-128"/>
              </a:rPr>
              <a:t>We may want to change the sample to see how the grade distribution for black students compares to the overall population. </a:t>
            </a:r>
            <a:endParaRPr lang="en-US" sz="1800" b="1" i="1"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sp>
        <p:nvSpPr>
          <p:cNvPr id="71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CADFCC1-53AE-405A-9CB5-0C278293556E}" type="slidenum">
              <a:rPr lang="en-US" sz="800" smtClean="0"/>
              <a:pPr eaLnBrk="1" hangingPunct="1">
                <a:defRPr/>
              </a:pPr>
              <a:t>9</a:t>
            </a:fld>
            <a:endParaRPr lang="en-US" sz="800" dirty="0" smtClean="0"/>
          </a:p>
        </p:txBody>
      </p:sp>
      <p:sp>
        <p:nvSpPr>
          <p:cNvPr id="13" name="Rectangle 2"/>
          <p:cNvSpPr txBox="1">
            <a:spLocks noChangeArrowheads="1"/>
          </p:cNvSpPr>
          <p:nvPr/>
        </p:nvSpPr>
        <p:spPr bwMode="auto">
          <a:xfrm>
            <a:off x="266926" y="10886"/>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sz="2400" b="1" kern="0" dirty="0" smtClean="0">
                <a:ea typeface="ＭＳ Ｐゴシック" pitchFamily="34" charset="-128"/>
              </a:rPr>
              <a:t> </a:t>
            </a:r>
            <a:endParaRPr lang="en-US" sz="1800" b="1" kern="0" dirty="0" smtClean="0">
              <a:ea typeface="ＭＳ Ｐゴシック" pitchFamily="34" charset="-128"/>
            </a:endParaRPr>
          </a:p>
        </p:txBody>
      </p:sp>
      <p:sp>
        <p:nvSpPr>
          <p:cNvPr id="18" name="Rectangle 2"/>
          <p:cNvSpPr txBox="1">
            <a:spLocks noChangeArrowheads="1"/>
          </p:cNvSpPr>
          <p:nvPr/>
        </p:nvSpPr>
        <p:spPr bwMode="auto">
          <a:xfrm>
            <a:off x="353106"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a:lstStyle>
          <a:p>
            <a:pPr eaLnBrk="1" hangingPunct="1"/>
            <a:r>
              <a:rPr lang="en-US" kern="0" dirty="0" smtClean="0">
                <a:ea typeface="ＭＳ Ｐゴシック" pitchFamily="34" charset="-128"/>
              </a:rPr>
              <a:t>Descriptive Statistics:</a:t>
            </a:r>
            <a:endParaRPr lang="en-US" kern="0" dirty="0">
              <a:ea typeface="ＭＳ Ｐゴシック" pitchFamily="34" charset="-128"/>
            </a:endParaRPr>
          </a:p>
          <a:p>
            <a:pPr eaLnBrk="1" hangingPunct="1"/>
            <a:r>
              <a:rPr lang="en-US" kern="0" dirty="0" smtClean="0">
                <a:ea typeface="ＭＳ Ｐゴシック" pitchFamily="34" charset="-128"/>
              </a:rPr>
              <a:t>Histogram and Stats </a:t>
            </a:r>
            <a:r>
              <a:rPr lang="en-US" sz="1800" kern="0" dirty="0" smtClean="0">
                <a:ea typeface="ＭＳ Ｐゴシック" pitchFamily="34" charset="-128"/>
              </a:rPr>
              <a:t>(cont’d)</a:t>
            </a:r>
          </a:p>
        </p:txBody>
      </p:sp>
      <p:sp>
        <p:nvSpPr>
          <p:cNvPr id="10" name="Rectangle 3"/>
          <p:cNvSpPr txBox="1">
            <a:spLocks noChangeArrowheads="1"/>
          </p:cNvSpPr>
          <p:nvPr/>
        </p:nvSpPr>
        <p:spPr bwMode="auto">
          <a:xfrm>
            <a:off x="707571" y="1822475"/>
            <a:ext cx="7881257" cy="1507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kern="1200" dirty="0" smtClean="0">
                <a:ea typeface="ＭＳ Ｐゴシック" pitchFamily="34" charset="-128"/>
              </a:rPr>
              <a:t>Descriptive Statistics: Histogram</a:t>
            </a:r>
          </a:p>
          <a:p>
            <a:pPr marL="342900" indent="-342900" eaLnBrk="1" hangingPunct="1">
              <a:buSzPct val="100000"/>
              <a:buFont typeface="+mj-lt"/>
              <a:buAutoNum type="arabicPeriod"/>
              <a:defRPr/>
            </a:pPr>
            <a:r>
              <a:rPr lang="en-US" sz="1400" kern="1200" dirty="0" smtClean="0">
                <a:ea typeface="ＭＳ Ｐゴシック" pitchFamily="34" charset="-128"/>
              </a:rPr>
              <a:t>Click on the </a:t>
            </a:r>
            <a:r>
              <a:rPr lang="en-US" sz="1400" b="1" i="1" kern="1200" dirty="0" err="1" smtClean="0">
                <a:ea typeface="ＭＳ Ｐゴシック" pitchFamily="34" charset="-128"/>
              </a:rPr>
              <a:t>cross_section</a:t>
            </a:r>
            <a:r>
              <a:rPr lang="en-US" sz="1400" b="1" i="1" kern="1200" dirty="0" smtClean="0">
                <a:ea typeface="ＭＳ Ｐゴシック" pitchFamily="34" charset="-128"/>
              </a:rPr>
              <a:t> </a:t>
            </a:r>
            <a:r>
              <a:rPr lang="en-US" sz="1400" kern="1200" dirty="0" smtClean="0">
                <a:ea typeface="ＭＳ Ｐゴシック" pitchFamily="34" charset="-128"/>
              </a:rPr>
              <a:t>page and open series </a:t>
            </a:r>
            <a:r>
              <a:rPr lang="en-US" sz="1400" b="1" i="1" kern="1200" dirty="0" smtClean="0">
                <a:ea typeface="ＭＳ Ｐゴシック" pitchFamily="34" charset="-128"/>
              </a:rPr>
              <a:t>GPA</a:t>
            </a:r>
            <a:r>
              <a:rPr lang="en-US" sz="1400" kern="1200" dirty="0" smtClean="0">
                <a:ea typeface="ＭＳ Ｐゴシック" pitchFamily="34" charset="-128"/>
              </a:rPr>
              <a:t>.   </a:t>
            </a:r>
          </a:p>
          <a:p>
            <a:pPr marL="342900" indent="-342900" eaLnBrk="1" hangingPunct="1">
              <a:spcBef>
                <a:spcPts val="0"/>
              </a:spcBef>
              <a:spcAft>
                <a:spcPts val="600"/>
              </a:spcAft>
              <a:buSzPct val="100000"/>
              <a:buFont typeface="+mj-lt"/>
              <a:buAutoNum type="arabicPeriod"/>
              <a:defRPr/>
            </a:pPr>
            <a:r>
              <a:rPr lang="en-US" sz="1400" dirty="0" smtClean="0">
                <a:ea typeface="ＭＳ Ｐゴシック" pitchFamily="34" charset="-128"/>
              </a:rPr>
              <a:t>Type in the command window: </a:t>
            </a:r>
          </a:p>
          <a:p>
            <a:pPr marL="0" indent="0" eaLnBrk="1" hangingPunct="1">
              <a:buSzPct val="100000"/>
              <a:buNone/>
              <a:defRPr/>
            </a:pPr>
            <a:r>
              <a:rPr lang="en-US" sz="1400" dirty="0" smtClean="0">
                <a:ea typeface="ＭＳ Ｐゴシック" pitchFamily="34" charset="-128"/>
              </a:rPr>
              <a:t>	</a:t>
            </a:r>
            <a:r>
              <a:rPr lang="en-US" sz="1400" dirty="0" err="1" smtClean="0">
                <a:solidFill>
                  <a:schemeClr val="tx1"/>
                </a:solidFill>
                <a:latin typeface="Courier New" pitchFamily="49" charset="0"/>
                <a:ea typeface="ＭＳ Ｐゴシック" pitchFamily="34" charset="-128"/>
                <a:cs typeface="Courier New" pitchFamily="49" charset="0"/>
              </a:rPr>
              <a:t>smpl</a:t>
            </a:r>
            <a:r>
              <a:rPr lang="en-US" sz="1400" dirty="0" smtClean="0">
                <a:solidFill>
                  <a:schemeClr val="tx1"/>
                </a:solidFill>
                <a:latin typeface="Courier New" pitchFamily="49" charset="0"/>
                <a:ea typeface="ＭＳ Ｐゴシック" pitchFamily="34" charset="-128"/>
                <a:cs typeface="Courier New" pitchFamily="49" charset="0"/>
              </a:rPr>
              <a:t> if black=1</a:t>
            </a:r>
            <a:endParaRPr lang="en-US" sz="1400" dirty="0" smtClean="0">
              <a:ea typeface="ＭＳ Ｐゴシック" pitchFamily="34" charset="-128"/>
            </a:endParaRPr>
          </a:p>
          <a:p>
            <a:pPr marL="342900" indent="-342900" eaLnBrk="1" hangingPunct="1">
              <a:spcBef>
                <a:spcPts val="1200"/>
              </a:spcBef>
              <a:buSzPct val="100000"/>
              <a:buFont typeface="+mj-lt"/>
              <a:buAutoNum type="arabicPeriod" startAt="3"/>
              <a:defRPr/>
            </a:pPr>
            <a:r>
              <a:rPr lang="en-US" sz="1400" dirty="0" smtClean="0">
                <a:ea typeface="ＭＳ Ｐゴシック" pitchFamily="34" charset="-128"/>
              </a:rPr>
              <a:t>Click </a:t>
            </a:r>
            <a:r>
              <a:rPr lang="en-US" sz="1400" b="1" dirty="0" smtClean="0">
                <a:ea typeface="ＭＳ Ｐゴシック" pitchFamily="34" charset="-128"/>
              </a:rPr>
              <a:t>View</a:t>
            </a:r>
            <a:r>
              <a:rPr lang="en-US" sz="1400" dirty="0" smtClean="0">
                <a:ea typeface="ＭＳ Ｐゴシック" pitchFamily="34" charset="-128"/>
              </a:rPr>
              <a:t> </a:t>
            </a:r>
            <a:r>
              <a:rPr lang="en-US" sz="1400" dirty="0">
                <a:ea typeface="ＭＳ Ｐゴシック" pitchFamily="34" charset="-128"/>
              </a:rPr>
              <a:t> </a:t>
            </a:r>
            <a:r>
              <a:rPr lang="en-US" sz="1400" dirty="0"/>
              <a:t>→</a:t>
            </a:r>
            <a:r>
              <a:rPr lang="en-US" sz="1400" dirty="0">
                <a:ea typeface="ＭＳ Ｐゴシック" pitchFamily="34" charset="-128"/>
              </a:rPr>
              <a:t> </a:t>
            </a:r>
            <a:r>
              <a:rPr lang="en-US" sz="1400" b="1" dirty="0" smtClean="0">
                <a:ea typeface="ＭＳ Ｐゴシック" pitchFamily="34" charset="-128"/>
              </a:rPr>
              <a:t>Descriptive </a:t>
            </a:r>
            <a:r>
              <a:rPr lang="en-US" sz="1400" b="1" dirty="0">
                <a:ea typeface="ＭＳ Ｐゴシック" pitchFamily="34" charset="-128"/>
              </a:rPr>
              <a:t>Statistics &amp; </a:t>
            </a:r>
            <a:r>
              <a:rPr lang="en-US" sz="1400" b="1" dirty="0" smtClean="0">
                <a:ea typeface="ＭＳ Ｐゴシック" pitchFamily="34" charset="-128"/>
              </a:rPr>
              <a:t>Tests </a:t>
            </a:r>
            <a:r>
              <a:rPr lang="en-US" sz="1400" dirty="0"/>
              <a:t>→</a:t>
            </a:r>
            <a:r>
              <a:rPr lang="en-US" sz="1400" dirty="0">
                <a:ea typeface="ＭＳ Ｐゴシック" pitchFamily="34" charset="-128"/>
              </a:rPr>
              <a:t> </a:t>
            </a:r>
            <a:r>
              <a:rPr lang="en-US" sz="1400" b="1" dirty="0" smtClean="0">
                <a:ea typeface="ＭＳ Ｐゴシック" pitchFamily="34" charset="-128"/>
              </a:rPr>
              <a:t>Histogram and Stats</a:t>
            </a:r>
            <a:r>
              <a:rPr lang="en-US" sz="1400" dirty="0" smtClean="0">
                <a:ea typeface="ＭＳ Ｐゴシック" pitchFamily="34" charset="-128"/>
              </a:rPr>
              <a:t>.</a:t>
            </a:r>
          </a:p>
          <a:p>
            <a:pPr marL="342900" indent="-342900" eaLnBrk="1" hangingPunct="1">
              <a:buSzPct val="100000"/>
              <a:buFont typeface="+mj-lt"/>
              <a:buAutoNum type="arabicPeriod" startAt="3"/>
              <a:defRPr/>
            </a:pPr>
            <a:endParaRPr lang="en-US" sz="1600" dirty="0" smtClean="0">
              <a:ea typeface="ＭＳ Ｐゴシック" pitchFamily="34" charset="-128"/>
            </a:endParaRPr>
          </a:p>
          <a:p>
            <a:pPr marL="342900" indent="-342900" eaLnBrk="1" hangingPunct="1">
              <a:buSzPct val="100000"/>
              <a:buFont typeface="+mj-lt"/>
              <a:buAutoNum type="arabicPeriod" startAt="3"/>
              <a:defRPr/>
            </a:pPr>
            <a:endParaRPr lang="en-US" sz="1600" kern="1200" dirty="0" smtClean="0">
              <a:ea typeface="ＭＳ Ｐゴシック" pitchFamily="34" charset="-128"/>
            </a:endParaRPr>
          </a:p>
          <a:p>
            <a:pPr marL="0" indent="0" eaLnBrk="1" hangingPunct="1">
              <a:buFont typeface="Times" pitchFamily="17" charset="0"/>
              <a:buNone/>
              <a:defRPr/>
            </a:pPr>
            <a:endParaRPr lang="en-US" sz="1800" kern="1200" dirty="0" smtClean="0">
              <a:ea typeface="ＭＳ Ｐゴシック" pitchFamily="34" charset="-128"/>
            </a:endParaRPr>
          </a:p>
          <a:p>
            <a:pPr marL="0" indent="0" eaLnBrk="1" hangingPunct="1">
              <a:buFont typeface="Times" pitchFamily="17" charset="0"/>
              <a:buNone/>
              <a:defRPr/>
            </a:pPr>
            <a:endParaRPr lang="en-US" sz="1800" u="sng" kern="1200" dirty="0">
              <a:ea typeface="ＭＳ Ｐゴシック" pitchFamily="34" charset="-128"/>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106" y="3719618"/>
            <a:ext cx="4054703" cy="2590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0684" y="3719618"/>
            <a:ext cx="3936627" cy="2558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3"/>
          <p:cNvSpPr txBox="1">
            <a:spLocks noChangeArrowheads="1"/>
          </p:cNvSpPr>
          <p:nvPr/>
        </p:nvSpPr>
        <p:spPr bwMode="auto">
          <a:xfrm>
            <a:off x="968830" y="3418934"/>
            <a:ext cx="2960912"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b="1" i="1" kern="1200" dirty="0" smtClean="0">
                <a:ea typeface="ＭＳ Ｐゴシック" pitchFamily="34" charset="-128"/>
              </a:rPr>
              <a:t>GPA for Black Students</a:t>
            </a:r>
          </a:p>
        </p:txBody>
      </p:sp>
      <p:sp>
        <p:nvSpPr>
          <p:cNvPr id="16" name="Rectangle 3"/>
          <p:cNvSpPr txBox="1">
            <a:spLocks noChangeArrowheads="1"/>
          </p:cNvSpPr>
          <p:nvPr/>
        </p:nvSpPr>
        <p:spPr bwMode="auto">
          <a:xfrm>
            <a:off x="5183599" y="3418934"/>
            <a:ext cx="2960912" cy="37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b="1" i="1" kern="1200" dirty="0" smtClean="0">
                <a:ea typeface="ＭＳ Ｐゴシック" pitchFamily="34" charset="-128"/>
              </a:rPr>
              <a:t>GPA for All Students</a:t>
            </a:r>
          </a:p>
        </p:txBody>
      </p:sp>
    </p:spTree>
    <p:extLst>
      <p:ext uri="{BB962C8B-B14F-4D97-AF65-F5344CB8AC3E}">
        <p14:creationId xmlns:p14="http://schemas.microsoft.com/office/powerpoint/2010/main" val="19842323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8.0&quot;&gt;&lt;object type=&quot;1&quot; unique_id=&quot;10001&quot;&gt;&lt;object type=&quot;2&quot; unique_id=&quot;10853&quot;&gt;&lt;object type=&quot;3&quot; unique_id=&quot;10854&quot;&gt;&lt;property id=&quot;20148&quot; value=&quot;5&quot;/&gt;&lt;property id=&quot;20300&quot; value=&quot;Slide 1 - &amp;quot;EViews Training&amp;quot;&quot;/&gt;&lt;property id=&quot;20307&quot; value=&quot;371&quot;/&gt;&lt;/object&gt;&lt;object type=&quot;3&quot; unique_id=&quot;10855&quot;&gt;&lt;property id=&quot;20148&quot; value=&quot;5&quot;/&gt;&lt;property id=&quot;20300&quot; value=&quot;Slide 2 - &amp;quot;Basic Regression Analysis &amp;quot;&quot;/&gt;&lt;property id=&quot;20307&quot; value=&quot;372&quot;/&gt;&lt;/object&gt;&lt;object type=&quot;3&quot; unique_id=&quot;10856&quot;&gt;&lt;property id=&quot;20148&quot; value=&quot;5&quot;/&gt;&lt;property id=&quot;20300&quot; value=&quot;Slide 3&quot;/&gt;&lt;property id=&quot;20307&quot; value=&quot;374&quot;/&gt;&lt;/object&gt;&lt;object type=&quot;3&quot; unique_id=&quot;13971&quot;&gt;&lt;property id=&quot;20148&quot; value=&quot;5&quot;/&gt;&lt;property id=&quot;20300&quot; value=&quot;Slide 4 - &amp;quot;Description of Data File used for the  Cross-Section Examples &amp;quot;&quot;/&gt;&lt;property id=&quot;20307&quot; value=&quot;424&quot;/&gt;&lt;/object&gt;&lt;object type=&quot;3&quot; unique_id=&quot;13972&quot;&gt;&lt;property id=&quot;20148&quot; value=&quot;5&quot;/&gt;&lt;property id=&quot;20300&quot; value=&quot;Slide 5&quot;/&gt;&lt;property id=&quot;20307&quot; value=&quot;472&quot;/&gt;&lt;/object&gt;&lt;object type=&quot;3&quot; unique_id=&quot;13973&quot;&gt;&lt;property id=&quot;20148&quot; value=&quot;5&quot;/&gt;&lt;property id=&quot;20300&quot; value=&quot;Slide 6 - &amp;quot;The Equation Object  &amp;quot;&quot;/&gt;&lt;property id=&quot;20307&quot; value=&quot;392&quot;/&gt;&lt;/object&gt;&lt;object type=&quot;3&quot; unique_id=&quot;13974&quot;&gt;&lt;property id=&quot;20148&quot; value=&quot;5&quot;/&gt;&lt;property id=&quot;20300&quot; value=&quot;Slide 7 - &amp;quot;The Equation Box &amp;quot;&quot;/&gt;&lt;property id=&quot;20307&quot; value=&quot;425&quot;/&gt;&lt;/object&gt;&lt;object type=&quot;3&quot; unique_id=&quot;13975&quot;&gt;&lt;property id=&quot;20148&quot; value=&quot;5&quot;/&gt;&lt;property id=&quot;20300&quot; value=&quot;Slide 8 - &amp;quot;Specifying an Equation by List&amp;quot;&quot;/&gt;&lt;property id=&quot;20307&quot; value=&quot;426&quot;/&gt;&lt;/object&gt;&lt;object type=&quot;3&quot; unique_id=&quot;13976&quot;&gt;&lt;property id=&quot;20148&quot; value=&quot;5&quot;/&gt;&lt;property id=&quot;20300&quot; value=&quot;Slide 9 - &amp;quot;Specifying Equation by List (cont’d)&amp;quot;&quot;/&gt;&lt;property id=&quot;20307&quot; value=&quot;428&quot;/&gt;&lt;/object&gt;&lt;object type=&quot;3&quot; unique_id=&quot;13977&quot;&gt;&lt;property id=&quot;20148&quot; value=&quot;5&quot;/&gt;&lt;property id=&quot;20300&quot; value=&quot;Slide 10 - &amp;quot;Specifying Equation by List (cont’d)&amp;quot;&quot;/&gt;&lt;property id=&quot;20307&quot; value=&quot;429&quot;/&gt;&lt;/object&gt;&lt;object type=&quot;3&quot; unique_id=&quot;13978&quot;&gt;&lt;property id=&quot;20148&quot; value=&quot;5&quot;/&gt;&lt;property id=&quot;20300&quot; value=&quot;Slide 11 - &amp;quot;Estimation Method &amp;quot;&quot;/&gt;&lt;property id=&quot;20307&quot; value=&quot;430&quot;/&gt;&lt;/object&gt;&lt;object type=&quot;3&quot; unique_id=&quot;13979&quot;&gt;&lt;property id=&quot;20148&quot; value=&quot;5&quot;/&gt;&lt;property id=&quot;20300&quot; value=&quot;Slide 12 - &amp;quot;Estimation Sample &amp;quot;&quot;/&gt;&lt;property id=&quot;20307&quot; value=&quot;431&quot;/&gt;&lt;/object&gt;&lt;object type=&quot;3&quot; unique_id=&quot;13980&quot;&gt;&lt;property id=&quot;20148&quot; value=&quot;5&quot;/&gt;&lt;property id=&quot;20300&quot; value=&quot;Slide 13 - &amp;quot;Estimation Sample (cont’d) &amp;quot;&quot;/&gt;&lt;property id=&quot;20307&quot; value=&quot;432&quot;/&gt;&lt;/object&gt;&lt;object type=&quot;3&quot; unique_id=&quot;13981&quot;&gt;&lt;property id=&quot;20148&quot; value=&quot;5&quot;/&gt;&lt;property id=&quot;20300&quot; value=&quot;Slide 14 - &amp;quot;Equation Objects: Saving, Labeling, Freezing, Printing  &amp;quot;&quot;/&gt;&lt;property id=&quot;20307&quot; value=&quot;489&quot;/&gt;&lt;/object&gt;&lt;object type=&quot;3&quot; unique_id=&quot;13982&quot;&gt;&lt;property id=&quot;20148&quot; value=&quot;5&quot;/&gt;&lt;property id=&quot;20300&quot; value=&quot;Slide 15 - &amp;quot;Equation Objects: Saving, Labeling,  Freezing, Printing (cont’d) &amp;quot;&quot;/&gt;&lt;property id=&quot;20307&quot; value=&quot;490&quot;/&gt;&lt;/object&gt;&lt;object type=&quot;3&quot; unique_id=&quot;13983&quot;&gt;&lt;property id=&quot;20148&quot; value=&quot;5&quot;/&gt;&lt;property id=&quot;20300&quot; value=&quot;Slide 16 - &amp;quot;Equation Objects: Saving, Labeling,  Freezing, Printing (cont’d) &amp;quot;&quot;/&gt;&lt;property id=&quot;20307&quot; value=&quot;491&quot;/&gt;&lt;/object&gt;&lt;object type=&quot;3&quot; unique_id=&quot;13984&quot;&gt;&lt;property id=&quot;20148&quot; value=&quot;5&quot;/&gt;&lt;property id=&quot;20300&quot; value=&quot;Slide 17&quot;/&gt;&lt;property id=&quot;20307&quot; value=&quot;508&quot;/&gt;&lt;/object&gt;&lt;object type=&quot;3&quot; unique_id=&quot;13985&quot;&gt;&lt;property id=&quot;20148&quot; value=&quot;5&quot;/&gt;&lt;property id=&quot;20300&quot; value=&quot;Slide 18 - &amp;quot;Equation Objects: Saving, Labeling,  Freezing, Printing (cont’d) &amp;quot;&quot;/&gt;&lt;property id=&quot;20307&quot; value=&quot;492&quot;/&gt;&lt;/object&gt;&lt;object type=&quot;3&quot; unique_id=&quot;13986&quot;&gt;&lt;property id=&quot;20148&quot; value=&quot;5&quot;/&gt;&lt;property id=&quot;20300&quot; value=&quot;Slide 19&quot;/&gt;&lt;property id=&quot;20307&quot; value=&quot;473&quot;/&gt;&lt;/object&gt;&lt;object type=&quot;3&quot; unique_id=&quot;13987&quot;&gt;&lt;property id=&quot;20148&quot; value=&quot;5&quot;/&gt;&lt;property id=&quot;20300&quot; value=&quot;Slide 20 - &amp;quot;Analyzing Equation Output&amp;quot;&quot;/&gt;&lt;property id=&quot;20307&quot; value=&quot;433&quot;/&gt;&lt;/object&gt;&lt;object type=&quot;3&quot; unique_id=&quot;13988&quot;&gt;&lt;property id=&quot;20148&quot; value=&quot;5&quot;/&gt;&lt;property id=&quot;20300&quot; value=&quot;Slide 21 - &amp;quot;Analyzing Equation Output (cont’d)&amp;quot;&quot;/&gt;&lt;property id=&quot;20307&quot; value=&quot;435&quot;/&gt;&lt;/object&gt;&lt;object type=&quot;3&quot; unique_id=&quot;13989&quot;&gt;&lt;property id=&quot;20148&quot; value=&quot;5&quot;/&gt;&lt;property id=&quot;20300&quot; value=&quot;Slide 22 - &amp;quot;Analyzing Estimation Output (cont’d)&amp;quot;&quot;/&gt;&lt;property id=&quot;20307&quot; value=&quot;434&quot;/&gt;&lt;/object&gt;&lt;object type=&quot;3&quot; unique_id=&quot;13990&quot;&gt;&lt;property id=&quot;20148&quot; value=&quot;5&quot;/&gt;&lt;property id=&quot;20300&quot; value=&quot;Slide 23 - &amp;quot;Analyzing Estimation Output (cont’d)&amp;quot;&quot;/&gt;&lt;property id=&quot;20307&quot; value=&quot;436&quot;/&gt;&lt;/object&gt;&lt;object type=&quot;3&quot; unique_id=&quot;13991&quot;&gt;&lt;property id=&quot;20148&quot; value=&quot;5&quot;/&gt;&lt;property id=&quot;20300&quot; value=&quot;Slide 24 - &amp;quot;Analyzing Estimation Output (cont’d)&amp;quot;&quot;/&gt;&lt;property id=&quot;20307&quot; value=&quot;438&quot;/&gt;&lt;/object&gt;&lt;object type=&quot;3&quot; unique_id=&quot;13992&quot;&gt;&lt;property id=&quot;20148&quot; value=&quot;5&quot;/&gt;&lt;property id=&quot;20300&quot; value=&quot;Slide 25 - &amp;quot;Notes on t-statistic and p-value&amp;quot;&quot;/&gt;&lt;property id=&quot;20307&quot; value=&quot;457&quot;/&gt;&lt;/object&gt;&lt;object type=&quot;3&quot; unique_id=&quot;13993&quot;&gt;&lt;property id=&quot;20148&quot; value=&quot;5&quot;/&gt;&lt;property id=&quot;20300&quot; value=&quot;Slide 26 - &amp;quot;Notes on t-statistic and p-value (cont’d)&amp;quot;&quot;/&gt;&lt;property id=&quot;20307&quot; value=&quot;458&quot;/&gt;&lt;/object&gt;&lt;object type=&quot;3&quot; unique_id=&quot;13994&quot;&gt;&lt;property id=&quot;20148&quot; value=&quot;5&quot;/&gt;&lt;property id=&quot;20300&quot; value=&quot;Slide 27&quot;/&gt;&lt;property id=&quot;20307&quot; value=&quot;509&quot;/&gt;&lt;/object&gt;&lt;object type=&quot;3&quot; unique_id=&quot;13995&quot;&gt;&lt;property id=&quot;20148&quot; value=&quot;5&quot;/&gt;&lt;property id=&quot;20300&quot; value=&quot;Slide 28 - &amp;quot;Equation Statistics&amp;quot;&quot;/&gt;&lt;property id=&quot;20307&quot; value=&quot;456&quot;/&gt;&lt;/object&gt;&lt;object type=&quot;3&quot; unique_id=&quot;13996&quot;&gt;&lt;property id=&quot;20148&quot; value=&quot;5&quot;/&gt;&lt;property id=&quot;20300&quot; value=&quot;Slide 29 - &amp;quot;Interpreting Results &amp;quot;&quot;/&gt;&lt;property id=&quot;20307&quot; value=&quot;439&quot;/&gt;&lt;/object&gt;&lt;object type=&quot;3&quot; unique_id=&quot;13997&quot;&gt;&lt;property id=&quot;20148&quot; value=&quot;5&quot;/&gt;&lt;property id=&quot;20300&quot; value=&quot;Slide 30 - &amp;quot;Interpreting Results (cont’d)&amp;quot;&quot;/&gt;&lt;property id=&quot;20307&quot; value=&quot;440&quot;/&gt;&lt;/object&gt;&lt;object type=&quot;3&quot; unique_id=&quot;13998&quot;&gt;&lt;property id=&quot;20148&quot; value=&quot;5&quot;/&gt;&lt;property id=&quot;20300&quot; value=&quot;Slide 31 - &amp;quot;Multiple Regression Analysis&amp;quot;&quot;/&gt;&lt;property id=&quot;20307&quot; value=&quot;441&quot;/&gt;&lt;/object&gt;&lt;object type=&quot;3&quot; unique_id=&quot;13999&quot;&gt;&lt;property id=&quot;20148&quot; value=&quot;5&quot;/&gt;&lt;property id=&quot;20300&quot; value=&quot;Slide 32 - &amp;quot;Multiple Regression Analysis: Estimation&amp;amp;#x09; &amp;quot;&quot;/&gt;&lt;property id=&quot;20307&quot; value=&quot;442&quot;/&gt;&lt;/object&gt;&lt;object type=&quot;3&quot; unique_id=&quot;14000&quot;&gt;&lt;property id=&quot;20148&quot; value=&quot;5&quot;/&gt;&lt;property id=&quot;20300&quot; value=&quot;Slide 33 - &amp;quot;Multiple Regression Analysis: Interpreting Results &amp;quot;&quot;/&gt;&lt;property id=&quot;20307&quot; value=&quot;443&quot;/&gt;&lt;/object&gt;&lt;object type=&quot;3&quot; unique_id=&quot;14001&quot;&gt;&lt;property id=&quot;20148&quot; value=&quot;5&quot;/&gt;&lt;property id=&quot;20300&quot; value=&quot;Slide 34&quot;/&gt;&lt;property id=&quot;20307&quot; value=&quot;510&quot;/&gt;&lt;/object&gt;&lt;object type=&quot;3&quot; unique_id=&quot;14002&quot;&gt;&lt;property id=&quot;20148&quot; value=&quot;5&quot;/&gt;&lt;property id=&quot;20300&quot; value=&quot;Slide 35&quot;/&gt;&lt;property id=&quot;20307&quot; value=&quot;474&quot;/&gt;&lt;/object&gt;&lt;object type=&quot;3&quot; unique_id=&quot;14003&quot;&gt;&lt;property id=&quot;20148&quot; value=&quot;5&quot;/&gt;&lt;property id=&quot;20300&quot; value=&quot;Slide 36 - &amp;quot;Estimation and Data Expressions (Auto Series): Example 1&amp;quot;&quot;/&gt;&lt;property id=&quot;20307&quot; value=&quot;444&quot;/&gt;&lt;/object&gt;&lt;object type=&quot;3&quot; unique_id=&quot;14004&quot;&gt;&lt;property id=&quot;20148&quot; value=&quot;5&quot;/&gt;&lt;property id=&quot;20300&quot; value=&quot;Slide 37 - &amp;quot;Estimation and Data Expressions (Auto Series): Example 1 (cont’d)&amp;quot;&quot;/&gt;&lt;property id=&quot;20307&quot; value=&quot;445&quot;/&gt;&lt;/object&gt;&lt;object type=&quot;3&quot; unique_id=&quot;14005&quot;&gt;&lt;property id=&quot;20148&quot; value=&quot;5&quot;/&gt;&lt;property id=&quot;20300&quot; value=&quot;Slide 38 - &amp;quot;Estimation and Data Expressions (Auto Series) Example 1 (cont’d)&amp;quot;&quot;/&gt;&lt;property id=&quot;20307&quot; value=&quot;446&quot;/&gt;&lt;/object&gt;&lt;object type=&quot;3&quot; unique_id=&quot;14006&quot;&gt;&lt;property id=&quot;20148&quot; value=&quot;5&quot;/&gt;&lt;property id=&quot;20300&quot; value=&quot;Slide 39 - &amp;quot;Estimation and Data Expressions (Auto Series): Example 2&amp;quot;&quot;/&gt;&lt;property id=&quot;20307&quot; value=&quot;447&quot;/&gt;&lt;/object&gt;&lt;object type=&quot;3&quot; unique_id=&quot;14007&quot;&gt;&lt;property id=&quot;20148&quot; value=&quot;5&quot;/&gt;&lt;property id=&quot;20300&quot; value=&quot;Slide 40 - &amp;quot;Estimation and Data Expressions (Auto Series) Example 2 (cont’d). &amp;quot;&quot;/&gt;&lt;property id=&quot;20307&quot; value=&quot;448&quot;/&gt;&lt;/object&gt;&lt;object type=&quot;3&quot; unique_id=&quot;14008&quot;&gt;&lt;property id=&quot;20148&quot; value=&quot;5&quot;/&gt;&lt;property id=&quot;20300&quot; value=&quot;Slide 41 - &amp;quot;Estimation and Data Expressions (Auto Series): Example 3&amp;quot;&quot;/&gt;&lt;property id=&quot;20307&quot; value=&quot;449&quot;/&gt;&lt;/object&gt;&lt;object type=&quot;3&quot; unique_id=&quot;14009&quot;&gt;&lt;property id=&quot;20148&quot; value=&quot;5&quot;/&gt;&lt;property id=&quot;20300&quot; value=&quot;Slide 42 - &amp;quot;Estimation and Data Expressions (Auto Series): Example 3 (cont’d). &amp;quot;&quot;/&gt;&lt;property id=&quot;20307&quot; value=&quot;450&quot;/&gt;&lt;/object&gt;&lt;object type=&quot;3&quot; unique_id=&quot;14010&quot;&gt;&lt;property id=&quot;20148&quot; value=&quot;5&quot;/&gt;&lt;property id=&quot;20300&quot; value=&quot;Slide 44 - &amp;quot;Estimation and Categorical Dummy Variables&amp;quot;&quot;/&gt;&lt;property id=&quot;20307&quot; value=&quot;451&quot;/&gt;&lt;/object&gt;&lt;object type=&quot;3&quot; unique_id=&quot;14011&quot;&gt;&lt;property id=&quot;20148&quot; value=&quot;5&quot;/&gt;&lt;property id=&quot;20300&quot; value=&quot;Slide 45 - &amp;quot;Estimation and Categorical Dummy Variables (cont’d)&amp;quot;&quot;/&gt;&lt;property id=&quot;20307&quot; value=&quot;452&quot;/&gt;&lt;/object&gt;&lt;object type=&quot;3&quot; unique_id=&quot;14012&quot;&gt;&lt;property id=&quot;20148&quot; value=&quot;5&quot;/&gt;&lt;property id=&quot;20300&quot; value=&quot;Slide 46 - &amp;quot;Estimation and Categorical Dummy Variables (cont’d)&amp;quot;&quot;/&gt;&lt;property id=&quot;20307&quot; value=&quot;453&quot;/&gt;&lt;/object&gt;&lt;object type=&quot;3&quot; unique_id=&quot;14013&quot;&gt;&lt;property id=&quot;20148&quot; value=&quot;5&quot;/&gt;&lt;property id=&quot;20300&quot; value=&quot;Slide 47 - &amp;quot;Estimation and Categorical Dummy Variables (cont’d)&amp;quot;&quot;/&gt;&lt;property id=&quot;20307&quot; value=&quot;454&quot;/&gt;&lt;/object&gt;&lt;object type=&quot;3&quot; unique_id=&quot;14014&quot;&gt;&lt;property id=&quot;20148&quot; value=&quot;5&quot;/&gt;&lt;property id=&quot;20300&quot; value=&quot;Slide 48 - &amp;quot;Estimation and Categorical Dummy Variables (cont’d)&amp;quot;&quot;/&gt;&lt;property id=&quot;20307&quot; value=&quot;455&quot;/&gt;&lt;/object&gt;&lt;object type=&quot;3&quot; unique_id=&quot;14015&quot;&gt;&lt;property id=&quot;20148&quot; value=&quot;5&quot;/&gt;&lt;property id=&quot;20300&quot; value=&quot;Slide 49&quot;/&gt;&lt;property id=&quot;20307&quot; value=&quot;475&quot;/&gt;&lt;/object&gt;&lt;object type=&quot;3&quot; unique_id=&quot;14016&quot;&gt;&lt;property id=&quot;20148&quot; value=&quot;5&quot;/&gt;&lt;property id=&quot;20300&quot; value=&quot;Slide 50 - &amp;quot;Post Estimation: View Menu &amp;amp;#x09; &amp;quot;&quot;/&gt;&lt;property id=&quot;20307&quot; value=&quot;459&quot;/&gt;&lt;/object&gt;&lt;object type=&quot;3&quot; unique_id=&quot;14017&quot;&gt;&lt;property id=&quot;20148&quot; value=&quot;5&quot;/&gt;&lt;property id=&quot;20300&quot; value=&quot;Slide 51 - &amp;quot;Post Estimation: View Menu – Estimation Output &amp;amp;#x09; &amp;quot;&quot;/&gt;&lt;property id=&quot;20307&quot; value=&quot;460&quot;/&gt;&lt;/object&gt;&lt;object type=&quot;3&quot; unique_id=&quot;14018&quot;&gt;&lt;property id=&quot;20148&quot; value=&quot;5&quot;/&gt;&lt;property id=&quot;20300&quot; value=&quot;Slide 52 - &amp;quot;Post Estimation: View Menu – Representations&amp;amp;#x09; &amp;quot;&quot;/&gt;&lt;property id=&quot;20307&quot; value=&quot;461&quot;/&gt;&lt;/object&gt;&lt;object type=&quot;3&quot; unique_id=&quot;14019&quot;&gt;&lt;property id=&quot;20148&quot; value=&quot;5&quot;/&gt;&lt;property id=&quot;20300&quot; value=&quot;Slide 53 - &amp;quot;Post Estimation:  View Menu – Actual, Fitted, Residual&amp;quot;&quot;/&gt;&lt;property id=&quot;20307&quot; value=&quot;462&quot;/&gt;&lt;/object&gt;&lt;object type=&quot;3&quot; unique_id=&quot;14020&quot;&gt;&lt;property id=&quot;20148&quot; value=&quot;5&quot;/&gt;&lt;property id=&quot;20300&quot; value=&quot;Slide 54 - &amp;quot;Post Estimation:  View Menu – Actual, Fitted, Residual (cont’d)&amp;quot;&quot;/&gt;&lt;property id=&quot;20307&quot; value=&quot;463&quot;/&gt;&lt;/object&gt;&lt;object type=&quot;3&quot; unique_id=&quot;14021&quot;&gt;&lt;property id=&quot;20148&quot; value=&quot;5&quot;/&gt;&lt;property id=&quot;20300&quot; value=&quot;Slide 55&quot;/&gt;&lt;property id=&quot;20307&quot; value=&quot;511&quot;/&gt;&lt;/object&gt;&lt;object type=&quot;3&quot; unique_id=&quot;14022&quot;&gt;&lt;property id=&quot;20148&quot; value=&quot;5&quot;/&gt;&lt;property id=&quot;20300&quot; value=&quot;Slide 56 - &amp;quot;Post Estimation:  View Menu – Actual, Fitted, Residual (cont’d)&amp;quot;&quot;/&gt;&lt;property id=&quot;20307&quot; value=&quot;464&quot;/&gt;&lt;/object&gt;&lt;object type=&quot;3&quot; unique_id=&quot;14023&quot;&gt;&lt;property id=&quot;20148&quot; value=&quot;5&quot;/&gt;&lt;property id=&quot;20300&quot; value=&quot;Slide 57 - &amp;quot;Post Estimation:  View Menu – Actual, Fitted, Residual (cont’d)&amp;quot;&quot;/&gt;&lt;property id=&quot;20307&quot; value=&quot;465&quot;/&gt;&lt;/object&gt;&lt;object type=&quot;3&quot; unique_id=&quot;14024&quot;&gt;&lt;property id=&quot;20148&quot; value=&quot;5&quot;/&gt;&lt;property id=&quot;20300&quot; value=&quot;Slide 59 - &amp;quot;Post Estimation: Proc Menu &amp;amp;#x09; &amp;quot;&quot;/&gt;&lt;property id=&quot;20307&quot; value=&quot;467&quot;/&gt;&lt;/object&gt;&lt;object type=&quot;3&quot; unique_id=&quot;14025&quot;&gt;&lt;property id=&quot;20148&quot; value=&quot;5&quot;/&gt;&lt;property id=&quot;20300&quot; value=&quot;Slide 60 - &amp;quot;Post Estimation: Proc Menu – Specify/Estimate &amp;amp;#x09; &amp;quot;&quot;/&gt;&lt;property id=&quot;20307&quot; value=&quot;468&quot;/&gt;&lt;/object&gt;&lt;object type=&quot;3&quot; unique_id=&quot;14026&quot;&gt;&lt;property id=&quot;20148&quot; value=&quot;5&quot;/&gt;&lt;property id=&quot;20300&quot; value=&quot;Slide 61 - &amp;quot;Post Estimation:  Proc Menu – Make Regressor Group &amp;amp;#x09; &amp;quot;&quot;/&gt;&lt;property id=&quot;20307&quot; value=&quot;469&quot;/&gt;&lt;/object&gt;&lt;object type=&quot;3&quot; unique_id=&quot;14027&quot;&gt;&lt;property id=&quot;20148&quot; value=&quot;5&quot;/&gt;&lt;property id=&quot;20300&quot; value=&quot;Slide 63 - &amp;quot;Post Estimation:  Proc Menu – Make Residual Series&amp;amp;#x09; &amp;quot;&quot;/&gt;&lt;property id=&quot;20307&quot; value=&quot;470&quot;/&gt;&lt;/object&gt;&lt;object type=&quot;3&quot; unique_id=&quot;14028&quot;&gt;&lt;property id=&quot;20148&quot; value=&quot;5&quot;/&gt;&lt;property id=&quot;20300&quot; value=&quot;Slide 65 - &amp;quot;Post Estimation:  Proc Menu – Make Residual Series (cont’d)&amp;amp;#x09; &amp;quot;&quot;/&gt;&lt;property id=&quot;20307&quot; value=&quot;471&quot;/&gt;&lt;/object&gt;&lt;object type=&quot;3&quot; unique_id=&quot;14029&quot;&gt;&lt;property id=&quot;20148&quot; value=&quot;5&quot;/&gt;&lt;property id=&quot;20300&quot; value=&quot;Slide 66 - &amp;quot;Post Estimation: Using Estimated Coefficients &amp;quot;&quot;/&gt;&lt;property id=&quot;20307&quot; value=&quot;493&quot;/&gt;&lt;/object&gt;&lt;object type=&quot;3&quot; unique_id=&quot;14030&quot;&gt;&lt;property id=&quot;20148&quot; value=&quot;5&quot;/&gt;&lt;property id=&quot;20300&quot; value=&quot;Slide 68&quot;/&gt;&lt;property id=&quot;20307&quot; value=&quot;476&quot;/&gt;&lt;/object&gt;&lt;object type=&quot;3&quot; unique_id=&quot;14031&quot;&gt;&lt;property id=&quot;20148&quot; value=&quot;5&quot;/&gt;&lt;property id=&quot;20300&quot; value=&quot;Slide 69 - &amp;quot;Hypothesis Testing &amp;amp;#x09; &amp;quot;&quot;/&gt;&lt;property id=&quot;20307&quot; value=&quot;477&quot;/&gt;&lt;/object&gt;&lt;object type=&quot;3&quot; unique_id=&quot;14032&quot;&gt;&lt;property id=&quot;20148&quot; value=&quot;5&quot;/&gt;&lt;property id=&quot;20300&quot; value=&quot;Slide 70 - &amp;quot;Hypothesis Testing (cont’d)&amp;amp;#x09; &amp;quot;&quot;/&gt;&lt;property id=&quot;20307&quot; value=&quot;479&quot;/&gt;&lt;/object&gt;&lt;object type=&quot;3&quot; unique_id=&quot;14033&quot;&gt;&lt;property id=&quot;20148&quot; value=&quot;5&quot;/&gt;&lt;property id=&quot;20300&quot; value=&quot;Slide 71 - &amp;quot;Hypothesis Testing: Example 1&amp;amp;#x09; &amp;quot;&quot;/&gt;&lt;property id=&quot;20307&quot; value=&quot;480&quot;/&gt;&lt;/object&gt;&lt;object type=&quot;3&quot; unique_id=&quot;14034&quot;&gt;&lt;property id=&quot;20148&quot; value=&quot;5&quot;/&gt;&lt;property id=&quot;20300&quot; value=&quot;Slide 72 - &amp;quot;Hypothesis Testing: Example 1 (cont’d)&amp;amp;#x09; &amp;quot;&quot;/&gt;&lt;property id=&quot;20307&quot; value=&quot;482&quot;/&gt;&lt;/object&gt;&lt;object type=&quot;3&quot; unique_id=&quot;14035&quot;&gt;&lt;property id=&quot;20148&quot; value=&quot;5&quot;/&gt;&lt;property id=&quot;20300&quot; value=&quot;Slide 73 - &amp;quot;Hypothesis Testing: Example 2&amp;amp;#x09; &amp;quot;&quot;/&gt;&lt;property id=&quot;20307&quot; value=&quot;483&quot;/&gt;&lt;/object&gt;&lt;object type=&quot;3&quot; unique_id=&quot;14036&quot;&gt;&lt;property id=&quot;20148&quot; value=&quot;5&quot;/&gt;&lt;property id=&quot;20300&quot; value=&quot;Slide 74 - &amp;quot;Hypothesis Testing: Example 2 (cont’d)&amp;amp;#x09; &amp;quot;&quot;/&gt;&lt;property id=&quot;20307&quot; value=&quot;484&quot;/&gt;&lt;/object&gt;&lt;object type=&quot;3&quot; unique_id=&quot;14037&quot;&gt;&lt;property id=&quot;20148&quot; value=&quot;5&quot;/&gt;&lt;property id=&quot;20300&quot; value=&quot;Slide 75 - &amp;quot;Hypothesis Testing: Example 3&amp;amp;#x09; &amp;quot;&quot;/&gt;&lt;property id=&quot;20307&quot; value=&quot;485&quot;/&gt;&lt;/object&gt;&lt;object type=&quot;3&quot; unique_id=&quot;14038&quot;&gt;&lt;property id=&quot;20148&quot; value=&quot;5&quot;/&gt;&lt;property id=&quot;20300&quot; value=&quot;Slide 76 - &amp;quot;Hypothesis Testing: Example 3 (cont’d)&amp;quot;&quot;/&gt;&lt;property id=&quot;20307&quot; value=&quot;486&quot;/&gt;&lt;/object&gt;&lt;object type=&quot;3&quot; unique_id=&quot;14039&quot;&gt;&lt;property id=&quot;20148&quot; value=&quot;5&quot;/&gt;&lt;property id=&quot;20300&quot; value=&quot;Slide 77 - &amp;quot;Hypothesis Testing: Example 4&amp;amp;#x09; &amp;quot;&quot;/&gt;&lt;property id=&quot;20307&quot; value=&quot;487&quot;/&gt;&lt;/object&gt;&lt;object type=&quot;3&quot; unique_id=&quot;14040&quot;&gt;&lt;property id=&quot;20148&quot; value=&quot;5&quot;/&gt;&lt;property id=&quot;20300&quot; value=&quot;Slide 78 - &amp;quot;Hypothesis Testing: Example 4 (cont’d)&amp;amp;#x09; &amp;quot;&quot;/&gt;&lt;property id=&quot;20307&quot; value=&quot;488&quot;/&gt;&lt;/object&gt;&lt;object type=&quot;3&quot; unique_id=&quot;14041&quot;&gt;&lt;property id=&quot;20148&quot; value=&quot;5&quot;/&gt;&lt;property id=&quot;20300&quot; value=&quot;Slide 79&quot;/&gt;&lt;property id=&quot;20307&quot; value=&quot;494&quot;/&gt;&lt;/object&gt;&lt;object type=&quot;3&quot; unique_id=&quot;14042&quot;&gt;&lt;property id=&quot;20148&quot; value=&quot;5&quot;/&gt;&lt;property id=&quot;20300&quot; value=&quot;Slide 80 - &amp;quot;Heteroskedasticity&amp;quot;&quot;/&gt;&lt;property id=&quot;20307&quot; value=&quot;495&quot;/&gt;&lt;/object&gt;&lt;object type=&quot;3&quot; unique_id=&quot;14043&quot;&gt;&lt;property id=&quot;20148&quot; value=&quot;5&quot;/&gt;&lt;property id=&quot;20300&quot; value=&quot;Slide 81 - &amp;quot;Testing for Heteroskedasticity &amp;quot;&quot;/&gt;&lt;property id=&quot;20307&quot; value=&quot;496&quot;/&gt;&lt;/object&gt;&lt;object type=&quot;3&quot; unique_id=&quot;14044&quot;&gt;&lt;property id=&quot;20148&quot; value=&quot;5&quot;/&gt;&lt;property id=&quot;20300&quot; value=&quot;Slide 82 - &amp;quot;Testing for Heteroskedasticity (cont’d) &amp;quot;&quot;/&gt;&lt;property id=&quot;20307&quot; value=&quot;497&quot;/&gt;&lt;/object&gt;&lt;object type=&quot;3&quot; unique_id=&quot;14045&quot;&gt;&lt;property id=&quot;20148&quot; value=&quot;5&quot;/&gt;&lt;property id=&quot;20300&quot; value=&quot;Slide 83 - &amp;quot;Testing for Heteroskedasticity (cont’d)&amp;quot;&quot;/&gt;&lt;property id=&quot;20307&quot; value=&quot;498&quot;/&gt;&lt;/object&gt;&lt;object type=&quot;3&quot; unique_id=&quot;14046&quot;&gt;&lt;property id=&quot;20148&quot; value=&quot;5&quot;/&gt;&lt;property id=&quot;20300&quot; value=&quot;Slide 84 - &amp;quot;Testing for Heteroskedasticity (cont’d)&amp;quot;&quot;/&gt;&lt;property id=&quot;20307&quot; value=&quot;499&quot;/&gt;&lt;/object&gt;&lt;object type=&quot;3&quot; unique_id=&quot;14047&quot;&gt;&lt;property id=&quot;20148&quot; value=&quot;5&quot;/&gt;&lt;property id=&quot;20300&quot; value=&quot;Slide 85 - &amp;quot;Testing for Heteroskedasticity (cont’d)&amp;quot;&quot;/&gt;&lt;property id=&quot;20307&quot; value=&quot;500&quot;/&gt;&lt;/object&gt;&lt;object type=&quot;3&quot; unique_id=&quot;14048&quot;&gt;&lt;property id=&quot;20148&quot; value=&quot;5&quot;/&gt;&lt;property id=&quot;20300&quot; value=&quot;Slide 86 - &amp;quot;Addressing Heteroskedasticity:  Robust Standard Errors &amp;quot;&quot;/&gt;&lt;property id=&quot;20307&quot; value=&quot;501&quot;/&gt;&lt;/object&gt;&lt;object type=&quot;3&quot; unique_id=&quot;14049&quot;&gt;&lt;property id=&quot;20148&quot; value=&quot;5&quot;/&gt;&lt;property id=&quot;20300&quot; value=&quot;Slide 87 - &amp;quot;Addressing Heteroskedasticity:  Robust Standard Errors (cont’d)&amp;quot;&quot;/&gt;&lt;property id=&quot;20307&quot; value=&quot;502&quot;/&gt;&lt;/object&gt;&lt;object type=&quot;3&quot; unique_id=&quot;14050&quot;&gt;&lt;property id=&quot;20148&quot; value=&quot;5&quot;/&gt;&lt;property id=&quot;20300&quot; value=&quot;Slide 89 - &amp;quot;Weighted Least Squares&amp;quot;&quot;/&gt;&lt;property id=&quot;20307&quot; value=&quot;503&quot;/&gt;&lt;/object&gt;&lt;object type=&quot;3&quot; unique_id=&quot;14051&quot;&gt;&lt;property id=&quot;20148&quot; value=&quot;5&quot;/&gt;&lt;property id=&quot;20300&quot; value=&quot;Slide 90 - &amp;quot;Weighted Least Squares (cont’d)&amp;quot;&quot;/&gt;&lt;property id=&quot;20307&quot; value=&quot;504&quot;/&gt;&lt;/object&gt;&lt;object type=&quot;3&quot; unique_id=&quot;14052&quot;&gt;&lt;property id=&quot;20148&quot; value=&quot;5&quot;/&gt;&lt;property id=&quot;20300&quot; value=&quot;Slide 91 - &amp;quot;Weighted Least Squares (cont’d)&amp;quot;&quot;/&gt;&lt;property id=&quot;20307&quot; value=&quot;505&quot;/&gt;&lt;/object&gt;&lt;object type=&quot;3&quot; unique_id=&quot;14053&quot;&gt;&lt;property id=&quot;20148&quot; value=&quot;5&quot;/&gt;&lt;property id=&quot;20300&quot; value=&quot;Slide 92 - &amp;quot;Weighted Least Squares (cont’d)&amp;quot;&quot;/&gt;&lt;property id=&quot;20307&quot; value=&quot;506&quot;/&gt;&lt;/object&gt;&lt;object type=&quot;3&quot; unique_id=&quot;14599&quot;&gt;&lt;property id=&quot;20148&quot; value=&quot;5&quot;/&gt;&lt;property id=&quot;20300&quot; value=&quot;Slide 43&quot;/&gt;&lt;property id=&quot;20307&quot; value=&quot;512&quot;/&gt;&lt;/object&gt;&lt;object type=&quot;3&quot; unique_id=&quot;15045&quot;&gt;&lt;property id=&quot;20148&quot; value=&quot;5&quot;/&gt;&lt;property id=&quot;20300&quot; value=&quot;Slide 58&quot;/&gt;&lt;property id=&quot;20307&quot; value=&quot;513&quot;/&gt;&lt;/object&gt;&lt;object type=&quot;3&quot; unique_id=&quot;15317&quot;&gt;&lt;property id=&quot;20148&quot; value=&quot;5&quot;/&gt;&lt;property id=&quot;20300&quot; value=&quot;Slide 62&quot;/&gt;&lt;property id=&quot;20307&quot; value=&quot;514&quot;/&gt;&lt;/object&gt;&lt;object type=&quot;3&quot; unique_id=&quot;15773&quot;&gt;&lt;property id=&quot;20148&quot; value=&quot;5&quot;/&gt;&lt;property id=&quot;20300&quot; value=&quot;Slide 64&quot;/&gt;&lt;property id=&quot;20307&quot; value=&quot;515&quot;/&gt;&lt;/object&gt;&lt;object type=&quot;3&quot; unique_id=&quot;15774&quot;&gt;&lt;property id=&quot;20148&quot; value=&quot;5&quot;/&gt;&lt;property id=&quot;20300&quot; value=&quot;Slide 67&quot;/&gt;&lt;property id=&quot;20307&quot; value=&quot;516&quot;/&gt;&lt;/object&gt;&lt;object type=&quot;3&quot; unique_id=&quot;16891&quot;&gt;&lt;property id=&quot;20148&quot; value=&quot;5&quot;/&gt;&lt;property id=&quot;20300&quot; value=&quot;Slide 88&quot;/&gt;&lt;property id=&quot;20307&quot; value=&quot;517&quot;/&gt;&lt;/object&gt;&lt;object type=&quot;3&quot; unique_id=&quot;17174&quot;&gt;&lt;property id=&quot;20148&quot; value=&quot;5&quot;/&gt;&lt;property id=&quot;20300&quot; value=&quot;Slide 93&quot;/&gt;&lt;property id=&quot;20307&quot; value=&quot;518&quot;/&gt;&lt;/object&gt;&lt;/object&gt;&lt;object type=&quot;8&quot; unique_id=&quot;10889&quot;&gt;&lt;/object&gt;&lt;/object&gt;&lt;/database&gt;"/>
  <p:tag name="SECTOMILLISECCONVERTED" val="1"/>
</p:tagLst>
</file>

<file path=ppt/theme/theme1.xml><?xml version="1.0" encoding="utf-8"?>
<a:theme xmlns:a="http://schemas.openxmlformats.org/drawingml/2006/main" name="3_Blank Presentation">
  <a:themeElements>
    <a:clrScheme name="3_Blank Presentation 1">
      <a:dk1>
        <a:srgbClr val="000000"/>
      </a:dk1>
      <a:lt1>
        <a:srgbClr val="FFFFFF"/>
      </a:lt1>
      <a:dk2>
        <a:srgbClr val="000000"/>
      </a:dk2>
      <a:lt2>
        <a:srgbClr val="CCCCCC"/>
      </a:lt2>
      <a:accent1>
        <a:srgbClr val="808080"/>
      </a:accent1>
      <a:accent2>
        <a:srgbClr val="3390E1"/>
      </a:accent2>
      <a:accent3>
        <a:srgbClr val="FFFFFF"/>
      </a:accent3>
      <a:accent4>
        <a:srgbClr val="000000"/>
      </a:accent4>
      <a:accent5>
        <a:srgbClr val="C0C0C0"/>
      </a:accent5>
      <a:accent6>
        <a:srgbClr val="2D82CC"/>
      </a:accent6>
      <a:hlink>
        <a:srgbClr val="003399"/>
      </a:hlink>
      <a:folHlink>
        <a:srgbClr val="1C146A"/>
      </a:folHlink>
    </a:clrScheme>
    <a:fontScheme name="3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3_Blank Presentation 1">
        <a:dk1>
          <a:srgbClr val="000000"/>
        </a:dk1>
        <a:lt1>
          <a:srgbClr val="FFFFFF"/>
        </a:lt1>
        <a:dk2>
          <a:srgbClr val="000000"/>
        </a:dk2>
        <a:lt2>
          <a:srgbClr val="CCCCCC"/>
        </a:lt2>
        <a:accent1>
          <a:srgbClr val="808080"/>
        </a:accent1>
        <a:accent2>
          <a:srgbClr val="3390E1"/>
        </a:accent2>
        <a:accent3>
          <a:srgbClr val="FFFFFF"/>
        </a:accent3>
        <a:accent4>
          <a:srgbClr val="000000"/>
        </a:accent4>
        <a:accent5>
          <a:srgbClr val="C0C0C0"/>
        </a:accent5>
        <a:accent6>
          <a:srgbClr val="2D82CC"/>
        </a:accent6>
        <a:hlink>
          <a:srgbClr val="003399"/>
        </a:hlink>
        <a:folHlink>
          <a:srgbClr val="1C146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BFBFBF"/>
      </a:dk1>
      <a:lt1>
        <a:srgbClr val="FFFFFF"/>
      </a:lt1>
      <a:dk2>
        <a:srgbClr val="000000"/>
      </a:dk2>
      <a:lt2>
        <a:srgbClr val="FFFFFF"/>
      </a:lt2>
      <a:accent1>
        <a:srgbClr val="808080"/>
      </a:accent1>
      <a:accent2>
        <a:srgbClr val="00A0DC"/>
      </a:accent2>
      <a:accent3>
        <a:srgbClr val="AAAAAA"/>
      </a:accent3>
      <a:accent4>
        <a:srgbClr val="DADADA"/>
      </a:accent4>
      <a:accent5>
        <a:srgbClr val="C0C0C0"/>
      </a:accent5>
      <a:accent6>
        <a:srgbClr val="0091C7"/>
      </a:accent6>
      <a:hlink>
        <a:srgbClr val="003597"/>
      </a:hlink>
      <a:folHlink>
        <a:srgbClr val="1C146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BFBFBF"/>
      </a:dk1>
      <a:lt1>
        <a:srgbClr val="FFFFFF"/>
      </a:lt1>
      <a:dk2>
        <a:srgbClr val="000000"/>
      </a:dk2>
      <a:lt2>
        <a:srgbClr val="FFFFFF"/>
      </a:lt2>
      <a:accent1>
        <a:srgbClr val="808080"/>
      </a:accent1>
      <a:accent2>
        <a:srgbClr val="00A0DC"/>
      </a:accent2>
      <a:accent3>
        <a:srgbClr val="AAAAAA"/>
      </a:accent3>
      <a:accent4>
        <a:srgbClr val="DADADA"/>
      </a:accent4>
      <a:accent5>
        <a:srgbClr val="C0C0C0"/>
      </a:accent5>
      <a:accent6>
        <a:srgbClr val="0091C7"/>
      </a:accent6>
      <a:hlink>
        <a:srgbClr val="003597"/>
      </a:hlink>
      <a:folHlink>
        <a:srgbClr val="1C146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7B09C5C17184D468F206DBB99D2D6EE" ma:contentTypeVersion="0" ma:contentTypeDescription="Create a new document." ma:contentTypeScope="" ma:versionID="4366e4bfe8c24520c6ac97cf248263b3">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3274669-787B-4EFD-8872-69E7B499937A}">
  <ds:schemaRefs>
    <ds:schemaRef ds:uri="http://schemas.microsoft.com/sharepoint/v3/contenttype/forms"/>
  </ds:schemaRefs>
</ds:datastoreItem>
</file>

<file path=customXml/itemProps2.xml><?xml version="1.0" encoding="utf-8"?>
<ds:datastoreItem xmlns:ds="http://schemas.openxmlformats.org/officeDocument/2006/customXml" ds:itemID="{9062B6A4-46AE-44BC-B602-351B8E15754D}">
  <ds:schemaRefs>
    <ds:schemaRef ds:uri="http://schemas.microsoft.com/office/2006/metadata/longProperties"/>
  </ds:schemaRefs>
</ds:datastoreItem>
</file>

<file path=customXml/itemProps3.xml><?xml version="1.0" encoding="utf-8"?>
<ds:datastoreItem xmlns:ds="http://schemas.openxmlformats.org/officeDocument/2006/customXml" ds:itemID="{5FB94F2E-DB63-4EA5-A45D-BCB14CB166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EB990552-310A-4CA3-924C-25CB8A1D063D}">
  <ds:schemaRefs>
    <ds:schemaRef ds:uri="http://schemas.openxmlformats.org/package/2006/metadata/core-properties"/>
    <ds:schemaRef ds:uri="http://purl.org/dc/elements/1.1/"/>
    <ds:schemaRef ds:uri="http://purl.org/dc/dcmitype/"/>
    <ds:schemaRef ds:uri="http://schemas.microsoft.com/office/2006/documentManagement/types"/>
    <ds:schemaRef ds:uri="http://schemas.microsoft.com/office/2006/metadata/properties"/>
    <ds:schemaRef ds:uri="http://www.w3.org/XML/1998/namespace"/>
    <ds:schemaRef ds:uri="http://purl.org/dc/term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24033</TotalTime>
  <Words>6770</Words>
  <Application>Microsoft Office PowerPoint</Application>
  <PresentationFormat>On-screen Show (4:3)</PresentationFormat>
  <Paragraphs>751</Paragraphs>
  <Slides>70</Slides>
  <Notes>70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70</vt:i4>
      </vt:variant>
    </vt:vector>
  </HeadingPairs>
  <TitlesOfParts>
    <vt:vector size="77" baseType="lpstr">
      <vt:lpstr>ＭＳ Ｐゴシック</vt:lpstr>
      <vt:lpstr>Arial</vt:lpstr>
      <vt:lpstr>Courier</vt:lpstr>
      <vt:lpstr>Courier New</vt:lpstr>
      <vt:lpstr>Times</vt:lpstr>
      <vt:lpstr>Wingdings</vt:lpstr>
      <vt:lpstr>3_Blank Presentation</vt:lpstr>
      <vt:lpstr>EViews Training</vt:lpstr>
      <vt:lpstr> Data and Workfile Documentation</vt:lpstr>
      <vt:lpstr> Data and Workfile Documentation (con’t)</vt:lpstr>
      <vt:lpstr>Basic Data Analysis </vt:lpstr>
      <vt:lpstr>PowerPoint Presentation</vt:lpstr>
      <vt:lpstr>View Menu for Series </vt:lpstr>
      <vt:lpstr>   </vt:lpstr>
      <vt:lpstr>   </vt:lpstr>
      <vt:lpstr>   </vt:lpstr>
      <vt:lpstr>   </vt:lpstr>
      <vt:lpstr>   </vt:lpstr>
      <vt:lpstr>   </vt:lpstr>
      <vt:lpstr>   </vt:lpstr>
      <vt:lpstr>   </vt:lpstr>
      <vt:lpstr>   </vt:lpstr>
      <vt:lpstr>   </vt:lpstr>
      <vt:lpstr>   </vt:lpstr>
      <vt:lpstr>   </vt:lpstr>
      <vt:lpstr>PowerPoint Presentation</vt:lpstr>
      <vt:lpstr> Hypothesis Tests on Series</vt:lpstr>
      <vt:lpstr> Hypothesis Tests on Series Example 1: Simple Tests</vt:lpstr>
      <vt:lpstr> Hypothesis Tests on Series Example 1: Simple Tests (cont’d)</vt:lpstr>
      <vt:lpstr> Hypothesis Tests on Series Example 2: Simple Tests</vt:lpstr>
      <vt:lpstr> Hypothesis Tests on Series Example 3: Tests by Classifications</vt:lpstr>
      <vt:lpstr> Hypothesis Tests on Series Example 3: Tests by Classifications (cont’d)</vt:lpstr>
      <vt:lpstr> Hypothesis Tests on Series Example 4: Empirical Distribution Tests </vt:lpstr>
      <vt:lpstr> Hypothesis Tests on Series Example 4: Empirical Distribution Tests (cont’d) </vt:lpstr>
      <vt:lpstr> Hypothesis Tests on Series Example 4: Empirical Distribution Tests (cont’d)</vt:lpstr>
      <vt:lpstr>PowerPoint Presentation</vt:lpstr>
      <vt:lpstr> Time Series Analysis Correlogram: Example 1</vt:lpstr>
      <vt:lpstr> Time Series Analysis Correlogram: Example 1 (cont’d) </vt:lpstr>
      <vt:lpstr> Time Series Analysis Correlogram: Example 2</vt:lpstr>
      <vt:lpstr>PowerPoint Presentation</vt:lpstr>
      <vt:lpstr>Proc Menu for Series </vt:lpstr>
      <vt:lpstr>Proc Menu for Series </vt:lpstr>
      <vt:lpstr>Generating a Series from Existing Series Example 1: Generate by Classification</vt:lpstr>
      <vt:lpstr>Generating a Series from Existing Series Example 1: Generate by Classification (cont’d)</vt:lpstr>
      <vt:lpstr>Generating a Series from Existing Series Example 1: Generate by Classification (cont’d)</vt:lpstr>
      <vt:lpstr>Generating a Series from Existing Series Example 2: Resample</vt:lpstr>
      <vt:lpstr>Generating a Series from Existing Series Example 2: Resample (cont’d)</vt:lpstr>
      <vt:lpstr>Generating a Series from Existing Series Example 3: Resample</vt:lpstr>
      <vt:lpstr>Generating a Series from Existing Series Example 3: Resample (cont’d)</vt:lpstr>
      <vt:lpstr>Generating a Series from Existing Series Example 4: Resample</vt:lpstr>
      <vt:lpstr>Generating a Series from Existing Series Example 4: Resample (cont’d)</vt:lpstr>
      <vt:lpstr>Generating a Series from Existing Series Example 5: Interpolate</vt:lpstr>
      <vt:lpstr>Generating a Series from Existing Series Example 5: Interpolate (cont’d)</vt:lpstr>
      <vt:lpstr>Generating a Series from Existing Series Example 6: Hodrick-Prescott Filter</vt:lpstr>
      <vt:lpstr>Generating a Series from Existing Series Example 6: Hodrick-Prescott Filter (cont’d)</vt:lpstr>
      <vt:lpstr>PowerPoint Presentation</vt:lpstr>
      <vt:lpstr>View Menu for Groups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Company>genesis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dc:creator>
  <cp:lastModifiedBy>Thomas, Gareth</cp:lastModifiedBy>
  <cp:revision>1764</cp:revision>
  <cp:lastPrinted>2005-10-25T18:12:41Z</cp:lastPrinted>
  <dcterms:created xsi:type="dcterms:W3CDTF">2004-06-07T17:05:46Z</dcterms:created>
  <dcterms:modified xsi:type="dcterms:W3CDTF">2016-06-29T18:31:31Z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